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32"/>
  </p:notesMasterIdLst>
  <p:sldIdLst>
    <p:sldId id="256" r:id="rId4"/>
    <p:sldId id="258" r:id="rId5"/>
    <p:sldId id="263" r:id="rId6"/>
    <p:sldId id="261" r:id="rId7"/>
    <p:sldId id="264" r:id="rId8"/>
    <p:sldId id="257"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5" autoAdjust="0"/>
    <p:restoredTop sz="70660" autoAdjust="0"/>
  </p:normalViewPr>
  <p:slideViewPr>
    <p:cSldViewPr snapToGrid="0">
      <p:cViewPr varScale="1">
        <p:scale>
          <a:sx n="46" d="100"/>
          <a:sy n="46" d="100"/>
        </p:scale>
        <p:origin x="1704" y="160"/>
      </p:cViewPr>
      <p:guideLst>
        <p:guide orient="horz" pos="2160"/>
        <p:guide pos="3840"/>
      </p:guideLst>
    </p:cSldViewPr>
  </p:slideViewPr>
  <p:notesTextViewPr>
    <p:cViewPr>
      <p:scale>
        <a:sx n="1" d="1"/>
        <a:sy n="1" d="1"/>
      </p:scale>
      <p:origin x="0" y="0"/>
    </p:cViewPr>
  </p:notesTextViewPr>
  <p:notesViewPr>
    <p:cSldViewPr snapToGrid="0">
      <p:cViewPr varScale="1">
        <p:scale>
          <a:sx n="68" d="100"/>
          <a:sy n="68" d="100"/>
        </p:scale>
        <p:origin x="3101"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 Id="rId8"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D76980-5D39-4A11-970C-6DE173E72AFF}"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GB"/>
        </a:p>
      </dgm:t>
    </dgm:pt>
    <dgm:pt modelId="{33BC59FC-594A-4699-8D87-9413EC2F2472}">
      <dgm:prSet phldrT="[Text]" custT="1"/>
      <dgm:spPr/>
      <dgm:t>
        <a:bodyPr/>
        <a:lstStyle/>
        <a:p>
          <a:r>
            <a:rPr lang="en-US" sz="3600" dirty="0">
              <a:latin typeface="Garamond" panose="02020404030301010803" pitchFamily="18" charset="0"/>
            </a:rPr>
            <a:t>An optimized asylum system</a:t>
          </a:r>
          <a:endParaRPr lang="en-GB" sz="3600" dirty="0">
            <a:latin typeface="Garamond" panose="02020404030301010803" pitchFamily="18" charset="0"/>
          </a:endParaRPr>
        </a:p>
      </dgm:t>
    </dgm:pt>
    <dgm:pt modelId="{036DF0B7-12F2-4A47-AA85-6D06A0D12B8C}" type="parTrans" cxnId="{72E26908-A416-4B1F-905F-4B95F690576C}">
      <dgm:prSet/>
      <dgm:spPr/>
      <dgm:t>
        <a:bodyPr/>
        <a:lstStyle/>
        <a:p>
          <a:endParaRPr lang="en-GB" sz="3600">
            <a:latin typeface="Garamond" panose="02020404030301010803" pitchFamily="18" charset="0"/>
          </a:endParaRPr>
        </a:p>
      </dgm:t>
    </dgm:pt>
    <dgm:pt modelId="{546F7BF0-5E37-4930-86E2-86ACCA3D3F4B}" type="sibTrans" cxnId="{72E26908-A416-4B1F-905F-4B95F690576C}">
      <dgm:prSet/>
      <dgm:spPr/>
      <dgm:t>
        <a:bodyPr/>
        <a:lstStyle/>
        <a:p>
          <a:endParaRPr lang="en-GB" sz="3600">
            <a:latin typeface="Garamond" panose="02020404030301010803" pitchFamily="18" charset="0"/>
          </a:endParaRPr>
        </a:p>
      </dgm:t>
    </dgm:pt>
    <dgm:pt modelId="{C9D6DF5E-4526-4D83-9F9B-4AC99C0EF8A5}">
      <dgm:prSet phldrT="[Text]" custT="1"/>
      <dgm:spPr/>
      <dgm:t>
        <a:bodyPr/>
        <a:lstStyle/>
        <a:p>
          <a:r>
            <a:rPr lang="en-US" sz="3600" dirty="0">
              <a:latin typeface="Garamond" panose="02020404030301010803" pitchFamily="18" charset="0"/>
            </a:rPr>
            <a:t>Is Fair</a:t>
          </a:r>
          <a:endParaRPr lang="en-GB" sz="3600" dirty="0">
            <a:latin typeface="Garamond" panose="02020404030301010803" pitchFamily="18" charset="0"/>
          </a:endParaRPr>
        </a:p>
      </dgm:t>
    </dgm:pt>
    <dgm:pt modelId="{2F72A797-B93B-4533-99FC-9F859734390F}" type="parTrans" cxnId="{C6FDA6FF-B105-4B68-B986-42F38B9532FC}">
      <dgm:prSet/>
      <dgm:spPr/>
      <dgm:t>
        <a:bodyPr/>
        <a:lstStyle/>
        <a:p>
          <a:endParaRPr lang="en-GB" sz="3600">
            <a:latin typeface="Garamond" panose="02020404030301010803" pitchFamily="18" charset="0"/>
          </a:endParaRPr>
        </a:p>
      </dgm:t>
    </dgm:pt>
    <dgm:pt modelId="{9957AA20-4F04-4D46-B766-658C2673742E}" type="sibTrans" cxnId="{C6FDA6FF-B105-4B68-B986-42F38B9532FC}">
      <dgm:prSet/>
      <dgm:spPr/>
      <dgm:t>
        <a:bodyPr/>
        <a:lstStyle/>
        <a:p>
          <a:endParaRPr lang="en-GB" sz="3600">
            <a:latin typeface="Garamond" panose="02020404030301010803" pitchFamily="18" charset="0"/>
          </a:endParaRPr>
        </a:p>
      </dgm:t>
    </dgm:pt>
    <dgm:pt modelId="{73081F10-6FE9-4EE7-B430-BED0E3622D6F}">
      <dgm:prSet phldrT="[Text]" custT="1"/>
      <dgm:spPr/>
      <dgm:t>
        <a:bodyPr/>
        <a:lstStyle/>
        <a:p>
          <a:r>
            <a:rPr lang="en-US" sz="3600" dirty="0">
              <a:latin typeface="Garamond" panose="02020404030301010803" pitchFamily="18" charset="0"/>
            </a:rPr>
            <a:t>Is Efficient</a:t>
          </a:r>
          <a:endParaRPr lang="en-GB" sz="3600" dirty="0">
            <a:latin typeface="Garamond" panose="02020404030301010803" pitchFamily="18" charset="0"/>
          </a:endParaRPr>
        </a:p>
      </dgm:t>
    </dgm:pt>
    <dgm:pt modelId="{4324A406-1570-46B2-9422-49776D541498}" type="parTrans" cxnId="{07458070-75E4-46EF-A107-3AAFD1F38166}">
      <dgm:prSet/>
      <dgm:spPr/>
      <dgm:t>
        <a:bodyPr/>
        <a:lstStyle/>
        <a:p>
          <a:endParaRPr lang="en-GB" sz="3600">
            <a:latin typeface="Garamond" panose="02020404030301010803" pitchFamily="18" charset="0"/>
          </a:endParaRPr>
        </a:p>
      </dgm:t>
    </dgm:pt>
    <dgm:pt modelId="{228D02C1-AFCC-449F-923B-8B5557FDC318}" type="sibTrans" cxnId="{07458070-75E4-46EF-A107-3AAFD1F38166}">
      <dgm:prSet/>
      <dgm:spPr/>
      <dgm:t>
        <a:bodyPr/>
        <a:lstStyle/>
        <a:p>
          <a:endParaRPr lang="en-GB" sz="3600">
            <a:latin typeface="Garamond" panose="02020404030301010803" pitchFamily="18" charset="0"/>
          </a:endParaRPr>
        </a:p>
      </dgm:t>
    </dgm:pt>
    <dgm:pt modelId="{3580A9D4-1DA9-4443-819B-A7FD66BD8EF8}">
      <dgm:prSet phldrT="[Text]" custT="1"/>
      <dgm:spPr/>
      <dgm:t>
        <a:bodyPr/>
        <a:lstStyle/>
        <a:p>
          <a:r>
            <a:rPr lang="en-US" sz="3600" dirty="0">
              <a:latin typeface="Garamond" panose="02020404030301010803" pitchFamily="18" charset="0"/>
            </a:rPr>
            <a:t>Is Adaptable</a:t>
          </a:r>
          <a:endParaRPr lang="en-GB" sz="3600" dirty="0">
            <a:latin typeface="Garamond" panose="02020404030301010803" pitchFamily="18" charset="0"/>
          </a:endParaRPr>
        </a:p>
      </dgm:t>
    </dgm:pt>
    <dgm:pt modelId="{2703D714-481D-4DB5-BA91-4E97A3362F5F}" type="parTrans" cxnId="{A22AB8F7-8FD9-4452-B70C-F0C4B5D401AE}">
      <dgm:prSet/>
      <dgm:spPr/>
      <dgm:t>
        <a:bodyPr/>
        <a:lstStyle/>
        <a:p>
          <a:endParaRPr lang="en-GB" sz="3600">
            <a:latin typeface="Garamond" panose="02020404030301010803" pitchFamily="18" charset="0"/>
          </a:endParaRPr>
        </a:p>
      </dgm:t>
    </dgm:pt>
    <dgm:pt modelId="{BBF7CC2B-1570-4A61-A653-5B4A470548C2}" type="sibTrans" cxnId="{A22AB8F7-8FD9-4452-B70C-F0C4B5D401AE}">
      <dgm:prSet/>
      <dgm:spPr/>
      <dgm:t>
        <a:bodyPr/>
        <a:lstStyle/>
        <a:p>
          <a:endParaRPr lang="en-GB" sz="3600">
            <a:latin typeface="Garamond" panose="02020404030301010803" pitchFamily="18" charset="0"/>
          </a:endParaRPr>
        </a:p>
      </dgm:t>
    </dgm:pt>
    <dgm:pt modelId="{2161C356-C830-4377-B9C3-813CE17344F3}">
      <dgm:prSet phldrT="[Text]" custT="1"/>
      <dgm:spPr/>
      <dgm:t>
        <a:bodyPr/>
        <a:lstStyle/>
        <a:p>
          <a:r>
            <a:rPr lang="en-US" sz="3600" dirty="0">
              <a:latin typeface="Garamond" panose="02020404030301010803" pitchFamily="18" charset="0"/>
            </a:rPr>
            <a:t>Has integrity</a:t>
          </a:r>
          <a:endParaRPr lang="en-GB" sz="3600" dirty="0">
            <a:latin typeface="Garamond" panose="02020404030301010803" pitchFamily="18" charset="0"/>
          </a:endParaRPr>
        </a:p>
      </dgm:t>
    </dgm:pt>
    <dgm:pt modelId="{06F29CF2-2621-4BA5-8B0C-87B23DE39E74}" type="parTrans" cxnId="{D0FB8129-D02C-4628-8B59-22E476835B49}">
      <dgm:prSet/>
      <dgm:spPr/>
      <dgm:t>
        <a:bodyPr/>
        <a:lstStyle/>
        <a:p>
          <a:endParaRPr lang="en-GB" sz="3600">
            <a:latin typeface="Garamond" panose="02020404030301010803" pitchFamily="18" charset="0"/>
          </a:endParaRPr>
        </a:p>
      </dgm:t>
    </dgm:pt>
    <dgm:pt modelId="{EFF9CA51-61CC-4576-8764-AC6C7EDA6617}" type="sibTrans" cxnId="{D0FB8129-D02C-4628-8B59-22E476835B49}">
      <dgm:prSet/>
      <dgm:spPr/>
      <dgm:t>
        <a:bodyPr/>
        <a:lstStyle/>
        <a:p>
          <a:endParaRPr lang="en-GB" sz="3600">
            <a:latin typeface="Garamond" panose="02020404030301010803" pitchFamily="18" charset="0"/>
          </a:endParaRPr>
        </a:p>
      </dgm:t>
    </dgm:pt>
    <dgm:pt modelId="{E3E45595-4FA9-46A4-9D63-3DBCD44EDF98}" type="pres">
      <dgm:prSet presAssocID="{06D76980-5D39-4A11-970C-6DE173E72AFF}" presName="diagram" presStyleCnt="0">
        <dgm:presLayoutVars>
          <dgm:chMax val="1"/>
          <dgm:dir/>
          <dgm:animLvl val="ctr"/>
          <dgm:resizeHandles val="exact"/>
        </dgm:presLayoutVars>
      </dgm:prSet>
      <dgm:spPr/>
    </dgm:pt>
    <dgm:pt modelId="{C969C343-E1E5-4A95-A685-EE559B551375}" type="pres">
      <dgm:prSet presAssocID="{06D76980-5D39-4A11-970C-6DE173E72AFF}" presName="matrix" presStyleCnt="0"/>
      <dgm:spPr/>
    </dgm:pt>
    <dgm:pt modelId="{BD664921-4B34-47C7-BA2A-D49A46B52D26}" type="pres">
      <dgm:prSet presAssocID="{06D76980-5D39-4A11-970C-6DE173E72AFF}" presName="tile1" presStyleLbl="node1" presStyleIdx="0" presStyleCnt="4"/>
      <dgm:spPr/>
    </dgm:pt>
    <dgm:pt modelId="{C1B52005-B1D9-406A-AAAE-28633F21CC74}" type="pres">
      <dgm:prSet presAssocID="{06D76980-5D39-4A11-970C-6DE173E72AFF}" presName="tile1text" presStyleLbl="node1" presStyleIdx="0" presStyleCnt="4">
        <dgm:presLayoutVars>
          <dgm:chMax val="0"/>
          <dgm:chPref val="0"/>
          <dgm:bulletEnabled val="1"/>
        </dgm:presLayoutVars>
      </dgm:prSet>
      <dgm:spPr/>
    </dgm:pt>
    <dgm:pt modelId="{618A0C1A-B7D4-4AC3-AC5B-E7A50138977A}" type="pres">
      <dgm:prSet presAssocID="{06D76980-5D39-4A11-970C-6DE173E72AFF}" presName="tile2" presStyleLbl="node1" presStyleIdx="1" presStyleCnt="4"/>
      <dgm:spPr/>
    </dgm:pt>
    <dgm:pt modelId="{7D6E940F-9EE6-406A-9D64-A79BB302CCAA}" type="pres">
      <dgm:prSet presAssocID="{06D76980-5D39-4A11-970C-6DE173E72AFF}" presName="tile2text" presStyleLbl="node1" presStyleIdx="1" presStyleCnt="4">
        <dgm:presLayoutVars>
          <dgm:chMax val="0"/>
          <dgm:chPref val="0"/>
          <dgm:bulletEnabled val="1"/>
        </dgm:presLayoutVars>
      </dgm:prSet>
      <dgm:spPr/>
    </dgm:pt>
    <dgm:pt modelId="{F92F7CF4-B6B2-4DE7-9632-04EE3C37C3E5}" type="pres">
      <dgm:prSet presAssocID="{06D76980-5D39-4A11-970C-6DE173E72AFF}" presName="tile3" presStyleLbl="node1" presStyleIdx="2" presStyleCnt="4"/>
      <dgm:spPr/>
    </dgm:pt>
    <dgm:pt modelId="{94FEC1FF-4C0F-4585-B80C-F0732F685E74}" type="pres">
      <dgm:prSet presAssocID="{06D76980-5D39-4A11-970C-6DE173E72AFF}" presName="tile3text" presStyleLbl="node1" presStyleIdx="2" presStyleCnt="4">
        <dgm:presLayoutVars>
          <dgm:chMax val="0"/>
          <dgm:chPref val="0"/>
          <dgm:bulletEnabled val="1"/>
        </dgm:presLayoutVars>
      </dgm:prSet>
      <dgm:spPr/>
    </dgm:pt>
    <dgm:pt modelId="{6D7BBB20-F8A9-426E-AE59-FFCAFEC66789}" type="pres">
      <dgm:prSet presAssocID="{06D76980-5D39-4A11-970C-6DE173E72AFF}" presName="tile4" presStyleLbl="node1" presStyleIdx="3" presStyleCnt="4"/>
      <dgm:spPr/>
    </dgm:pt>
    <dgm:pt modelId="{28EDF4C8-7F35-4160-8E6C-693967BEA7C5}" type="pres">
      <dgm:prSet presAssocID="{06D76980-5D39-4A11-970C-6DE173E72AFF}" presName="tile4text" presStyleLbl="node1" presStyleIdx="3" presStyleCnt="4">
        <dgm:presLayoutVars>
          <dgm:chMax val="0"/>
          <dgm:chPref val="0"/>
          <dgm:bulletEnabled val="1"/>
        </dgm:presLayoutVars>
      </dgm:prSet>
      <dgm:spPr/>
    </dgm:pt>
    <dgm:pt modelId="{0947F479-A36F-451F-9A22-79E6157DE661}" type="pres">
      <dgm:prSet presAssocID="{06D76980-5D39-4A11-970C-6DE173E72AFF}" presName="centerTile" presStyleLbl="fgShp" presStyleIdx="0" presStyleCnt="1" custScaleX="119811" custScaleY="145826">
        <dgm:presLayoutVars>
          <dgm:chMax val="0"/>
          <dgm:chPref val="0"/>
        </dgm:presLayoutVars>
      </dgm:prSet>
      <dgm:spPr/>
    </dgm:pt>
  </dgm:ptLst>
  <dgm:cxnLst>
    <dgm:cxn modelId="{72E26908-A416-4B1F-905F-4B95F690576C}" srcId="{06D76980-5D39-4A11-970C-6DE173E72AFF}" destId="{33BC59FC-594A-4699-8D87-9413EC2F2472}" srcOrd="0" destOrd="0" parTransId="{036DF0B7-12F2-4A47-AA85-6D06A0D12B8C}" sibTransId="{546F7BF0-5E37-4930-86E2-86ACCA3D3F4B}"/>
    <dgm:cxn modelId="{1D5E3018-0D7C-4E47-90D3-2CEDB16EC16D}" type="presOf" srcId="{06D76980-5D39-4A11-970C-6DE173E72AFF}" destId="{E3E45595-4FA9-46A4-9D63-3DBCD44EDF98}" srcOrd="0" destOrd="0" presId="urn:microsoft.com/office/officeart/2005/8/layout/matrix1"/>
    <dgm:cxn modelId="{6CB78327-7813-498B-94BE-28305E9D8F0C}" type="presOf" srcId="{33BC59FC-594A-4699-8D87-9413EC2F2472}" destId="{0947F479-A36F-451F-9A22-79E6157DE661}" srcOrd="0" destOrd="0" presId="urn:microsoft.com/office/officeart/2005/8/layout/matrix1"/>
    <dgm:cxn modelId="{D0FB8129-D02C-4628-8B59-22E476835B49}" srcId="{33BC59FC-594A-4699-8D87-9413EC2F2472}" destId="{2161C356-C830-4377-B9C3-813CE17344F3}" srcOrd="3" destOrd="0" parTransId="{06F29CF2-2621-4BA5-8B0C-87B23DE39E74}" sibTransId="{EFF9CA51-61CC-4576-8764-AC6C7EDA6617}"/>
    <dgm:cxn modelId="{DD0DDA3A-2B33-4798-856B-39F0AE61FE78}" type="presOf" srcId="{2161C356-C830-4377-B9C3-813CE17344F3}" destId="{28EDF4C8-7F35-4160-8E6C-693967BEA7C5}" srcOrd="1" destOrd="0" presId="urn:microsoft.com/office/officeart/2005/8/layout/matrix1"/>
    <dgm:cxn modelId="{E1E11841-D1C3-46DB-BB3A-9208275644BD}" type="presOf" srcId="{C9D6DF5E-4526-4D83-9F9B-4AC99C0EF8A5}" destId="{C1B52005-B1D9-406A-AAAE-28633F21CC74}" srcOrd="1" destOrd="0" presId="urn:microsoft.com/office/officeart/2005/8/layout/matrix1"/>
    <dgm:cxn modelId="{41044355-DEF2-4194-9254-AEF124DCE5DE}" type="presOf" srcId="{3580A9D4-1DA9-4443-819B-A7FD66BD8EF8}" destId="{94FEC1FF-4C0F-4585-B80C-F0732F685E74}" srcOrd="1" destOrd="0" presId="urn:microsoft.com/office/officeart/2005/8/layout/matrix1"/>
    <dgm:cxn modelId="{07458070-75E4-46EF-A107-3AAFD1F38166}" srcId="{33BC59FC-594A-4699-8D87-9413EC2F2472}" destId="{73081F10-6FE9-4EE7-B430-BED0E3622D6F}" srcOrd="1" destOrd="0" parTransId="{4324A406-1570-46B2-9422-49776D541498}" sibTransId="{228D02C1-AFCC-449F-923B-8B5557FDC318}"/>
    <dgm:cxn modelId="{4E70FC88-8B34-4AC9-A012-D27B42DDB2DD}" type="presOf" srcId="{73081F10-6FE9-4EE7-B430-BED0E3622D6F}" destId="{7D6E940F-9EE6-406A-9D64-A79BB302CCAA}" srcOrd="1" destOrd="0" presId="urn:microsoft.com/office/officeart/2005/8/layout/matrix1"/>
    <dgm:cxn modelId="{79EFF598-3F71-4800-85BE-6F16C1B18711}" type="presOf" srcId="{3580A9D4-1DA9-4443-819B-A7FD66BD8EF8}" destId="{F92F7CF4-B6B2-4DE7-9632-04EE3C37C3E5}" srcOrd="0" destOrd="0" presId="urn:microsoft.com/office/officeart/2005/8/layout/matrix1"/>
    <dgm:cxn modelId="{4FC944A8-BA1B-4E27-9875-6B990EED6780}" type="presOf" srcId="{C9D6DF5E-4526-4D83-9F9B-4AC99C0EF8A5}" destId="{BD664921-4B34-47C7-BA2A-D49A46B52D26}" srcOrd="0" destOrd="0" presId="urn:microsoft.com/office/officeart/2005/8/layout/matrix1"/>
    <dgm:cxn modelId="{0972FCD6-711D-4B72-836D-4EAEBACBA125}" type="presOf" srcId="{2161C356-C830-4377-B9C3-813CE17344F3}" destId="{6D7BBB20-F8A9-426E-AE59-FFCAFEC66789}" srcOrd="0" destOrd="0" presId="urn:microsoft.com/office/officeart/2005/8/layout/matrix1"/>
    <dgm:cxn modelId="{23ACE5DB-75BA-4976-8710-A2E900ED488B}" type="presOf" srcId="{73081F10-6FE9-4EE7-B430-BED0E3622D6F}" destId="{618A0C1A-B7D4-4AC3-AC5B-E7A50138977A}" srcOrd="0" destOrd="0" presId="urn:microsoft.com/office/officeart/2005/8/layout/matrix1"/>
    <dgm:cxn modelId="{A22AB8F7-8FD9-4452-B70C-F0C4B5D401AE}" srcId="{33BC59FC-594A-4699-8D87-9413EC2F2472}" destId="{3580A9D4-1DA9-4443-819B-A7FD66BD8EF8}" srcOrd="2" destOrd="0" parTransId="{2703D714-481D-4DB5-BA91-4E97A3362F5F}" sibTransId="{BBF7CC2B-1570-4A61-A653-5B4A470548C2}"/>
    <dgm:cxn modelId="{C6FDA6FF-B105-4B68-B986-42F38B9532FC}" srcId="{33BC59FC-594A-4699-8D87-9413EC2F2472}" destId="{C9D6DF5E-4526-4D83-9F9B-4AC99C0EF8A5}" srcOrd="0" destOrd="0" parTransId="{2F72A797-B93B-4533-99FC-9F859734390F}" sibTransId="{9957AA20-4F04-4D46-B766-658C2673742E}"/>
    <dgm:cxn modelId="{C4A3699A-931C-4BBF-BFCC-DBD80DD277B5}" type="presParOf" srcId="{E3E45595-4FA9-46A4-9D63-3DBCD44EDF98}" destId="{C969C343-E1E5-4A95-A685-EE559B551375}" srcOrd="0" destOrd="0" presId="urn:microsoft.com/office/officeart/2005/8/layout/matrix1"/>
    <dgm:cxn modelId="{29F91A1F-44DA-4D6F-8CBE-3B8574A48940}" type="presParOf" srcId="{C969C343-E1E5-4A95-A685-EE559B551375}" destId="{BD664921-4B34-47C7-BA2A-D49A46B52D26}" srcOrd="0" destOrd="0" presId="urn:microsoft.com/office/officeart/2005/8/layout/matrix1"/>
    <dgm:cxn modelId="{D57670A7-7D62-4F5F-A07A-3CD0040D835F}" type="presParOf" srcId="{C969C343-E1E5-4A95-A685-EE559B551375}" destId="{C1B52005-B1D9-406A-AAAE-28633F21CC74}" srcOrd="1" destOrd="0" presId="urn:microsoft.com/office/officeart/2005/8/layout/matrix1"/>
    <dgm:cxn modelId="{0EEA3F8F-2E0C-490B-ACC3-F7B29D80FF7F}" type="presParOf" srcId="{C969C343-E1E5-4A95-A685-EE559B551375}" destId="{618A0C1A-B7D4-4AC3-AC5B-E7A50138977A}" srcOrd="2" destOrd="0" presId="urn:microsoft.com/office/officeart/2005/8/layout/matrix1"/>
    <dgm:cxn modelId="{8157BF6F-172A-49FE-A1FD-C40440C6206F}" type="presParOf" srcId="{C969C343-E1E5-4A95-A685-EE559B551375}" destId="{7D6E940F-9EE6-406A-9D64-A79BB302CCAA}" srcOrd="3" destOrd="0" presId="urn:microsoft.com/office/officeart/2005/8/layout/matrix1"/>
    <dgm:cxn modelId="{E6B038D2-6949-49DA-B524-AA3CD3FF6E0A}" type="presParOf" srcId="{C969C343-E1E5-4A95-A685-EE559B551375}" destId="{F92F7CF4-B6B2-4DE7-9632-04EE3C37C3E5}" srcOrd="4" destOrd="0" presId="urn:microsoft.com/office/officeart/2005/8/layout/matrix1"/>
    <dgm:cxn modelId="{3A053A07-C175-4468-BC09-9AA66167B8B9}" type="presParOf" srcId="{C969C343-E1E5-4A95-A685-EE559B551375}" destId="{94FEC1FF-4C0F-4585-B80C-F0732F685E74}" srcOrd="5" destOrd="0" presId="urn:microsoft.com/office/officeart/2005/8/layout/matrix1"/>
    <dgm:cxn modelId="{1FA02116-3F1E-4591-BFB1-17F19073F969}" type="presParOf" srcId="{C969C343-E1E5-4A95-A685-EE559B551375}" destId="{6D7BBB20-F8A9-426E-AE59-FFCAFEC66789}" srcOrd="6" destOrd="0" presId="urn:microsoft.com/office/officeart/2005/8/layout/matrix1"/>
    <dgm:cxn modelId="{541D83A0-C830-4059-B03B-42CAA23323B0}" type="presParOf" srcId="{C969C343-E1E5-4A95-A685-EE559B551375}" destId="{28EDF4C8-7F35-4160-8E6C-693967BEA7C5}" srcOrd="7" destOrd="0" presId="urn:microsoft.com/office/officeart/2005/8/layout/matrix1"/>
    <dgm:cxn modelId="{D99AD080-8B4E-4590-8655-FD4A9CF9E234}" type="presParOf" srcId="{E3E45595-4FA9-46A4-9D63-3DBCD44EDF98}" destId="{0947F479-A36F-451F-9A22-79E6157DE661}"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664921-4B34-47C7-BA2A-D49A46B52D26}">
      <dsp:nvSpPr>
        <dsp:cNvPr id="0" name=""/>
        <dsp:cNvSpPr/>
      </dsp:nvSpPr>
      <dsp:spPr>
        <a:xfrm rot="16200000">
          <a:off x="708019" y="-708019"/>
          <a:ext cx="2518686" cy="3934725"/>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latin typeface="Garamond" panose="02020404030301010803" pitchFamily="18" charset="0"/>
            </a:rPr>
            <a:t>Is Fair</a:t>
          </a:r>
          <a:endParaRPr lang="en-GB" sz="3600" kern="1200" dirty="0">
            <a:latin typeface="Garamond" panose="02020404030301010803" pitchFamily="18" charset="0"/>
          </a:endParaRPr>
        </a:p>
      </dsp:txBody>
      <dsp:txXfrm rot="5400000">
        <a:off x="0" y="0"/>
        <a:ext cx="3934725" cy="1889014"/>
      </dsp:txXfrm>
    </dsp:sp>
    <dsp:sp modelId="{618A0C1A-B7D4-4AC3-AC5B-E7A50138977A}">
      <dsp:nvSpPr>
        <dsp:cNvPr id="0" name=""/>
        <dsp:cNvSpPr/>
      </dsp:nvSpPr>
      <dsp:spPr>
        <a:xfrm>
          <a:off x="3934725" y="0"/>
          <a:ext cx="3934725" cy="2518686"/>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latin typeface="Garamond" panose="02020404030301010803" pitchFamily="18" charset="0"/>
            </a:rPr>
            <a:t>Is Efficient</a:t>
          </a:r>
          <a:endParaRPr lang="en-GB" sz="3600" kern="1200" dirty="0">
            <a:latin typeface="Garamond" panose="02020404030301010803" pitchFamily="18" charset="0"/>
          </a:endParaRPr>
        </a:p>
      </dsp:txBody>
      <dsp:txXfrm>
        <a:off x="3934725" y="0"/>
        <a:ext cx="3934725" cy="1889014"/>
      </dsp:txXfrm>
    </dsp:sp>
    <dsp:sp modelId="{F92F7CF4-B6B2-4DE7-9632-04EE3C37C3E5}">
      <dsp:nvSpPr>
        <dsp:cNvPr id="0" name=""/>
        <dsp:cNvSpPr/>
      </dsp:nvSpPr>
      <dsp:spPr>
        <a:xfrm rot="10800000">
          <a:off x="0" y="2518686"/>
          <a:ext cx="3934725" cy="2518686"/>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latin typeface="Garamond" panose="02020404030301010803" pitchFamily="18" charset="0"/>
            </a:rPr>
            <a:t>Is Adaptable</a:t>
          </a:r>
          <a:endParaRPr lang="en-GB" sz="3600" kern="1200" dirty="0">
            <a:latin typeface="Garamond" panose="02020404030301010803" pitchFamily="18" charset="0"/>
          </a:endParaRPr>
        </a:p>
      </dsp:txBody>
      <dsp:txXfrm rot="10800000">
        <a:off x="0" y="3148357"/>
        <a:ext cx="3934725" cy="1889014"/>
      </dsp:txXfrm>
    </dsp:sp>
    <dsp:sp modelId="{6D7BBB20-F8A9-426E-AE59-FFCAFEC66789}">
      <dsp:nvSpPr>
        <dsp:cNvPr id="0" name=""/>
        <dsp:cNvSpPr/>
      </dsp:nvSpPr>
      <dsp:spPr>
        <a:xfrm rot="5400000">
          <a:off x="4642744" y="1810666"/>
          <a:ext cx="2518686" cy="3934725"/>
        </a:xfrm>
        <a:prstGeom prst="round1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en-US" sz="3600" kern="1200" dirty="0">
              <a:latin typeface="Garamond" panose="02020404030301010803" pitchFamily="18" charset="0"/>
            </a:rPr>
            <a:t>Has integrity</a:t>
          </a:r>
          <a:endParaRPr lang="en-GB" sz="3600" kern="1200" dirty="0">
            <a:latin typeface="Garamond" panose="02020404030301010803" pitchFamily="18" charset="0"/>
          </a:endParaRPr>
        </a:p>
      </dsp:txBody>
      <dsp:txXfrm rot="-5400000">
        <a:off x="3934725" y="3148357"/>
        <a:ext cx="3934725" cy="1889014"/>
      </dsp:txXfrm>
    </dsp:sp>
    <dsp:sp modelId="{0947F479-A36F-451F-9A22-79E6157DE661}">
      <dsp:nvSpPr>
        <dsp:cNvPr id="0" name=""/>
        <dsp:cNvSpPr/>
      </dsp:nvSpPr>
      <dsp:spPr>
        <a:xfrm>
          <a:off x="2520454" y="1600461"/>
          <a:ext cx="2828540" cy="1836449"/>
        </a:xfrm>
        <a:prstGeom prst="roundRect">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dirty="0">
              <a:latin typeface="Garamond" panose="02020404030301010803" pitchFamily="18" charset="0"/>
            </a:rPr>
            <a:t>An optimized asylum system</a:t>
          </a:r>
          <a:endParaRPr lang="en-GB" sz="3600" kern="1200" dirty="0">
            <a:latin typeface="Garamond" panose="02020404030301010803" pitchFamily="18" charset="0"/>
          </a:endParaRPr>
        </a:p>
      </dsp:txBody>
      <dsp:txXfrm>
        <a:off x="2610102" y="1690109"/>
        <a:ext cx="2649244" cy="1657153"/>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5ECCEA4F-C1BE-4B08-B2FD-7BD4E73CA2D8}" type="datetimeFigureOut">
              <a:rPr lang="en-GB" smtClean="0"/>
              <a:t>02/09/2021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18EC02-AE20-4EF3-AAB2-D503FA1D6613}" type="slidenum">
              <a:rPr lang="en-GB" smtClean="0"/>
              <a:t>‹#›</a:t>
            </a:fld>
            <a:endParaRPr lang="en-GB"/>
          </a:p>
        </p:txBody>
      </p:sp>
    </p:spTree>
    <p:extLst>
      <p:ext uri="{BB962C8B-B14F-4D97-AF65-F5344CB8AC3E}">
        <p14:creationId xmlns:p14="http://schemas.microsoft.com/office/powerpoint/2010/main" val="1913951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[Introduce</a:t>
            </a:r>
            <a:r>
              <a:rPr lang="en-US" baseline="0" dirty="0"/>
              <a:t> myself]</a:t>
            </a:r>
            <a:endParaRPr lang="en-GB" dirty="0"/>
          </a:p>
        </p:txBody>
      </p:sp>
      <p:sp>
        <p:nvSpPr>
          <p:cNvPr id="4" name="Slide Number Placeholder 3"/>
          <p:cNvSpPr>
            <a:spLocks noGrp="1"/>
          </p:cNvSpPr>
          <p:nvPr>
            <p:ph type="sldNum" sz="quarter" idx="10"/>
          </p:nvPr>
        </p:nvSpPr>
        <p:spPr/>
        <p:txBody>
          <a:bodyPr/>
          <a:lstStyle/>
          <a:p>
            <a:fld id="{DC18EC02-AE20-4EF3-AAB2-D503FA1D6613}" type="slidenum">
              <a:rPr lang="en-GB" smtClean="0"/>
              <a:t>2</a:t>
            </a:fld>
            <a:endParaRPr lang="en-GB"/>
          </a:p>
        </p:txBody>
      </p:sp>
    </p:spTree>
    <p:extLst>
      <p:ext uri="{BB962C8B-B14F-4D97-AF65-F5344CB8AC3E}">
        <p14:creationId xmlns:p14="http://schemas.microsoft.com/office/powerpoint/2010/main" val="1484042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CA"/>
          </a:p>
        </p:txBody>
      </p:sp>
      <p:sp>
        <p:nvSpPr>
          <p:cNvPr id="4" name="Espace réservé du numéro de diapositive 3"/>
          <p:cNvSpPr>
            <a:spLocks noGrp="1"/>
          </p:cNvSpPr>
          <p:nvPr>
            <p:ph type="sldNum" sz="quarter" idx="10"/>
          </p:nvPr>
        </p:nvSpPr>
        <p:spPr/>
        <p:txBody>
          <a:bodyPr/>
          <a:lstStyle/>
          <a:p>
            <a:fld id="{857BAB4A-740B-478F-BDAC-1BBCAE0F7094}" type="slidenum">
              <a:rPr lang="en-US" altLang="en-US" smtClean="0">
                <a:solidFill>
                  <a:srgbClr val="000000"/>
                </a:solidFill>
              </a:rPr>
              <a:pPr/>
              <a:t>11</a:t>
            </a:fld>
            <a:endParaRPr lang="en-US" altLang="en-US">
              <a:solidFill>
                <a:srgbClr val="000000"/>
              </a:solidFill>
            </a:endParaRPr>
          </a:p>
        </p:txBody>
      </p:sp>
    </p:spTree>
    <p:extLst>
      <p:ext uri="{BB962C8B-B14F-4D97-AF65-F5344CB8AC3E}">
        <p14:creationId xmlns:p14="http://schemas.microsoft.com/office/powerpoint/2010/main" val="1467856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CA"/>
          </a:p>
        </p:txBody>
      </p:sp>
      <p:sp>
        <p:nvSpPr>
          <p:cNvPr id="4" name="Espace réservé du numéro de diapositive 3"/>
          <p:cNvSpPr>
            <a:spLocks noGrp="1"/>
          </p:cNvSpPr>
          <p:nvPr>
            <p:ph type="sldNum" sz="quarter" idx="10"/>
          </p:nvPr>
        </p:nvSpPr>
        <p:spPr/>
        <p:txBody>
          <a:bodyPr/>
          <a:lstStyle/>
          <a:p>
            <a:fld id="{857BAB4A-740B-478F-BDAC-1BBCAE0F7094}" type="slidenum">
              <a:rPr lang="en-US" altLang="en-US" smtClean="0">
                <a:solidFill>
                  <a:srgbClr val="000000"/>
                </a:solidFill>
              </a:rPr>
              <a:pPr/>
              <a:t>12</a:t>
            </a:fld>
            <a:endParaRPr lang="en-US" altLang="en-US">
              <a:solidFill>
                <a:srgbClr val="000000"/>
              </a:solidFill>
            </a:endParaRPr>
          </a:p>
        </p:txBody>
      </p:sp>
    </p:spTree>
    <p:extLst>
      <p:ext uri="{BB962C8B-B14F-4D97-AF65-F5344CB8AC3E}">
        <p14:creationId xmlns:p14="http://schemas.microsoft.com/office/powerpoint/2010/main" val="317273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CA" b="1" dirty="0"/>
              <a:t>National Documentation Packages (NDP) </a:t>
            </a:r>
            <a:r>
              <a:rPr lang="en-CA" dirty="0"/>
              <a:t>are lists of public documents that provide information on country conditions. Updates occur on a regular basis.</a:t>
            </a:r>
          </a:p>
          <a:p>
            <a:endParaRPr lang="en-CA" b="1" dirty="0"/>
          </a:p>
          <a:p>
            <a:r>
              <a:rPr lang="en-CA" b="1" dirty="0"/>
              <a:t>Responses to Information Requests </a:t>
            </a:r>
            <a:r>
              <a:rPr lang="en-CA" dirty="0"/>
              <a:t>(RIR) are research reports on country conditions. They are requested by IRB decision makers.</a:t>
            </a:r>
          </a:p>
          <a:p>
            <a:r>
              <a:rPr lang="en-CA" dirty="0"/>
              <a:t>The database contains a seven-year archive of English and French RIR. Earlier RIR may be found on the UNHCR's </a:t>
            </a:r>
            <a:r>
              <a:rPr lang="en-CA" dirty="0" err="1"/>
              <a:t>Refworld</a:t>
            </a:r>
            <a:r>
              <a:rPr lang="en-CA" dirty="0"/>
              <a:t> website.</a:t>
            </a:r>
          </a:p>
          <a:p>
            <a:r>
              <a:rPr lang="en-CA" b="1" dirty="0"/>
              <a:t>Issue Papers </a:t>
            </a:r>
          </a:p>
          <a:p>
            <a:r>
              <a:rPr lang="en-CA" dirty="0"/>
              <a:t>• Honduras: Information gathering mission report (February 2018)</a:t>
            </a:r>
          </a:p>
          <a:p>
            <a:r>
              <a:rPr lang="en-CA" dirty="0"/>
              <a:t>El Salvador: Information gathering mission report</a:t>
            </a:r>
          </a:p>
          <a:p>
            <a:r>
              <a:rPr lang="en-CA" dirty="0"/>
              <a:t>• Part 1: Gangs in El Salvador and the Situation of Witnesses of Crime and Corruption (September 2016)</a:t>
            </a:r>
          </a:p>
          <a:p>
            <a:r>
              <a:rPr lang="en-CA" dirty="0"/>
              <a:t>• Part 2: The Situation of Women Victims of Violence and of Sexual Minorities in El Salvador (September 2016)</a:t>
            </a:r>
          </a:p>
          <a:p>
            <a:endParaRPr lang="en-CA" dirty="0"/>
          </a:p>
          <a:p>
            <a:r>
              <a:rPr lang="en-CA" b="1" dirty="0"/>
              <a:t>Transcripts of guest speaker presentations</a:t>
            </a:r>
          </a:p>
          <a:p>
            <a:r>
              <a:rPr lang="en-CA" dirty="0"/>
              <a:t>• Discussion on country conditions with the Political Advisor of the African Union Mission in Somalia (October 2017)</a:t>
            </a:r>
          </a:p>
          <a:p>
            <a:r>
              <a:rPr lang="en-CA" dirty="0"/>
              <a:t>• Discussion on travel documents from Somalia with Immigration, Refugee and Citizenship Canada (October 2017)</a:t>
            </a:r>
          </a:p>
          <a:p>
            <a:endParaRPr lang="en-CA" dirty="0"/>
          </a:p>
        </p:txBody>
      </p:sp>
      <p:sp>
        <p:nvSpPr>
          <p:cNvPr id="4" name="Espace réservé du numéro de diapositive 3"/>
          <p:cNvSpPr>
            <a:spLocks noGrp="1"/>
          </p:cNvSpPr>
          <p:nvPr>
            <p:ph type="sldNum" sz="quarter" idx="10"/>
          </p:nvPr>
        </p:nvSpPr>
        <p:spPr/>
        <p:txBody>
          <a:bodyPr/>
          <a:lstStyle/>
          <a:p>
            <a:fld id="{857BAB4A-740B-478F-BDAC-1BBCAE0F7094}" type="slidenum">
              <a:rPr lang="en-US" altLang="en-US" smtClean="0">
                <a:solidFill>
                  <a:srgbClr val="000000"/>
                </a:solidFill>
              </a:rPr>
              <a:pPr/>
              <a:t>13</a:t>
            </a:fld>
            <a:endParaRPr lang="en-US" altLang="en-US">
              <a:solidFill>
                <a:srgbClr val="000000"/>
              </a:solidFill>
            </a:endParaRPr>
          </a:p>
        </p:txBody>
      </p:sp>
    </p:spTree>
    <p:extLst>
      <p:ext uri="{BB962C8B-B14F-4D97-AF65-F5344CB8AC3E}">
        <p14:creationId xmlns:p14="http://schemas.microsoft.com/office/powerpoint/2010/main" val="23647337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35038" y="4416425"/>
            <a:ext cx="5140325" cy="4414838"/>
          </a:xfrm>
        </p:spPr>
        <p:txBody>
          <a:bodyPr/>
          <a:lstStyle/>
          <a:p>
            <a:r>
              <a:rPr lang="en-CA" sz="1100" b="1" dirty="0"/>
              <a:t>3 Jurisprudential guides (all from RAD)</a:t>
            </a:r>
          </a:p>
          <a:p>
            <a:endParaRPr lang="en-CA" sz="1100" dirty="0"/>
          </a:p>
          <a:p>
            <a:r>
              <a:rPr lang="en-CA" sz="1100" dirty="0"/>
              <a:t>TB7-19851 (July 2018)</a:t>
            </a:r>
          </a:p>
          <a:p>
            <a:r>
              <a:rPr lang="en-CA" sz="1100" dirty="0"/>
              <a:t>This Jurisprudential Guide addresses</a:t>
            </a:r>
            <a:r>
              <a:rPr lang="en-CA" sz="1100" b="1" dirty="0"/>
              <a:t> internal flight alternatives in major cities in south and central Nigeria</a:t>
            </a:r>
            <a:r>
              <a:rPr lang="en-CA" sz="1100" dirty="0"/>
              <a:t> for claimants fleeing non-state actors. Decision TB7-19851</a:t>
            </a:r>
          </a:p>
          <a:p>
            <a:endParaRPr lang="en-CA" sz="1100" dirty="0"/>
          </a:p>
          <a:p>
            <a:r>
              <a:rPr lang="en-CA" sz="1100" dirty="0"/>
              <a:t>TB7-01837 (May 2017)</a:t>
            </a:r>
          </a:p>
          <a:p>
            <a:r>
              <a:rPr lang="en-CA" sz="1100" dirty="0"/>
              <a:t>This Jurisprudential Guide looks at whether the </a:t>
            </a:r>
            <a:r>
              <a:rPr lang="en-CA" sz="1100" b="1" dirty="0"/>
              <a:t>treatment experienced by Ahmadis in Pakistan </a:t>
            </a:r>
            <a:r>
              <a:rPr lang="en-CA" sz="1100" dirty="0"/>
              <a:t>amounts to persecution, whether state protection is available and whether there is a viable internal flight alternative. Decision TB7-01837</a:t>
            </a:r>
          </a:p>
          <a:p>
            <a:endParaRPr lang="en-CA" sz="1100" dirty="0"/>
          </a:p>
          <a:p>
            <a:r>
              <a:rPr lang="en-CA" sz="1100" dirty="0"/>
              <a:t>TB4-05778 (June 2016)</a:t>
            </a:r>
          </a:p>
          <a:p>
            <a:r>
              <a:rPr lang="en-CA" sz="1100" dirty="0"/>
              <a:t>The issue in this decision that forms the basis of the Jurisprudential Guide is whether a claimant/appellant who is a </a:t>
            </a:r>
            <a:r>
              <a:rPr lang="en-CA" sz="1100" b="1" dirty="0"/>
              <a:t>citizen of the Democratic People’s Republic of Korea (North Korea) is deemed to be a citizen of the Republic of Korea (South Korea)</a:t>
            </a:r>
            <a:r>
              <a:rPr lang="en-CA" sz="1100" dirty="0"/>
              <a:t>. Decision TB4-05778</a:t>
            </a:r>
          </a:p>
          <a:p>
            <a:endParaRPr lang="en-US" dirty="0"/>
          </a:p>
        </p:txBody>
      </p:sp>
      <p:sp>
        <p:nvSpPr>
          <p:cNvPr id="4" name="Slide Number Placeholder 3"/>
          <p:cNvSpPr>
            <a:spLocks noGrp="1"/>
          </p:cNvSpPr>
          <p:nvPr>
            <p:ph type="sldNum" sz="quarter" idx="10"/>
          </p:nvPr>
        </p:nvSpPr>
        <p:spPr/>
        <p:txBody>
          <a:bodyPr/>
          <a:lstStyle/>
          <a:p>
            <a:fld id="{857BAB4A-740B-478F-BDAC-1BBCAE0F7094}" type="slidenum">
              <a:rPr lang="en-US" altLang="en-US" smtClean="0">
                <a:solidFill>
                  <a:srgbClr val="000000"/>
                </a:solidFill>
              </a:rPr>
              <a:pPr/>
              <a:t>14</a:t>
            </a:fld>
            <a:endParaRPr lang="en-US" altLang="en-US">
              <a:solidFill>
                <a:srgbClr val="000000"/>
              </a:solidFill>
            </a:endParaRPr>
          </a:p>
        </p:txBody>
      </p:sp>
    </p:spTree>
    <p:extLst>
      <p:ext uri="{BB962C8B-B14F-4D97-AF65-F5344CB8AC3E}">
        <p14:creationId xmlns:p14="http://schemas.microsoft.com/office/powerpoint/2010/main" val="21391430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CA" b="1" dirty="0"/>
              <a:t>Persuasive decisions</a:t>
            </a:r>
          </a:p>
          <a:p>
            <a:r>
              <a:rPr lang="en-CA" dirty="0"/>
              <a:t>Persuasive decisions are decisions that have been identified by a division head (the Deputy Chairperson of the Refugee Protection Division, the Refugee Appeal Division, the Immigration Division or the Immigration Appeal Division) as. These decisions are well written, provide clear, complete and concise reasons with respect to the particular element that is considered to have persuasive value, and consider all of the relevant issues in a case. Accordingly, members are encouraged to rely upon persuasive decisions in the interests of consistency and effective decision-making. This consistency also helps parties and counsel prepare for proceedings before the IRB, and may encourage early resolution without a hearing, where appropriate.</a:t>
            </a:r>
          </a:p>
          <a:p>
            <a:r>
              <a:rPr lang="en-CA" dirty="0"/>
              <a:t>The use of persuasive decisions enables the IRB to move toward a consistent application of the law in a transparent manner. Their designation promotes efficiency in the hearing and reasons writing process by making use of quality work done by colleagues.</a:t>
            </a:r>
          </a:p>
          <a:p>
            <a:r>
              <a:rPr lang="en-CA" dirty="0"/>
              <a:t>Unlike jurisprudential guides, decision makers are not required to explain their decision not to apply a persuasive decision.</a:t>
            </a:r>
          </a:p>
          <a:p>
            <a:r>
              <a:rPr lang="en-CA" dirty="0"/>
              <a:t>TB7-16268 (March 2018) | Notice of Identification (February 2019)</a:t>
            </a:r>
          </a:p>
          <a:p>
            <a:r>
              <a:rPr lang="en-CA" dirty="0"/>
              <a:t>This persuasive decision </a:t>
            </a:r>
            <a:r>
              <a:rPr lang="en-CA" b="1" dirty="0"/>
              <a:t>outlines the steps that can be taken in an analysis of similar Basis of Claim narratives </a:t>
            </a:r>
            <a:r>
              <a:rPr lang="en-CA" dirty="0"/>
              <a:t>in a transparent and fair manner</a:t>
            </a:r>
          </a:p>
          <a:p>
            <a:r>
              <a:rPr lang="en-CA" b="1" dirty="0"/>
              <a:t>Reasons of interest (14)</a:t>
            </a:r>
          </a:p>
          <a:p>
            <a:r>
              <a:rPr lang="en-CA" dirty="0"/>
              <a:t>Following are links to select refugee appeal decisions that the IRB deems noteworthy for meeting one or more of the following criteria:</a:t>
            </a:r>
          </a:p>
          <a:p>
            <a:r>
              <a:rPr lang="en-CA" dirty="0"/>
              <a:t>1.Decisions that model a practical or expedient approach to an issue;</a:t>
            </a:r>
          </a:p>
          <a:p>
            <a:r>
              <a:rPr lang="en-CA" dirty="0"/>
              <a:t>2.Decisions that demonstrate a novel or evolutional approach to an issue;</a:t>
            </a:r>
          </a:p>
          <a:p>
            <a:r>
              <a:rPr lang="en-CA" dirty="0"/>
              <a:t>3.Decisions that thoroughly assess a complex issue;</a:t>
            </a:r>
          </a:p>
          <a:p>
            <a:r>
              <a:rPr lang="en-CA" dirty="0"/>
              <a:t>4.Decisions that model excellence in reasons writing;</a:t>
            </a:r>
          </a:p>
          <a:p>
            <a:r>
              <a:rPr lang="en-CA" dirty="0"/>
              <a:t>5.Decisions that respond to a timely or emerging issue.</a:t>
            </a:r>
          </a:p>
          <a:p>
            <a:endParaRPr lang="en-CA" dirty="0"/>
          </a:p>
          <a:p>
            <a:r>
              <a:rPr lang="en-CA" dirty="0"/>
              <a:t>Decisions identified here will be prefaced by a short introduction. All published Refugee Appeal Division decisions are available on </a:t>
            </a:r>
            <a:r>
              <a:rPr lang="en-CA" dirty="0" err="1"/>
              <a:t>CanLII</a:t>
            </a:r>
            <a:r>
              <a:rPr lang="en-CA" dirty="0"/>
              <a:t>.</a:t>
            </a:r>
          </a:p>
          <a:p>
            <a:endParaRPr lang="en-CA" dirty="0"/>
          </a:p>
          <a:p>
            <a:r>
              <a:rPr lang="en-CA" dirty="0"/>
              <a:t>Decision No. MB7-10167</a:t>
            </a:r>
          </a:p>
          <a:p>
            <a:r>
              <a:rPr lang="en-CA" dirty="0"/>
              <a:t>Decision No. TB7-15366</a:t>
            </a:r>
          </a:p>
          <a:p>
            <a:r>
              <a:rPr lang="en-CA" dirty="0"/>
              <a:t>Decision No. TB7-12465</a:t>
            </a:r>
          </a:p>
          <a:p>
            <a:r>
              <a:rPr lang="en-CA" dirty="0"/>
              <a:t>Decision No. VB6-03878</a:t>
            </a:r>
          </a:p>
          <a:p>
            <a:endParaRPr lang="en-CA" dirty="0"/>
          </a:p>
          <a:p>
            <a:r>
              <a:rPr lang="en-CA" dirty="0"/>
              <a:t>Decision No. VB8-04337</a:t>
            </a:r>
          </a:p>
          <a:p>
            <a:r>
              <a:rPr lang="en-CA" dirty="0"/>
              <a:t>Decision No. VB8-05618</a:t>
            </a:r>
          </a:p>
          <a:p>
            <a:endParaRPr lang="en-CA" dirty="0"/>
          </a:p>
          <a:p>
            <a:r>
              <a:rPr lang="en-CA" dirty="0"/>
              <a:t>These latest RAD Reasons of Interest (RROIs) model a point-first approach to reasons-writing. Point-first writing is a reader-focused approach that improves the quality, simplicity and clarity of written decisions. By honing in on determinative issues and using overviews and headings to guide readers, the point-first approach leads to concise reasons that are quicker to write and easy to understand. RAD members are developing their point-first styles, so please have a look at these examples and stay tuned for more to come!</a:t>
            </a:r>
          </a:p>
          <a:p>
            <a:endParaRPr lang="en-CA" dirty="0"/>
          </a:p>
          <a:p>
            <a:r>
              <a:rPr lang="en-CA" dirty="0"/>
              <a:t>Decision No. TB7-07363</a:t>
            </a:r>
          </a:p>
          <a:p>
            <a:endParaRPr lang="en-CA" dirty="0"/>
          </a:p>
          <a:p>
            <a:r>
              <a:rPr lang="en-CA" dirty="0"/>
              <a:t>This decision considers a domestic violence claim through the lens of Guideline 4 - Women Refugee Claimants Fearing Gender-Related Persecution.</a:t>
            </a:r>
          </a:p>
          <a:p>
            <a:endParaRPr lang="en-CA" dirty="0"/>
          </a:p>
          <a:p>
            <a:r>
              <a:rPr lang="en-CA" dirty="0"/>
              <a:t>Decision No. MB6-06938</a:t>
            </a:r>
          </a:p>
          <a:p>
            <a:endParaRPr lang="en-CA" dirty="0"/>
          </a:p>
          <a:p>
            <a:r>
              <a:rPr lang="en-CA" dirty="0"/>
              <a:t>This decision considers the question of family unity and the best interests of the child in a case involving an American-born child of Haitian parents. </a:t>
            </a:r>
          </a:p>
          <a:p>
            <a:endParaRPr lang="en-CA" dirty="0"/>
          </a:p>
          <a:p>
            <a:r>
              <a:rPr lang="en-CA" dirty="0"/>
              <a:t>Decision No. MB7-22589</a:t>
            </a:r>
          </a:p>
          <a:p>
            <a:endParaRPr lang="en-CA" dirty="0"/>
          </a:p>
          <a:p>
            <a:r>
              <a:rPr lang="en-CA" dirty="0"/>
              <a:t>This decision provides a thorough analysis of exclusion under Article 1E of the Refugee Convention in the case of a Haitian claimant with permanent resident status in Brazil. </a:t>
            </a:r>
          </a:p>
          <a:p>
            <a:endParaRPr lang="en-CA" dirty="0"/>
          </a:p>
          <a:p>
            <a:r>
              <a:rPr lang="en-CA" dirty="0"/>
              <a:t>Decision No. TB7-12847 (Jamaica) and Decision No. MB5-03341 (Sri Lanka)</a:t>
            </a:r>
          </a:p>
          <a:p>
            <a:r>
              <a:rPr lang="en-CA" dirty="0"/>
              <a:t> These decisions examine credibility findings through the lens of the Chairperson’s Guideline 9: Proceedings Before the IRB Involving Sexual Orientation and Gender Identity and Expression. </a:t>
            </a:r>
          </a:p>
          <a:p>
            <a:endParaRPr lang="en-CA" dirty="0"/>
          </a:p>
          <a:p>
            <a:r>
              <a:rPr lang="en-CA" dirty="0"/>
              <a:t>Decision No. TB7-04608 (Turkey)</a:t>
            </a:r>
          </a:p>
          <a:p>
            <a:endParaRPr lang="en-CA" dirty="0"/>
          </a:p>
          <a:p>
            <a:r>
              <a:rPr lang="en-CA" dirty="0"/>
              <a:t>This decision provides a thorough overview of the political situation in Turkey as it relates to </a:t>
            </a:r>
            <a:r>
              <a:rPr lang="en-CA" dirty="0" err="1"/>
              <a:t>Hizmet</a:t>
            </a:r>
            <a:r>
              <a:rPr lang="en-CA" dirty="0"/>
              <a:t> followers. </a:t>
            </a:r>
          </a:p>
          <a:p>
            <a:endParaRPr lang="en-CA" dirty="0"/>
          </a:p>
          <a:p>
            <a:r>
              <a:rPr lang="en-CA" dirty="0"/>
              <a:t>Decision No. VB6-04568 / 1F(a)</a:t>
            </a:r>
          </a:p>
          <a:p>
            <a:endParaRPr lang="en-CA" dirty="0"/>
          </a:p>
          <a:p>
            <a:r>
              <a:rPr lang="en-CA" dirty="0"/>
              <a:t>This decision provides a thorough exclusion analysis pursuant to Article 1F(a) of the Refugee Convention.</a:t>
            </a:r>
          </a:p>
          <a:p>
            <a:endParaRPr lang="en-CA" dirty="0"/>
          </a:p>
          <a:p>
            <a:r>
              <a:rPr lang="en-CA" dirty="0"/>
              <a:t>Decision no. VB8-01757</a:t>
            </a:r>
          </a:p>
          <a:p>
            <a:endParaRPr lang="en-CA" dirty="0"/>
          </a:p>
          <a:p>
            <a:r>
              <a:rPr lang="en-CA" dirty="0"/>
              <a:t>This decision considers the principle of stare decisis (following legal precedent) and the jurisdiction of the RAD to give directions to the RPD in its reasons for decision.</a:t>
            </a:r>
          </a:p>
          <a:p>
            <a:endParaRPr lang="en-CA" dirty="0"/>
          </a:p>
          <a:p>
            <a:endParaRPr lang="en-CA" dirty="0"/>
          </a:p>
        </p:txBody>
      </p:sp>
      <p:sp>
        <p:nvSpPr>
          <p:cNvPr id="4" name="Espace réservé du numéro de diapositive 3"/>
          <p:cNvSpPr>
            <a:spLocks noGrp="1"/>
          </p:cNvSpPr>
          <p:nvPr>
            <p:ph type="sldNum" sz="quarter" idx="10"/>
          </p:nvPr>
        </p:nvSpPr>
        <p:spPr/>
        <p:txBody>
          <a:bodyPr/>
          <a:lstStyle/>
          <a:p>
            <a:fld id="{857BAB4A-740B-478F-BDAC-1BBCAE0F7094}" type="slidenum">
              <a:rPr lang="en-US" altLang="en-US" smtClean="0">
                <a:solidFill>
                  <a:srgbClr val="000000"/>
                </a:solidFill>
              </a:rPr>
              <a:pPr/>
              <a:t>15</a:t>
            </a:fld>
            <a:endParaRPr lang="en-US" altLang="en-US">
              <a:solidFill>
                <a:srgbClr val="000000"/>
              </a:solidFill>
            </a:endParaRPr>
          </a:p>
        </p:txBody>
      </p:sp>
    </p:spTree>
    <p:extLst>
      <p:ext uri="{BB962C8B-B14F-4D97-AF65-F5344CB8AC3E}">
        <p14:creationId xmlns:p14="http://schemas.microsoft.com/office/powerpoint/2010/main" val="2679557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Prep:</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 Focusing on the determinative issues:</a:t>
            </a:r>
            <a:r>
              <a:rPr lang="en-US" baseline="0" dirty="0"/>
              <a:t> what do you need to say yes? Focus on asking questions related to those areas, those gaps. Is there a determinative issues, such as IFA or State Protection? A residual profile? Focus on those areas first. </a:t>
            </a:r>
            <a:endParaRPr lang="en-US"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a:t>Writing: </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dirty="0"/>
              <a:t>Do a little triage of your own inventory. Are there any easier</a:t>
            </a:r>
            <a:r>
              <a:rPr lang="en-US" baseline="0" dirty="0"/>
              <a:t> decisions (ex: positives?),</a:t>
            </a:r>
            <a:r>
              <a:rPr lang="en-US" dirty="0"/>
              <a:t> similar determinative issues,</a:t>
            </a:r>
            <a:r>
              <a:rPr lang="en-US" baseline="0" dirty="0"/>
              <a:t> same country condition analysis, etc. </a:t>
            </a:r>
            <a:r>
              <a:rPr lang="en-US" dirty="0"/>
              <a:t>Already immersed in one set of country conditions or one type of</a:t>
            </a:r>
            <a:r>
              <a:rPr lang="en-US" baseline="0" dirty="0"/>
              <a:t> analysis, easier to keep going with the same thing, builds momentum and able to finalize faster. Can you inspire yourself from the previous decision? (don’t reinvent the wheel, while every case turns on its set of facts, you don’t have to use different words to say the same thing. For ex, in a decision where you are quoting the same country conditions for the same purpose and there is no distinguishing to be done)</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baseline="0" dirty="0"/>
              <a:t>No need for alternative analyses </a:t>
            </a:r>
            <a:endParaRPr lang="en-US" dirty="0"/>
          </a:p>
          <a:p>
            <a:endParaRPr lang="en-US" dirty="0"/>
          </a:p>
        </p:txBody>
      </p:sp>
      <p:sp>
        <p:nvSpPr>
          <p:cNvPr id="4" name="Slide Number Placeholder 3"/>
          <p:cNvSpPr>
            <a:spLocks noGrp="1"/>
          </p:cNvSpPr>
          <p:nvPr>
            <p:ph type="sldNum" sz="quarter" idx="10"/>
          </p:nvPr>
        </p:nvSpPr>
        <p:spPr/>
        <p:txBody>
          <a:bodyPr/>
          <a:lstStyle/>
          <a:p>
            <a:fld id="{857BAB4A-740B-478F-BDAC-1BBCAE0F7094}" type="slidenum">
              <a:rPr lang="en-US" altLang="en-US" smtClean="0">
                <a:solidFill>
                  <a:srgbClr val="000000"/>
                </a:solidFill>
              </a:rPr>
              <a:pPr/>
              <a:t>16</a:t>
            </a:fld>
            <a:endParaRPr lang="en-US" altLang="en-US">
              <a:solidFill>
                <a:srgbClr val="000000"/>
              </a:solidFill>
            </a:endParaRPr>
          </a:p>
        </p:txBody>
      </p:sp>
    </p:spTree>
    <p:extLst>
      <p:ext uri="{BB962C8B-B14F-4D97-AF65-F5344CB8AC3E}">
        <p14:creationId xmlns:p14="http://schemas.microsoft.com/office/powerpoint/2010/main" val="5618580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7"/>
          <p:cNvSpPr>
            <a:spLocks noGrp="1" noChangeArrowheads="1"/>
          </p:cNvSpPr>
          <p:nvPr>
            <p:ph type="sldNum" sz="quarter"/>
          </p:nvPr>
        </p:nvSpPr>
        <p:spPr>
          <a:noFill/>
        </p:spPr>
        <p:txBody>
          <a:bodyPr/>
          <a:lstStyle>
            <a:lvl1pPr defTabSz="447675">
              <a:spcBef>
                <a:spcPct val="30000"/>
              </a:spcBef>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1pPr>
            <a:lvl2pPr defTabSz="447675">
              <a:spcBef>
                <a:spcPct val="30000"/>
              </a:spcBef>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2pPr>
            <a:lvl3pPr defTabSz="447675">
              <a:spcBef>
                <a:spcPct val="30000"/>
              </a:spcBef>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3pPr>
            <a:lvl4pPr defTabSz="447675">
              <a:spcBef>
                <a:spcPct val="30000"/>
              </a:spcBef>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4pPr>
            <a:lvl5pPr defTabSz="447675">
              <a:spcBef>
                <a:spcPct val="30000"/>
              </a:spcBef>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5pPr>
            <a:lvl6pPr marL="2514600" indent="-228600" defTabSz="447675" eaLnBrk="0" fontAlgn="base" hangingPunct="0">
              <a:spcBef>
                <a:spcPct val="30000"/>
              </a:spcBef>
              <a:spcAft>
                <a:spcPct val="0"/>
              </a:spcAft>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6pPr>
            <a:lvl7pPr marL="2971800" indent="-228600" defTabSz="447675" eaLnBrk="0" fontAlgn="base" hangingPunct="0">
              <a:spcBef>
                <a:spcPct val="30000"/>
              </a:spcBef>
              <a:spcAft>
                <a:spcPct val="0"/>
              </a:spcAft>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7pPr>
            <a:lvl8pPr marL="3429000" indent="-228600" defTabSz="447675" eaLnBrk="0" fontAlgn="base" hangingPunct="0">
              <a:spcBef>
                <a:spcPct val="30000"/>
              </a:spcBef>
              <a:spcAft>
                <a:spcPct val="0"/>
              </a:spcAft>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8pPr>
            <a:lvl9pPr marL="3886200" indent="-228600" defTabSz="447675" eaLnBrk="0" fontAlgn="base" hangingPunct="0">
              <a:spcBef>
                <a:spcPct val="30000"/>
              </a:spcBef>
              <a:spcAft>
                <a:spcPct val="0"/>
              </a:spcAft>
              <a:buClr>
                <a:srgbClr val="000000"/>
              </a:buClr>
              <a:buSzPct val="100000"/>
              <a:buFont typeface="Times New Roman" panose="02020603050405020304" pitchFamily="18" charset="0"/>
              <a:tabLst>
                <a:tab pos="722313" algn="l"/>
                <a:tab pos="1447800" algn="l"/>
                <a:tab pos="2173288" algn="l"/>
                <a:tab pos="2894013"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EB13F26D-802A-4AEF-BE88-49FBEA43B4C1}" type="slidenum">
              <a:rPr lang="en-CA" altLang="en-US" smtClean="0"/>
              <a:pPr>
                <a:spcBef>
                  <a:spcPct val="0"/>
                </a:spcBef>
                <a:buSzPct val="45000"/>
                <a:buFont typeface="Wingdings" panose="05000000000000000000" pitchFamily="2" charset="2"/>
                <a:buNone/>
              </a:pPr>
              <a:t>17</a:t>
            </a:fld>
            <a:endParaRPr lang="en-CA" altLang="en-US"/>
          </a:p>
        </p:txBody>
      </p:sp>
      <p:sp>
        <p:nvSpPr>
          <p:cNvPr id="64515" name="Text Box 1"/>
          <p:cNvSpPr txBox="1">
            <a:spLocks noChangeArrowheads="1"/>
          </p:cNvSpPr>
          <p:nvPr/>
        </p:nvSpPr>
        <p:spPr bwMode="auto">
          <a:xfrm>
            <a:off x="3905250" y="8723313"/>
            <a:ext cx="2989263" cy="458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875" tIns="45758" rIns="91875" bIns="45758" anchor="b"/>
          <a:lstStyle>
            <a:lvl1pPr defTabSz="455613">
              <a:spcBef>
                <a:spcPct val="30000"/>
              </a:spcBef>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1pPr>
            <a:lvl2pPr marL="752475" indent="-288925" defTabSz="455613">
              <a:spcBef>
                <a:spcPct val="30000"/>
              </a:spcBef>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2pPr>
            <a:lvl3pPr marL="1158875" indent="-230188" defTabSz="455613">
              <a:spcBef>
                <a:spcPct val="30000"/>
              </a:spcBef>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3pPr>
            <a:lvl4pPr marL="1625600" indent="-233363" defTabSz="455613">
              <a:spcBef>
                <a:spcPct val="30000"/>
              </a:spcBef>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4pPr>
            <a:lvl5pPr marL="2089150" indent="-233363" defTabSz="455613">
              <a:spcBef>
                <a:spcPct val="30000"/>
              </a:spcBef>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5pPr>
            <a:lvl6pPr marL="2546350" indent="-233363" defTabSz="455613" eaLnBrk="0" fontAlgn="base" hangingPunct="0">
              <a:spcBef>
                <a:spcPct val="30000"/>
              </a:spcBef>
              <a:spcAft>
                <a:spcPct val="0"/>
              </a:spcAft>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6pPr>
            <a:lvl7pPr marL="3003550" indent="-233363" defTabSz="455613" eaLnBrk="0" fontAlgn="base" hangingPunct="0">
              <a:spcBef>
                <a:spcPct val="30000"/>
              </a:spcBef>
              <a:spcAft>
                <a:spcPct val="0"/>
              </a:spcAft>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7pPr>
            <a:lvl8pPr marL="3460750" indent="-233363" defTabSz="455613" eaLnBrk="0" fontAlgn="base" hangingPunct="0">
              <a:spcBef>
                <a:spcPct val="30000"/>
              </a:spcBef>
              <a:spcAft>
                <a:spcPct val="0"/>
              </a:spcAft>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8pPr>
            <a:lvl9pPr marL="3917950" indent="-233363" defTabSz="455613" eaLnBrk="0" fontAlgn="base" hangingPunct="0">
              <a:spcBef>
                <a:spcPct val="30000"/>
              </a:spcBef>
              <a:spcAft>
                <a:spcPct val="0"/>
              </a:spcAft>
              <a:buClr>
                <a:srgbClr val="000000"/>
              </a:buClr>
              <a:buSzPct val="100000"/>
              <a:buFont typeface="Times New Roman" panose="02020603050405020304" pitchFamily="18" charset="0"/>
              <a:tabLst>
                <a:tab pos="0" algn="l"/>
                <a:tab pos="928688" algn="l"/>
                <a:tab pos="1855788" algn="l"/>
                <a:tab pos="2786063" algn="l"/>
                <a:tab pos="3714750" algn="l"/>
                <a:tab pos="4643438" algn="l"/>
                <a:tab pos="5570538" algn="l"/>
                <a:tab pos="6497638" algn="l"/>
                <a:tab pos="7426325" algn="l"/>
                <a:tab pos="8356600" algn="l"/>
                <a:tab pos="9283700" algn="l"/>
                <a:tab pos="10212388" algn="l"/>
              </a:tabLst>
              <a:defRPr sz="1200">
                <a:solidFill>
                  <a:srgbClr val="000000"/>
                </a:solidFill>
                <a:latin typeface="Times New Roman" panose="02020603050405020304" pitchFamily="18" charset="0"/>
              </a:defRPr>
            </a:lvl9pPr>
          </a:lstStyle>
          <a:p>
            <a:pPr algn="r" eaLnBrk="0" fontAlgn="base" hangingPunct="0">
              <a:spcBef>
                <a:spcPct val="0"/>
              </a:spcBef>
              <a:spcAft>
                <a:spcPct val="0"/>
              </a:spcAft>
              <a:buClrTx/>
              <a:buFontTx/>
              <a:buNone/>
            </a:pPr>
            <a:fld id="{045244FC-9724-4C85-8895-61702A50AE7D}" type="slidenum">
              <a:rPr lang="en-CA" altLang="en-US">
                <a:latin typeface="Arial" panose="020B0604020202020204" pitchFamily="34" charset="0"/>
                <a:ea typeface="ＭＳ Ｐゴシック" charset="-128"/>
              </a:rPr>
              <a:pPr algn="r" eaLnBrk="0" fontAlgn="base" hangingPunct="0">
                <a:spcBef>
                  <a:spcPct val="0"/>
                </a:spcBef>
                <a:spcAft>
                  <a:spcPct val="0"/>
                </a:spcAft>
                <a:buClrTx/>
                <a:buFontTx/>
                <a:buNone/>
              </a:pPr>
              <a:t>17</a:t>
            </a:fld>
            <a:endParaRPr lang="en-CA" altLang="en-US">
              <a:latin typeface="Arial" panose="020B0604020202020204" pitchFamily="34" charset="0"/>
              <a:ea typeface="ＭＳ Ｐゴシック" charset="-128"/>
            </a:endParaRPr>
          </a:p>
        </p:txBody>
      </p:sp>
      <p:sp>
        <p:nvSpPr>
          <p:cNvPr id="64516" name="Rectangle 2"/>
          <p:cNvSpPr>
            <a:spLocks noGrp="1" noRot="1" noChangeAspect="1" noChangeArrowheads="1" noTextEdit="1"/>
          </p:cNvSpPr>
          <p:nvPr>
            <p:ph type="sldImg"/>
          </p:nvPr>
        </p:nvSpPr>
        <p:spPr>
          <a:xfrm>
            <a:off x="387350" y="688975"/>
            <a:ext cx="6119813" cy="3443288"/>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7" name="Rectangle 3"/>
          <p:cNvSpPr>
            <a:spLocks noGrp="1" noChangeArrowheads="1"/>
          </p:cNvSpPr>
          <p:nvPr>
            <p:ph type="body" idx="1"/>
          </p:nvPr>
        </p:nvSpPr>
        <p:spPr>
          <a:xfrm>
            <a:off x="919163" y="4362450"/>
            <a:ext cx="5056187" cy="4132263"/>
          </a:xfrm>
          <a:noFill/>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1515" rIns="91515" anchor="ctr"/>
          <a:lstStyle/>
          <a:p>
            <a:endParaRPr lang="en-CA" altLang="en-US"/>
          </a:p>
        </p:txBody>
      </p:sp>
    </p:spTree>
    <p:extLst>
      <p:ext uri="{BB962C8B-B14F-4D97-AF65-F5344CB8AC3E}">
        <p14:creationId xmlns:p14="http://schemas.microsoft.com/office/powerpoint/2010/main" val="2498256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800" kern="1200" dirty="0">
                <a:solidFill>
                  <a:schemeClr val="tx1"/>
                </a:solidFill>
                <a:effectLst/>
                <a:latin typeface="+mn-lt"/>
                <a:ea typeface="+mn-ea"/>
                <a:cs typeface="+mn-cs"/>
              </a:rPr>
              <a:t>In 2015:</a:t>
            </a:r>
          </a:p>
          <a:p>
            <a:pPr marL="171450" lvl="0" indent="-171450">
              <a:buFont typeface="Arial" panose="020B0604020202020204" pitchFamily="34" charset="0"/>
              <a:buChar char="•"/>
            </a:pPr>
            <a:r>
              <a:rPr lang="en-US" sz="800" kern="1200" dirty="0">
                <a:solidFill>
                  <a:schemeClr val="tx1"/>
                </a:solidFill>
                <a:effectLst/>
                <a:latin typeface="+mn-lt"/>
                <a:ea typeface="+mn-ea"/>
                <a:cs typeface="+mn-cs"/>
              </a:rPr>
              <a:t>Global refugee numbers continued to rise </a:t>
            </a:r>
            <a:endParaRPr lang="en-GB" sz="8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800" kern="1200" dirty="0">
                <a:solidFill>
                  <a:schemeClr val="tx1"/>
                </a:solidFill>
                <a:effectLst/>
                <a:latin typeface="+mn-lt"/>
                <a:ea typeface="+mn-ea"/>
                <a:cs typeface="+mn-cs"/>
              </a:rPr>
              <a:t>The number of asylum applications in Europe sharply increased</a:t>
            </a:r>
            <a:endParaRPr lang="en-GB" sz="8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800" kern="1200" dirty="0">
                <a:solidFill>
                  <a:schemeClr val="tx1"/>
                </a:solidFill>
                <a:effectLst/>
                <a:latin typeface="+mn-lt"/>
                <a:ea typeface="+mn-ea"/>
                <a:cs typeface="+mn-cs"/>
              </a:rPr>
              <a:t>Both UNHCR and States had huge backlogs in refugee status determination or “RSD” – at first instance and appeal level</a:t>
            </a:r>
            <a:endParaRPr lang="en-GB" sz="8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800" kern="1200" dirty="0">
                <a:solidFill>
                  <a:schemeClr val="tx1"/>
                </a:solidFill>
                <a:effectLst/>
                <a:latin typeface="+mn-lt"/>
                <a:ea typeface="+mn-ea"/>
                <a:cs typeface="+mn-cs"/>
              </a:rPr>
              <a:t>Backlogs meant long waits for individuals seeking protection, security and durable solutions</a:t>
            </a:r>
            <a:endParaRPr lang="en-GB" sz="800" kern="1200" dirty="0">
              <a:solidFill>
                <a:schemeClr val="tx1"/>
              </a:solidFill>
              <a:effectLst/>
              <a:latin typeface="+mn-lt"/>
              <a:ea typeface="+mn-ea"/>
              <a:cs typeface="+mn-cs"/>
            </a:endParaRPr>
          </a:p>
          <a:p>
            <a:r>
              <a:rPr lang="en-US" sz="800" kern="1200" dirty="0">
                <a:solidFill>
                  <a:schemeClr val="tx1"/>
                </a:solidFill>
                <a:effectLst/>
                <a:latin typeface="+mn-lt"/>
                <a:ea typeface="+mn-ea"/>
                <a:cs typeface="+mn-cs"/>
              </a:rPr>
              <a:t> </a:t>
            </a:r>
            <a:endParaRPr lang="en-GB" sz="800" kern="1200" dirty="0">
              <a:solidFill>
                <a:schemeClr val="tx1"/>
              </a:solidFill>
              <a:effectLst/>
              <a:latin typeface="+mn-lt"/>
              <a:ea typeface="+mn-ea"/>
              <a:cs typeface="+mn-cs"/>
            </a:endParaRPr>
          </a:p>
          <a:p>
            <a:pPr lvl="0"/>
            <a:r>
              <a:rPr lang="en-US" sz="800" kern="1200" dirty="0">
                <a:solidFill>
                  <a:schemeClr val="tx1"/>
                </a:solidFill>
                <a:effectLst/>
                <a:latin typeface="+mn-lt"/>
                <a:ea typeface="+mn-ea"/>
                <a:cs typeface="+mn-cs"/>
              </a:rPr>
              <a:t>Both UNHCR operations (conducting RSD under the Agency’s Mandate) and States needed support to respond to the ever-increasing number of individual applications</a:t>
            </a:r>
            <a:endParaRPr lang="en-GB" sz="800" kern="1200" dirty="0">
              <a:solidFill>
                <a:schemeClr val="tx1"/>
              </a:solidFill>
              <a:effectLst/>
              <a:latin typeface="+mn-lt"/>
              <a:ea typeface="+mn-ea"/>
              <a:cs typeface="+mn-cs"/>
            </a:endParaRPr>
          </a:p>
          <a:p>
            <a:pPr lvl="0"/>
            <a:endParaRPr lang="en-GB" sz="800" kern="1200" dirty="0">
              <a:solidFill>
                <a:schemeClr val="tx1"/>
              </a:solidFill>
              <a:effectLst/>
              <a:latin typeface="+mn-lt"/>
              <a:ea typeface="+mn-ea"/>
              <a:cs typeface="+mn-cs"/>
            </a:endParaRPr>
          </a:p>
          <a:p>
            <a:pPr lvl="0"/>
            <a:r>
              <a:rPr lang="en-GB" sz="800" kern="1200" dirty="0">
                <a:solidFill>
                  <a:schemeClr val="tx1"/>
                </a:solidFill>
                <a:effectLst/>
                <a:latin typeface="+mn-lt"/>
                <a:ea typeface="+mn-ea"/>
                <a:cs typeface="+mn-cs"/>
              </a:rPr>
              <a:t>Some States had already responded by introducing innovations in their asylum procedures </a:t>
            </a:r>
          </a:p>
          <a:p>
            <a:r>
              <a:rPr lang="en-US" sz="800" kern="1200" dirty="0">
                <a:solidFill>
                  <a:schemeClr val="tx1"/>
                </a:solidFill>
                <a:effectLst/>
                <a:latin typeface="+mn-lt"/>
                <a:ea typeface="+mn-ea"/>
                <a:cs typeface="+mn-cs"/>
              </a:rPr>
              <a:t> </a:t>
            </a:r>
            <a:endParaRPr lang="en-GB" sz="800" kern="1200" dirty="0">
              <a:solidFill>
                <a:schemeClr val="tx1"/>
              </a:solidFill>
              <a:effectLst/>
              <a:latin typeface="+mn-lt"/>
              <a:ea typeface="+mn-ea"/>
              <a:cs typeface="+mn-cs"/>
            </a:endParaRPr>
          </a:p>
          <a:p>
            <a:pPr lvl="0"/>
            <a:r>
              <a:rPr lang="en-US" sz="800" kern="1200" dirty="0">
                <a:solidFill>
                  <a:schemeClr val="tx1"/>
                </a:solidFill>
                <a:effectLst/>
                <a:latin typeface="+mn-lt"/>
                <a:ea typeface="+mn-ea"/>
                <a:cs typeface="+mn-cs"/>
              </a:rPr>
              <a:t>At the same time, UNHCR recognized that RSD was not always the only solution; there were sometimes other solutions that didn’t require refugee status determination to afford essential protection (for example, other forms of regularizing stay).</a:t>
            </a:r>
          </a:p>
          <a:p>
            <a:pPr lvl="0"/>
            <a:endParaRPr lang="en-GB" sz="800" kern="1200" dirty="0">
              <a:solidFill>
                <a:schemeClr val="tx1"/>
              </a:solidFill>
              <a:effectLst/>
              <a:latin typeface="+mn-lt"/>
              <a:ea typeface="+mn-ea"/>
              <a:cs typeface="+mn-cs"/>
            </a:endParaRPr>
          </a:p>
          <a:p>
            <a:r>
              <a:rPr lang="en-US" sz="800" kern="1200" dirty="0">
                <a:solidFill>
                  <a:schemeClr val="tx1"/>
                </a:solidFill>
                <a:effectLst/>
                <a:latin typeface="+mn-lt"/>
                <a:ea typeface="+mn-ea"/>
                <a:cs typeface="+mn-cs"/>
              </a:rPr>
              <a:t>It was time to re-think.</a:t>
            </a:r>
          </a:p>
          <a:p>
            <a:endParaRPr lang="en-GB" sz="800" kern="1200" dirty="0">
              <a:solidFill>
                <a:schemeClr val="tx1"/>
              </a:solidFill>
              <a:effectLst/>
              <a:latin typeface="+mn-lt"/>
              <a:ea typeface="+mn-ea"/>
              <a:cs typeface="+mn-cs"/>
            </a:endParaRPr>
          </a:p>
          <a:p>
            <a:r>
              <a:rPr lang="en-US" sz="800" kern="1200" dirty="0">
                <a:solidFill>
                  <a:schemeClr val="tx1"/>
                </a:solidFill>
                <a:effectLst/>
                <a:latin typeface="+mn-lt"/>
                <a:ea typeface="+mn-ea"/>
                <a:cs typeface="+mn-cs"/>
              </a:rPr>
              <a:t>Out of this re-thinking UNHCR developed </a:t>
            </a:r>
            <a:r>
              <a:rPr lang="en-US" sz="800" b="1" kern="1200" dirty="0">
                <a:solidFill>
                  <a:schemeClr val="tx1"/>
                </a:solidFill>
                <a:effectLst/>
                <a:latin typeface="+mn-lt"/>
                <a:ea typeface="+mn-ea"/>
                <a:cs typeface="+mn-cs"/>
              </a:rPr>
              <a:t>a new strategic direction for refugee status determination or “RSD”.</a:t>
            </a:r>
            <a:endParaRPr lang="en-GB" sz="8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DC18EC02-AE20-4EF3-AAB2-D503FA1D6613}" type="slidenum">
              <a:rPr lang="en-GB" smtClean="0"/>
              <a:t>3</a:t>
            </a:fld>
            <a:endParaRPr lang="en-GB"/>
          </a:p>
        </p:txBody>
      </p:sp>
    </p:spTree>
    <p:extLst>
      <p:ext uri="{BB962C8B-B14F-4D97-AF65-F5344CB8AC3E}">
        <p14:creationId xmlns:p14="http://schemas.microsoft.com/office/powerpoint/2010/main" val="1188437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new strategy reflects both upon:</a:t>
            </a:r>
            <a:r>
              <a:rPr lang="en-US" sz="1200" kern="1200" baseline="0" dirty="0">
                <a:solidFill>
                  <a:schemeClr val="tx1"/>
                </a:solidFill>
                <a:effectLst/>
                <a:latin typeface="+mn-lt"/>
                <a:ea typeface="+mn-ea"/>
                <a:cs typeface="+mn-cs"/>
              </a:rPr>
              <a:t> 1) </a:t>
            </a:r>
            <a:r>
              <a:rPr lang="en-US" sz="1200" kern="1200" dirty="0">
                <a:solidFill>
                  <a:schemeClr val="tx1"/>
                </a:solidFill>
                <a:effectLst/>
                <a:latin typeface="+mn-lt"/>
                <a:ea typeface="+mn-ea"/>
                <a:cs typeface="+mn-cs"/>
              </a:rPr>
              <a:t>UNHCR’s role in facilitating protection, 2) How UNHCR can support and advise States</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strategy acknowledges that RSD is not always the only means to a protection solution – access to rights and protection can sometimes be facilitated through other frameworks or interventions.</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For example, where it is appropriate, group-based prima facie recognition does not require an individualized RSD procedure.</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Other options such as ‘temporary protection’ or ‘stay arrangements’ may be appropriate in certain situations.</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UNHCR has produced guidance on these options which I provide in the last slide.</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UNHCR’s strategy, however, acknowledges that there remain circumstances where individual RSD provides the best means of achieving protection and rights.</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the same time, the strategy acknowledges that both UNHCR and States need processes that aren’t only </a:t>
            </a:r>
            <a:r>
              <a:rPr lang="en-US" sz="1200" b="1" kern="1200" dirty="0">
                <a:solidFill>
                  <a:schemeClr val="tx1"/>
                </a:solidFill>
                <a:effectLst/>
                <a:latin typeface="+mn-lt"/>
                <a:ea typeface="+mn-ea"/>
                <a:cs typeface="+mn-cs"/>
              </a:rPr>
              <a:t>fair</a:t>
            </a:r>
            <a:r>
              <a:rPr lang="en-US" sz="1200" kern="1200" dirty="0">
                <a:solidFill>
                  <a:schemeClr val="tx1"/>
                </a:solidFill>
                <a:effectLst/>
                <a:latin typeface="+mn-lt"/>
                <a:ea typeface="+mn-ea"/>
                <a:cs typeface="+mn-cs"/>
              </a:rPr>
              <a:t> but are </a:t>
            </a:r>
            <a:r>
              <a:rPr lang="en-US" sz="1200" b="1" kern="1200" dirty="0">
                <a:solidFill>
                  <a:schemeClr val="tx1"/>
                </a:solidFill>
                <a:effectLst/>
                <a:latin typeface="+mn-lt"/>
                <a:ea typeface="+mn-ea"/>
                <a:cs typeface="+mn-cs"/>
              </a:rPr>
              <a:t>efficient</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adaptable</a:t>
            </a:r>
            <a:r>
              <a:rPr lang="en-US" sz="1200" kern="1200" dirty="0">
                <a:solidFill>
                  <a:schemeClr val="tx1"/>
                </a:solidFill>
                <a:effectLst/>
                <a:latin typeface="+mn-lt"/>
                <a:ea typeface="+mn-ea"/>
                <a:cs typeface="+mn-cs"/>
              </a:rPr>
              <a:t> whilst ensuring </a:t>
            </a:r>
            <a:r>
              <a:rPr lang="en-US" sz="1200" b="1" kern="1200" dirty="0">
                <a:solidFill>
                  <a:schemeClr val="tx1"/>
                </a:solidFill>
                <a:effectLst/>
                <a:latin typeface="+mn-lt"/>
                <a:ea typeface="+mn-ea"/>
                <a:cs typeface="+mn-cs"/>
              </a:rPr>
              <a:t>integrity</a:t>
            </a:r>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DC18EC02-AE20-4EF3-AAB2-D503FA1D6613}" type="slidenum">
              <a:rPr lang="en-GB" smtClean="0"/>
              <a:t>4</a:t>
            </a:fld>
            <a:endParaRPr lang="en-GB"/>
          </a:p>
        </p:txBody>
      </p:sp>
    </p:spTree>
    <p:extLst>
      <p:ext uri="{BB962C8B-B14F-4D97-AF65-F5344CB8AC3E}">
        <p14:creationId xmlns:p14="http://schemas.microsoft.com/office/powerpoint/2010/main" val="3118588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 asylum process cannot be fair if it takes years, if not decades, to complete.</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 asylum process cannot be efficient nor adaptable if, no matter the strength or weakness of the claim, no matter the number of individuals requesting asylum, the same rigid process must be adhered to.</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Recognizing this, UNHCR has set out guidance on the use of what UNHCR calls different “case-processing modalities”.</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Case processing modalities can be particularly useful in a mixed migration situation or when asylum systems are overwhelmed.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use of case processing modalities can help ensure an asylum system that is fair, efficient and adaptable without losing integrity.</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Examples include:</a:t>
            </a:r>
            <a:endParaRPr lang="en-GB"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Accelerated or ‘expedited’ RSD – for example where timelines between steps in the procedure are shortened</a:t>
            </a:r>
            <a:endParaRPr lang="en-GB"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Simplified RSD – for example when assessment forms with pre-populated legal analysis and / or country of origin are used to draft decisions </a:t>
            </a:r>
            <a:endParaRPr lang="en-GB"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Merged registration and RSD – for example, where procedural steps in the system are merged</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are important caveats:</a:t>
            </a:r>
            <a:endParaRPr lang="en-GB"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Case processing modalities are typically only appropriate where caseloads and profiles are similar.    For example, when the recognition rate is very high or very low, or when the majority of applicants have a similar background.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Sometimes eligibility for refugee status </a:t>
            </a:r>
            <a:r>
              <a:rPr lang="en-US" sz="1200" u="sng" kern="1200" dirty="0">
                <a:solidFill>
                  <a:schemeClr val="tx1"/>
                </a:solidFill>
                <a:effectLst/>
                <a:latin typeface="+mn-lt"/>
                <a:ea typeface="+mn-ea"/>
                <a:cs typeface="+mn-cs"/>
              </a:rPr>
              <a:t>cannot</a:t>
            </a:r>
            <a:r>
              <a:rPr lang="en-US" sz="1200" kern="1200" dirty="0">
                <a:solidFill>
                  <a:schemeClr val="tx1"/>
                </a:solidFill>
                <a:effectLst/>
                <a:latin typeface="+mn-lt"/>
                <a:ea typeface="+mn-ea"/>
                <a:cs typeface="+mn-cs"/>
              </a:rPr>
              <a:t> be adequately determined in simplified, accelerated or merged procedures.  Regular RSD may still be necessary for cases that raise complex eligibility considerations, serious credibility issues or exclusion concerns.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Any modality introduced MUST maintain necessary procedural safeguards.</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It is important to very carefully develop criteria and referral systems when using different case processing modalities.</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These must be monitored for appropriate use and quality.</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Today, colleagues from Canada and the UK will present some examples of processes they have introduced.</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C18EC02-AE20-4EF3-AAB2-D503FA1D6613}" type="slidenum">
              <a:rPr lang="en-GB" smtClean="0"/>
              <a:t>5</a:t>
            </a:fld>
            <a:endParaRPr lang="en-GB"/>
          </a:p>
        </p:txBody>
      </p:sp>
    </p:spTree>
    <p:extLst>
      <p:ext uri="{BB962C8B-B14F-4D97-AF65-F5344CB8AC3E}">
        <p14:creationId xmlns:p14="http://schemas.microsoft.com/office/powerpoint/2010/main" val="634857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my part, I leave you with various documents that UNHCR has developed to support both UNHCR and States.</a:t>
            </a:r>
            <a:endParaRPr lang="en-GB"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first document is the strategy I have</a:t>
            </a:r>
            <a:r>
              <a:rPr lang="en-US" sz="1200" kern="1200" baseline="0" dirty="0">
                <a:solidFill>
                  <a:schemeClr val="tx1"/>
                </a:solidFill>
                <a:effectLst/>
                <a:latin typeface="+mn-lt"/>
                <a:ea typeface="+mn-ea"/>
                <a:cs typeface="+mn-cs"/>
              </a:rPr>
              <a:t> been presenting today.</a:t>
            </a:r>
          </a:p>
          <a:p>
            <a:endParaRPr lang="en-US" sz="1200" kern="1200" baseline="0" dirty="0">
              <a:solidFill>
                <a:schemeClr val="tx1"/>
              </a:solidFill>
              <a:effectLst/>
              <a:latin typeface="+mn-lt"/>
              <a:ea typeface="+mn-ea"/>
              <a:cs typeface="+mn-cs"/>
            </a:endParaRPr>
          </a:p>
          <a:p>
            <a:r>
              <a:rPr lang="en-US" sz="1200" kern="1200" baseline="0" dirty="0">
                <a:solidFill>
                  <a:schemeClr val="tx1"/>
                </a:solidFill>
                <a:effectLst/>
                <a:latin typeface="+mn-lt"/>
                <a:ea typeface="+mn-ea"/>
                <a:cs typeface="+mn-cs"/>
              </a:rPr>
              <a:t>The second and third are the sources of guidance on </a:t>
            </a:r>
          </a:p>
          <a:p>
            <a:pPr marL="171450" indent="-171450">
              <a:buFont typeface="Arial" panose="020B0604020202020204" pitchFamily="34" charset="0"/>
              <a:buChar char="•"/>
            </a:pPr>
            <a:r>
              <a:rPr lang="en-US" sz="1200" kern="1200" baseline="0" dirty="0">
                <a:solidFill>
                  <a:schemeClr val="tx1"/>
                </a:solidFill>
                <a:effectLst/>
                <a:latin typeface="+mn-lt"/>
                <a:ea typeface="+mn-ea"/>
                <a:cs typeface="+mn-cs"/>
              </a:rPr>
              <a:t>Prima Facie Recognition of Refugee Status</a:t>
            </a:r>
          </a:p>
          <a:p>
            <a:pPr marL="171450" indent="-171450">
              <a:buFont typeface="Arial" panose="020B0604020202020204" pitchFamily="34" charset="0"/>
              <a:buChar char="•"/>
            </a:pPr>
            <a:r>
              <a:rPr lang="en-US" sz="1200" kern="1200" baseline="0" dirty="0">
                <a:solidFill>
                  <a:schemeClr val="tx1"/>
                </a:solidFill>
                <a:effectLst/>
                <a:latin typeface="+mn-lt"/>
                <a:ea typeface="+mn-ea"/>
                <a:cs typeface="+mn-cs"/>
              </a:rPr>
              <a:t>Temporary Protection or Stay Arrangements</a:t>
            </a:r>
          </a:p>
          <a:p>
            <a:endParaRPr lang="en-US" sz="1200" kern="1200" baseline="0" dirty="0">
              <a:solidFill>
                <a:schemeClr val="tx1"/>
              </a:solidFill>
              <a:effectLst/>
              <a:latin typeface="+mn-lt"/>
              <a:ea typeface="+mn-ea"/>
              <a:cs typeface="+mn-cs"/>
            </a:endParaRPr>
          </a:p>
          <a:p>
            <a:r>
              <a:rPr lang="en-US" sz="1200" kern="1200" baseline="0" dirty="0">
                <a:solidFill>
                  <a:schemeClr val="tx1"/>
                </a:solidFill>
                <a:effectLst/>
                <a:latin typeface="+mn-lt"/>
                <a:ea typeface="+mn-ea"/>
                <a:cs typeface="+mn-cs"/>
              </a:rPr>
              <a:t>In the last three, UNCHR sets out its views on when i</a:t>
            </a:r>
            <a:r>
              <a:rPr lang="en-US" sz="1200" kern="1200" dirty="0">
                <a:solidFill>
                  <a:schemeClr val="tx1"/>
                </a:solidFill>
                <a:effectLst/>
                <a:latin typeface="+mn-lt"/>
                <a:ea typeface="+mn-ea"/>
                <a:cs typeface="+mn-cs"/>
              </a:rPr>
              <a:t>t is appropriate to use different case-processing modalities and what safeguards must be in place.</a:t>
            </a:r>
          </a:p>
          <a:p>
            <a:r>
              <a:rPr lang="en-US" sz="1200"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To conclude,</a:t>
            </a:r>
            <a:r>
              <a:rPr lang="en-US" sz="1200" kern="1200" baseline="0" dirty="0">
                <a:solidFill>
                  <a:schemeClr val="tx1"/>
                </a:solidFill>
                <a:effectLst/>
                <a:latin typeface="+mn-lt"/>
                <a:ea typeface="+mn-ea"/>
                <a:cs typeface="+mn-cs"/>
              </a:rPr>
              <a:t> </a:t>
            </a:r>
          </a:p>
          <a:p>
            <a:r>
              <a:rPr lang="en-US" sz="1200" kern="1200" baseline="0" dirty="0">
                <a:solidFill>
                  <a:schemeClr val="tx1"/>
                </a:solidFill>
                <a:effectLst/>
                <a:latin typeface="+mn-lt"/>
                <a:ea typeface="+mn-ea"/>
                <a:cs typeface="+mn-cs"/>
              </a:rPr>
              <a:t>It is UNHCR’s view that the leadership and innovation by </a:t>
            </a:r>
            <a:r>
              <a:rPr lang="en-GB" sz="1200" kern="1200" dirty="0">
                <a:solidFill>
                  <a:schemeClr val="tx1"/>
                </a:solidFill>
                <a:effectLst/>
                <a:latin typeface="+mn-lt"/>
                <a:ea typeface="+mn-ea"/>
                <a:cs typeface="+mn-cs"/>
              </a:rPr>
              <a:t>States is essential to ensure that asylum systems are adequately resourced so that they can function effectively at all times. </a:t>
            </a:r>
          </a:p>
          <a:p>
            <a:r>
              <a:rPr lang="en-GB" sz="1200" kern="1200" dirty="0">
                <a:solidFill>
                  <a:schemeClr val="tx1"/>
                </a:solidFill>
                <a:effectLst/>
                <a:latin typeface="+mn-lt"/>
                <a:ea typeface="+mn-ea"/>
                <a:cs typeface="+mn-cs"/>
              </a:rPr>
              <a:t>UNHCR remains available to support States in this regards as we continue to improve our own Mandate RSD processes as well.</a:t>
            </a:r>
          </a:p>
          <a:p>
            <a:endParaRPr lang="en-GB" dirty="0"/>
          </a:p>
        </p:txBody>
      </p:sp>
      <p:sp>
        <p:nvSpPr>
          <p:cNvPr id="4" name="Slide Number Placeholder 3"/>
          <p:cNvSpPr>
            <a:spLocks noGrp="1"/>
          </p:cNvSpPr>
          <p:nvPr>
            <p:ph type="sldNum" sz="quarter" idx="10"/>
          </p:nvPr>
        </p:nvSpPr>
        <p:spPr/>
        <p:txBody>
          <a:bodyPr/>
          <a:lstStyle/>
          <a:p>
            <a:fld id="{DC18EC02-AE20-4EF3-AAB2-D503FA1D6613}" type="slidenum">
              <a:rPr lang="en-GB" smtClean="0"/>
              <a:t>6</a:t>
            </a:fld>
            <a:endParaRPr lang="en-GB"/>
          </a:p>
        </p:txBody>
      </p:sp>
    </p:spTree>
    <p:extLst>
      <p:ext uri="{BB962C8B-B14F-4D97-AF65-F5344CB8AC3E}">
        <p14:creationId xmlns:p14="http://schemas.microsoft.com/office/powerpoint/2010/main" val="2556360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546BD7-D138-4157-9D6C-FE976112E589}" type="slidenum">
              <a:rPr lang="en-US" altLang="en-US">
                <a:solidFill>
                  <a:srgbClr val="000000"/>
                </a:solidFill>
              </a:rPr>
              <a:pPr/>
              <a:t>7</a:t>
            </a:fld>
            <a:endParaRPr lang="en-US" altLang="en-US">
              <a:solidFill>
                <a:srgbClr val="000000"/>
              </a:solidFill>
            </a:endParaRPr>
          </a:p>
        </p:txBody>
      </p:sp>
      <p:sp>
        <p:nvSpPr>
          <p:cNvPr id="191490" name="Rectangle 2"/>
          <p:cNvSpPr>
            <a:spLocks noGrp="1" noRot="1" noChangeAspect="1" noChangeArrowheads="1" noTextEdit="1"/>
          </p:cNvSpPr>
          <p:nvPr>
            <p:ph type="sldImg"/>
          </p:nvPr>
        </p:nvSpPr>
        <p:spPr>
          <a:ln/>
        </p:spPr>
      </p:sp>
      <p:sp>
        <p:nvSpPr>
          <p:cNvPr id="19149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2862067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BE</a:t>
            </a:r>
            <a:r>
              <a:rPr lang="en-US" baseline="0" dirty="0"/>
              <a:t> UPDATED WITH NEW SPEAKING </a:t>
            </a:r>
            <a:r>
              <a:rPr lang="en-US" baseline="0"/>
              <a:t>NOTES:</a:t>
            </a:r>
          </a:p>
          <a:p>
            <a:endParaRPr lang="en-US" baseline="0" dirty="0"/>
          </a:p>
          <a:p>
            <a:pPr lvl="0"/>
            <a:r>
              <a:rPr lang="en-CA" sz="1200" kern="1200" dirty="0">
                <a:solidFill>
                  <a:schemeClr val="tx1"/>
                </a:solidFill>
                <a:effectLst/>
                <a:latin typeface="Arial" charset="0"/>
                <a:ea typeface="ＭＳ Ｐゴシック" charset="-128"/>
                <a:cs typeface="+mn-cs"/>
              </a:rPr>
              <a:t>Due to changes in the global environment, the Board has been experiencing a steady and significant increase in refugee claim referrals over the last few years.</a:t>
            </a:r>
            <a:endParaRPr lang="en-US" sz="1200" kern="1200" dirty="0">
              <a:solidFill>
                <a:schemeClr val="tx1"/>
              </a:solidFill>
              <a:effectLst/>
              <a:latin typeface="Arial" charset="0"/>
              <a:ea typeface="ＭＳ Ｐゴシック" charset="-128"/>
              <a:cs typeface="+mn-cs"/>
            </a:endParaRPr>
          </a:p>
          <a:p>
            <a:r>
              <a:rPr lang="en-CA" sz="1200" kern="1200" dirty="0">
                <a:solidFill>
                  <a:schemeClr val="tx1"/>
                </a:solidFill>
                <a:effectLst/>
                <a:latin typeface="Arial" charset="0"/>
                <a:ea typeface="ＭＳ Ｐゴシック" charset="-128"/>
                <a:cs typeface="+mn-cs"/>
              </a:rPr>
              <a:t> </a:t>
            </a:r>
            <a:endParaRPr lang="en-US" sz="1200" kern="1200" dirty="0">
              <a:solidFill>
                <a:schemeClr val="tx1"/>
              </a:solidFill>
              <a:effectLst/>
              <a:latin typeface="Arial" charset="0"/>
              <a:ea typeface="ＭＳ Ｐゴシック" charset="-128"/>
              <a:cs typeface="+mn-cs"/>
            </a:endParaRPr>
          </a:p>
          <a:p>
            <a:pPr lvl="0"/>
            <a:r>
              <a:rPr lang="en-CA" sz="1200" kern="1200" dirty="0">
                <a:solidFill>
                  <a:schemeClr val="tx1"/>
                </a:solidFill>
                <a:effectLst/>
                <a:latin typeface="Arial" charset="0"/>
                <a:ea typeface="ＭＳ Ｐゴシック" charset="-128"/>
                <a:cs typeface="+mn-cs"/>
              </a:rPr>
              <a:t>Claim intake has been exceeding the Board’s operational capacity by an average of 2,400 cases per month over the past year, which is resulting in pending claims</a:t>
            </a:r>
            <a:endParaRPr lang="en-US" sz="1200" kern="1200" dirty="0">
              <a:solidFill>
                <a:schemeClr val="tx1"/>
              </a:solidFill>
              <a:effectLst/>
              <a:latin typeface="Arial" charset="0"/>
              <a:ea typeface="ＭＳ Ｐゴシック" charset="-128"/>
              <a:cs typeface="+mn-cs"/>
            </a:endParaRPr>
          </a:p>
          <a:p>
            <a:r>
              <a:rPr lang="en-US" sz="1200" kern="1200" dirty="0">
                <a:solidFill>
                  <a:schemeClr val="tx1"/>
                </a:solidFill>
                <a:effectLst/>
                <a:latin typeface="Arial" charset="0"/>
                <a:ea typeface="ＭＳ Ｐゴシック" charset="-128"/>
                <a:cs typeface="+mn-cs"/>
              </a:rPr>
              <a:t> </a:t>
            </a:r>
          </a:p>
          <a:p>
            <a:pPr lvl="0"/>
            <a:r>
              <a:rPr lang="en-US" sz="1200" kern="1200" dirty="0">
                <a:solidFill>
                  <a:schemeClr val="tx1"/>
                </a:solidFill>
                <a:effectLst/>
                <a:latin typeface="Arial" charset="0"/>
                <a:ea typeface="ＭＳ Ｐゴシック" charset="-128"/>
                <a:cs typeface="+mn-cs"/>
              </a:rPr>
              <a:t>As of August 31, 2018, there were approximately 63,200 pending cases: 61,800 claims under the new system and 1,400 legacy claims (received prior to December 2012). A special task force has been put in place to address these legacy claims by June 2019.</a:t>
            </a:r>
          </a:p>
          <a:p>
            <a:r>
              <a:rPr lang="en-US" sz="1200" kern="1200" dirty="0">
                <a:solidFill>
                  <a:schemeClr val="tx1"/>
                </a:solidFill>
                <a:effectLst/>
                <a:latin typeface="Arial" charset="0"/>
                <a:ea typeface="ＭＳ Ｐゴシック" charset="-128"/>
                <a:cs typeface="+mn-cs"/>
              </a:rPr>
              <a:t> </a:t>
            </a:r>
          </a:p>
          <a:p>
            <a:pPr lvl="0"/>
            <a:r>
              <a:rPr lang="en-CA" sz="1200" kern="1200" dirty="0">
                <a:solidFill>
                  <a:schemeClr val="tx1"/>
                </a:solidFill>
                <a:effectLst/>
                <a:latin typeface="Arial" charset="0"/>
                <a:ea typeface="ＭＳ Ｐゴシック" charset="-128"/>
                <a:cs typeface="+mn-cs"/>
              </a:rPr>
              <a:t>In response to recent challenges, the Board has greatly improved its efficiency. The number of refugee claims finalised has increased by approximately 43% over the past year (ending August 31). </a:t>
            </a:r>
            <a:endParaRPr lang="en-US" sz="1200" kern="1200" dirty="0">
              <a:solidFill>
                <a:schemeClr val="tx1"/>
              </a:solidFill>
              <a:effectLst/>
              <a:latin typeface="Arial" charset="0"/>
              <a:ea typeface="ＭＳ Ｐゴシック" charset="-128"/>
              <a:cs typeface="+mn-cs"/>
            </a:endParaRPr>
          </a:p>
          <a:p>
            <a:r>
              <a:rPr lang="en-CA" sz="1200" kern="1200" dirty="0">
                <a:solidFill>
                  <a:schemeClr val="tx1"/>
                </a:solidFill>
                <a:effectLst/>
                <a:latin typeface="Arial" charset="0"/>
                <a:ea typeface="ＭＳ Ｐゴシック" charset="-128"/>
                <a:cs typeface="+mn-cs"/>
              </a:rPr>
              <a:t> </a:t>
            </a:r>
            <a:endParaRPr lang="en-US" sz="1200" kern="1200" dirty="0">
              <a:solidFill>
                <a:schemeClr val="tx1"/>
              </a:solidFill>
              <a:effectLst/>
              <a:latin typeface="Arial" charset="0"/>
              <a:ea typeface="ＭＳ Ｐゴシック" charset="-128"/>
              <a:cs typeface="+mn-cs"/>
            </a:endParaRPr>
          </a:p>
          <a:p>
            <a:r>
              <a:rPr lang="en-US" sz="1200" kern="1200" dirty="0">
                <a:solidFill>
                  <a:schemeClr val="tx1"/>
                </a:solidFill>
                <a:effectLst/>
                <a:latin typeface="Arial" charset="0"/>
                <a:ea typeface="ＭＳ Ｐゴシック" charset="-128"/>
                <a:cs typeface="+mn-cs"/>
              </a:rPr>
              <a:t> </a:t>
            </a:r>
          </a:p>
          <a:p>
            <a:pPr lvl="0"/>
            <a:r>
              <a:rPr lang="en-US" sz="1200" kern="1200" dirty="0">
                <a:solidFill>
                  <a:schemeClr val="tx1"/>
                </a:solidFill>
                <a:effectLst/>
                <a:latin typeface="Arial" charset="0"/>
                <a:ea typeface="ＭＳ Ｐゴシック" charset="-128"/>
                <a:cs typeface="+mn-cs"/>
              </a:rPr>
              <a:t>At this time, with existing resources, the IRB projects to be able to finalize up to 2,500 refugee claims per month.</a:t>
            </a:r>
          </a:p>
          <a:p>
            <a:r>
              <a:rPr lang="en-US" sz="1200" kern="1200" dirty="0">
                <a:solidFill>
                  <a:schemeClr val="tx1"/>
                </a:solidFill>
                <a:effectLst/>
                <a:latin typeface="Arial" charset="0"/>
                <a:ea typeface="ＭＳ Ｐゴシック" charset="-128"/>
                <a:cs typeface="+mn-cs"/>
              </a:rPr>
              <a:t> </a:t>
            </a:r>
          </a:p>
          <a:p>
            <a:pPr lvl="0"/>
            <a:r>
              <a:rPr lang="en-US" sz="1200" kern="1200" dirty="0">
                <a:solidFill>
                  <a:schemeClr val="tx1"/>
                </a:solidFill>
                <a:effectLst/>
                <a:latin typeface="Arial" charset="0"/>
                <a:ea typeface="ＭＳ Ｐゴシック" charset="-128"/>
                <a:cs typeface="+mn-cs"/>
              </a:rPr>
              <a:t>Considering the current caseload, the existing resources and the projected finalization rates, the projected wait time for claims for refugee protection before the IRB has increased to approximately 20 months.  Some refugee protection claimants will wait a shorter amount of time, while others will wait longer.</a:t>
            </a:r>
          </a:p>
          <a:p>
            <a:r>
              <a:rPr lang="en-US" sz="1200" kern="1200" dirty="0">
                <a:solidFill>
                  <a:schemeClr val="tx1"/>
                </a:solidFill>
                <a:effectLst/>
                <a:latin typeface="Arial" charset="0"/>
                <a:ea typeface="ＭＳ Ｐゴシック" charset="-128"/>
                <a:cs typeface="+mn-cs"/>
              </a:rPr>
              <a:t> </a:t>
            </a:r>
          </a:p>
          <a:p>
            <a:pPr lvl="0"/>
            <a:r>
              <a:rPr lang="en-US" sz="1200" kern="1200" dirty="0">
                <a:solidFill>
                  <a:schemeClr val="tx1"/>
                </a:solidFill>
                <a:effectLst/>
                <a:latin typeface="Arial" charset="0"/>
                <a:ea typeface="ＭＳ Ｐゴシック" charset="-128"/>
                <a:cs typeface="+mn-cs"/>
              </a:rPr>
              <a:t>The IRB continues to explore new and innovative ways to improve efficiency, with the objective of improving the timeliness of decisions.</a:t>
            </a:r>
          </a:p>
          <a:p>
            <a:endParaRPr lang="en-US" dirty="0"/>
          </a:p>
        </p:txBody>
      </p:sp>
      <p:sp>
        <p:nvSpPr>
          <p:cNvPr id="4" name="Slide Number Placeholder 3"/>
          <p:cNvSpPr>
            <a:spLocks noGrp="1"/>
          </p:cNvSpPr>
          <p:nvPr>
            <p:ph type="sldNum" sz="quarter" idx="10"/>
          </p:nvPr>
        </p:nvSpPr>
        <p:spPr/>
        <p:txBody>
          <a:bodyPr/>
          <a:lstStyle/>
          <a:p>
            <a:fld id="{857BAB4A-740B-478F-BDAC-1BBCAE0F7094}" type="slidenum">
              <a:rPr lang="en-US" altLang="en-US" smtClean="0">
                <a:solidFill>
                  <a:srgbClr val="000000"/>
                </a:solidFill>
              </a:rPr>
              <a:pPr/>
              <a:t>8</a:t>
            </a:fld>
            <a:endParaRPr lang="en-US" altLang="en-US">
              <a:solidFill>
                <a:srgbClr val="000000"/>
              </a:solidFill>
            </a:endParaRPr>
          </a:p>
        </p:txBody>
      </p:sp>
    </p:spTree>
    <p:extLst>
      <p:ext uri="{BB962C8B-B14F-4D97-AF65-F5344CB8AC3E}">
        <p14:creationId xmlns:p14="http://schemas.microsoft.com/office/powerpoint/2010/main" val="2466410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B7CCD6-16E6-4C0B-84EF-D4F78840F2FC}" type="slidenum">
              <a:rPr lang="en-US" altLang="en-US">
                <a:solidFill>
                  <a:srgbClr val="000000"/>
                </a:solidFill>
              </a:rPr>
              <a:pPr/>
              <a:t>9</a:t>
            </a:fld>
            <a:endParaRPr lang="en-US" altLang="en-US">
              <a:solidFill>
                <a:srgbClr val="000000"/>
              </a:solidFill>
            </a:endParaRPr>
          </a:p>
        </p:txBody>
      </p:sp>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497961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CA"/>
          </a:p>
        </p:txBody>
      </p:sp>
      <p:sp>
        <p:nvSpPr>
          <p:cNvPr id="4" name="Espace réservé du numéro de diapositive 3"/>
          <p:cNvSpPr>
            <a:spLocks noGrp="1"/>
          </p:cNvSpPr>
          <p:nvPr>
            <p:ph type="sldNum" sz="quarter" idx="10"/>
          </p:nvPr>
        </p:nvSpPr>
        <p:spPr/>
        <p:txBody>
          <a:bodyPr/>
          <a:lstStyle/>
          <a:p>
            <a:fld id="{857BAB4A-740B-478F-BDAC-1BBCAE0F7094}" type="slidenum">
              <a:rPr lang="en-US" altLang="en-US" smtClean="0">
                <a:solidFill>
                  <a:srgbClr val="000000"/>
                </a:solidFill>
              </a:rPr>
              <a:pPr/>
              <a:t>10</a:t>
            </a:fld>
            <a:endParaRPr lang="en-US" altLang="en-US">
              <a:solidFill>
                <a:srgbClr val="000000"/>
              </a:solidFill>
            </a:endParaRPr>
          </a:p>
        </p:txBody>
      </p:sp>
    </p:spTree>
    <p:extLst>
      <p:ext uri="{BB962C8B-B14F-4D97-AF65-F5344CB8AC3E}">
        <p14:creationId xmlns:p14="http://schemas.microsoft.com/office/powerpoint/2010/main" val="3976178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2C6E0A9-8427-4E93-B283-DABD20DC474D}"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3304772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2C6E0A9-8427-4E93-B283-DABD20DC474D}"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2437897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2C6E0A9-8427-4E93-B283-DABD20DC474D}"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42061360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84326" name="Picture 6" descr="IRB-Cover-pp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6233" cy="6859588"/>
          </a:xfrm>
          <a:prstGeom prst="rect">
            <a:avLst/>
          </a:prstGeom>
          <a:noFill/>
          <a:extLst>
            <a:ext uri="{909E8E84-426E-40DD-AFC4-6F175D3DCCD1}">
              <a14:hiddenFill xmlns:a14="http://schemas.microsoft.com/office/drawing/2010/main">
                <a:solidFill>
                  <a:srgbClr val="FFFFFF"/>
                </a:solidFill>
              </a14:hiddenFill>
            </a:ext>
          </a:extLst>
        </p:spPr>
      </p:pic>
      <p:sp>
        <p:nvSpPr>
          <p:cNvPr id="184323" name="Rectangle 3"/>
          <p:cNvSpPr>
            <a:spLocks noGrp="1" noChangeArrowheads="1"/>
          </p:cNvSpPr>
          <p:nvPr>
            <p:ph type="ctrTitle"/>
          </p:nvPr>
        </p:nvSpPr>
        <p:spPr>
          <a:xfrm>
            <a:off x="2946400" y="2590800"/>
            <a:ext cx="6705600" cy="2057400"/>
          </a:xfrm>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3200">
                <a:solidFill>
                  <a:schemeClr val="bg1"/>
                </a:solidFill>
              </a:defRPr>
            </a:lvl1pPr>
          </a:lstStyle>
          <a:p>
            <a:pPr lvl="0"/>
            <a:r>
              <a:rPr lang="en-US" altLang="en-US" noProof="0"/>
              <a:t>Click to edit Master title style</a:t>
            </a:r>
          </a:p>
        </p:txBody>
      </p:sp>
      <p:sp>
        <p:nvSpPr>
          <p:cNvPr id="184324" name="Rectangle 4"/>
          <p:cNvSpPr>
            <a:spLocks noGrp="1" noChangeArrowheads="1"/>
          </p:cNvSpPr>
          <p:nvPr>
            <p:ph type="subTitle" idx="1"/>
          </p:nvPr>
        </p:nvSpPr>
        <p:spPr>
          <a:xfrm>
            <a:off x="2946400" y="5029200"/>
            <a:ext cx="6705600" cy="685800"/>
          </a:xfrm>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0" indent="0">
              <a:buFont typeface="Wingdings" pitchFamily="2" charset="2"/>
              <a:buNone/>
              <a:defRPr sz="1700" i="1">
                <a:solidFill>
                  <a:schemeClr val="bg1"/>
                </a:solidFill>
              </a:defRPr>
            </a:lvl1pPr>
          </a:lstStyle>
          <a:p>
            <a:pPr lvl="0"/>
            <a:r>
              <a:rPr lang="en-US" altLang="en-US" noProof="0"/>
              <a:t>Click to edit Master subtitle style</a:t>
            </a:r>
          </a:p>
        </p:txBody>
      </p:sp>
    </p:spTree>
    <p:extLst>
      <p:ext uri="{BB962C8B-B14F-4D97-AF65-F5344CB8AC3E}">
        <p14:creationId xmlns:p14="http://schemas.microsoft.com/office/powerpoint/2010/main" val="5338237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2FE4CB96-EEC8-42ED-907D-53C6240145E7}"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3796961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Slide Number Placeholder 3"/>
          <p:cNvSpPr>
            <a:spLocks noGrp="1"/>
          </p:cNvSpPr>
          <p:nvPr>
            <p:ph type="sldNum" sz="quarter" idx="10"/>
          </p:nvPr>
        </p:nvSpPr>
        <p:spPr/>
        <p:txBody>
          <a:bodyPr/>
          <a:lstStyle>
            <a:lvl1pPr>
              <a:defRPr/>
            </a:lvl1pPr>
          </a:lstStyle>
          <a:p>
            <a:fld id="{A69932A2-CCAC-4AF8-BB0D-CFF0B8F1FA3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2698558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25600" y="2819400"/>
            <a:ext cx="4826000" cy="3276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54800" y="2819400"/>
            <a:ext cx="4826000" cy="3276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0"/>
          </p:nvPr>
        </p:nvSpPr>
        <p:spPr/>
        <p:txBody>
          <a:bodyPr/>
          <a:lstStyle>
            <a:lvl1pPr>
              <a:defRPr/>
            </a:lvl1pPr>
          </a:lstStyle>
          <a:p>
            <a:fld id="{604FC877-7EEB-4A3C-9F8E-43913AEEBE0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608970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0"/>
          </p:nvPr>
        </p:nvSpPr>
        <p:spPr/>
        <p:txBody>
          <a:bodyPr/>
          <a:lstStyle>
            <a:lvl1pPr>
              <a:defRPr/>
            </a:lvl1pPr>
          </a:lstStyle>
          <a:p>
            <a:fld id="{8FB92DEC-3516-41BE-A69D-DB3C792AC717}"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16012950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lvl1pPr>
              <a:defRPr/>
            </a:lvl1pPr>
          </a:lstStyle>
          <a:p>
            <a:fld id="{878CC12E-BAB9-4261-9991-C8AF39DCF7D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0956623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CEF3ED0A-AC05-4296-A2F9-05FFAA6CC3EC}"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39063522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A3AC1705-976C-4679-B007-C4B7482BFDD7}"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566468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2C6E0A9-8427-4E93-B283-DABD20DC474D}"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20117040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4"/>
          <p:cNvSpPr>
            <a:spLocks noGrp="1"/>
          </p:cNvSpPr>
          <p:nvPr>
            <p:ph type="sldNum" sz="quarter" idx="10"/>
          </p:nvPr>
        </p:nvSpPr>
        <p:spPr/>
        <p:txBody>
          <a:bodyPr/>
          <a:lstStyle>
            <a:lvl1pPr>
              <a:defRPr/>
            </a:lvl1pPr>
          </a:lstStyle>
          <a:p>
            <a:fld id="{2AB5DCD5-2EEA-4ED9-942D-E9BF082EB00E}"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40664657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03038363-118D-4C40-A515-49642B10F574}"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6531957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17000" y="1447800"/>
            <a:ext cx="2463800" cy="464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25600" y="1447800"/>
            <a:ext cx="7188200" cy="464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10"/>
          </p:nvPr>
        </p:nvSpPr>
        <p:spPr/>
        <p:txBody>
          <a:bodyPr/>
          <a:lstStyle>
            <a:lvl1pPr>
              <a:defRPr/>
            </a:lvl1pPr>
          </a:lstStyle>
          <a:p>
            <a:fld id="{A8225923-8088-4D88-A995-27B36C221105}" type="slidenum">
              <a:rPr lang="en-US" altLang="en-US">
                <a:solidFill>
                  <a:srgbClr val="000000"/>
                </a:solidFill>
              </a:rPr>
              <a:pPr/>
              <a:t>‹#›</a:t>
            </a:fld>
            <a:endParaRPr lang="en-US" altLang="en-US">
              <a:solidFill>
                <a:srgbClr val="000000"/>
              </a:solidFill>
            </a:endParaRPr>
          </a:p>
        </p:txBody>
      </p:sp>
    </p:spTree>
    <p:extLst>
      <p:ext uri="{BB962C8B-B14F-4D97-AF65-F5344CB8AC3E}">
        <p14:creationId xmlns:p14="http://schemas.microsoft.com/office/powerpoint/2010/main" val="29951714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55593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6830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1159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835044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779754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0960047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346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C6E0A9-8427-4E93-B283-DABD20DC474D}"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28429396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3160749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59918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547949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09079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2C6E0A9-8427-4E93-B283-DABD20DC474D}" type="datetimeFigureOut">
              <a:rPr lang="en-GB" smtClean="0"/>
              <a:t>02/09/2021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4008828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2C6E0A9-8427-4E93-B283-DABD20DC474D}" type="datetimeFigureOut">
              <a:rPr lang="en-GB" smtClean="0"/>
              <a:t>02/09/2021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1798224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2C6E0A9-8427-4E93-B283-DABD20DC474D}" type="datetimeFigureOut">
              <a:rPr lang="en-GB" smtClean="0"/>
              <a:t>02/09/2021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1612180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C6E0A9-8427-4E93-B283-DABD20DC474D}" type="datetimeFigureOut">
              <a:rPr lang="en-GB" smtClean="0"/>
              <a:t>02/09/2021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3765719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C6E0A9-8427-4E93-B283-DABD20DC474D}" type="datetimeFigureOut">
              <a:rPr lang="en-GB" smtClean="0"/>
              <a:t>02/09/2021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1453803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C6E0A9-8427-4E93-B283-DABD20DC474D}" type="datetimeFigureOut">
              <a:rPr lang="en-GB" smtClean="0"/>
              <a:t>02/09/2021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F038CE-75F2-4E53-88F1-5510D804E8CA}" type="slidenum">
              <a:rPr lang="en-GB" smtClean="0"/>
              <a:t>‹#›</a:t>
            </a:fld>
            <a:endParaRPr lang="en-GB"/>
          </a:p>
        </p:txBody>
      </p:sp>
    </p:spTree>
    <p:extLst>
      <p:ext uri="{BB962C8B-B14F-4D97-AF65-F5344CB8AC3E}">
        <p14:creationId xmlns:p14="http://schemas.microsoft.com/office/powerpoint/2010/main" val="3782142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C6E0A9-8427-4E93-B283-DABD20DC474D}" type="datetimeFigureOut">
              <a:rPr lang="en-GB" smtClean="0"/>
              <a:t>02/09/2021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F038CE-75F2-4E53-88F1-5510D804E8CA}" type="slidenum">
              <a:rPr lang="en-GB" smtClean="0"/>
              <a:t>‹#›</a:t>
            </a:fld>
            <a:endParaRPr lang="en-GB"/>
          </a:p>
        </p:txBody>
      </p:sp>
    </p:spTree>
    <p:extLst>
      <p:ext uri="{BB962C8B-B14F-4D97-AF65-F5344CB8AC3E}">
        <p14:creationId xmlns:p14="http://schemas.microsoft.com/office/powerpoint/2010/main" val="135168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E6E6CC"/>
        </a:solidFill>
        <a:effectLst/>
      </p:bgPr>
    </p:bg>
    <p:spTree>
      <p:nvGrpSpPr>
        <p:cNvPr id="1" name=""/>
        <p:cNvGrpSpPr/>
        <p:nvPr/>
      </p:nvGrpSpPr>
      <p:grpSpPr>
        <a:xfrm>
          <a:off x="0" y="0"/>
          <a:ext cx="0" cy="0"/>
          <a:chOff x="0" y="0"/>
          <a:chExt cx="0" cy="0"/>
        </a:xfrm>
      </p:grpSpPr>
      <p:pic>
        <p:nvPicPr>
          <p:cNvPr id="1041" name="Picture 17" descr="IRB-Inside-ppt"/>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18" y="0"/>
            <a:ext cx="12196235" cy="6859588"/>
          </a:xfrm>
          <a:prstGeom prst="rect">
            <a:avLst/>
          </a:prstGeom>
          <a:noFill/>
          <a:extLst>
            <a:ext uri="{909E8E84-426E-40DD-AFC4-6F175D3DCCD1}">
              <a14:hiddenFill xmlns:a14="http://schemas.microsoft.com/office/drawing/2010/main">
                <a:solidFill>
                  <a:srgbClr val="FFFFFF"/>
                </a:solidFill>
              </a14:hiddenFill>
            </a:ext>
          </a:extLst>
        </p:spPr>
      </p:pic>
      <p:sp>
        <p:nvSpPr>
          <p:cNvPr id="1036" name="Rectangle 12"/>
          <p:cNvSpPr>
            <a:spLocks noGrp="1" noChangeArrowheads="1"/>
          </p:cNvSpPr>
          <p:nvPr>
            <p:ph type="title"/>
          </p:nvPr>
        </p:nvSpPr>
        <p:spPr bwMode="auto">
          <a:xfrm>
            <a:off x="1625600" y="1447800"/>
            <a:ext cx="9855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37" name="Rectangle 13"/>
          <p:cNvSpPr>
            <a:spLocks noGrp="1" noChangeArrowheads="1"/>
          </p:cNvSpPr>
          <p:nvPr>
            <p:ph type="body" idx="1"/>
          </p:nvPr>
        </p:nvSpPr>
        <p:spPr bwMode="auto">
          <a:xfrm>
            <a:off x="1625600" y="2819400"/>
            <a:ext cx="9855200" cy="3276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9" name="Rectangle 15"/>
          <p:cNvSpPr>
            <a:spLocks noGrp="1" noChangeArrowheads="1"/>
          </p:cNvSpPr>
          <p:nvPr>
            <p:ph type="sldNum" sz="quarter" idx="4"/>
          </p:nvPr>
        </p:nvSpPr>
        <p:spPr bwMode="auto">
          <a:xfrm>
            <a:off x="8940800" y="6248400"/>
            <a:ext cx="2540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000"/>
            </a:lvl1pPr>
          </a:lstStyle>
          <a:p>
            <a:pPr eaLnBrk="0" fontAlgn="base" hangingPunct="0">
              <a:spcBef>
                <a:spcPct val="0"/>
              </a:spcBef>
              <a:spcAft>
                <a:spcPct val="0"/>
              </a:spcAft>
            </a:pPr>
            <a:fld id="{8789BD0B-8044-4EE1-A810-9FD5D9F8906D}" type="slidenum">
              <a:rPr lang="en-US" altLang="en-US">
                <a:solidFill>
                  <a:srgbClr val="000000"/>
                </a:solidFill>
              </a:rPr>
              <a:pPr eaLnBrk="0" fontAlgn="base" hangingPunct="0">
                <a:spcBef>
                  <a:spcPct val="0"/>
                </a:spcBef>
                <a:spcAft>
                  <a:spcPct val="0"/>
                </a:spcAft>
              </a:pPr>
              <a:t>‹#›</a:t>
            </a:fld>
            <a:endParaRPr lang="en-US" altLang="en-US">
              <a:solidFill>
                <a:srgbClr val="000000"/>
              </a:solidFill>
            </a:endParaRPr>
          </a:p>
        </p:txBody>
      </p:sp>
    </p:spTree>
    <p:extLst>
      <p:ext uri="{BB962C8B-B14F-4D97-AF65-F5344CB8AC3E}">
        <p14:creationId xmlns:p14="http://schemas.microsoft.com/office/powerpoint/2010/main" val="3691629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lnSpc>
          <a:spcPts val="4000"/>
        </a:lnSpc>
        <a:spcBef>
          <a:spcPct val="0"/>
        </a:spcBef>
        <a:spcAft>
          <a:spcPct val="0"/>
        </a:spcAft>
        <a:defRPr sz="4400" b="1">
          <a:solidFill>
            <a:schemeClr val="tx2"/>
          </a:solidFill>
          <a:latin typeface="+mj-lt"/>
          <a:ea typeface="+mj-ea"/>
          <a:cs typeface="+mj-cs"/>
        </a:defRPr>
      </a:lvl1pPr>
      <a:lvl2pPr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2pPr>
      <a:lvl3pPr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3pPr>
      <a:lvl4pPr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4pPr>
      <a:lvl5pPr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5pPr>
      <a:lvl6pPr marL="457200"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6pPr>
      <a:lvl7pPr marL="914400"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7pPr>
      <a:lvl8pPr marL="1371600"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8pPr>
      <a:lvl9pPr marL="1828800" algn="l" rtl="0" eaLnBrk="1" fontAlgn="base" hangingPunct="1">
        <a:lnSpc>
          <a:spcPts val="4000"/>
        </a:lnSpc>
        <a:spcBef>
          <a:spcPct val="0"/>
        </a:spcBef>
        <a:spcAft>
          <a:spcPct val="0"/>
        </a:spcAft>
        <a:defRPr sz="4400" b="1">
          <a:solidFill>
            <a:schemeClr val="tx2"/>
          </a:solidFill>
          <a:latin typeface="Arial" charset="0"/>
          <a:ea typeface="ＭＳ Ｐゴシック" charset="-128"/>
        </a:defRPr>
      </a:lvl9pPr>
    </p:titleStyle>
    <p:bodyStyle>
      <a:lvl1pPr marL="342900" indent="-342900" algn="l" rtl="0" eaLnBrk="1" fontAlgn="base" hangingPunct="1">
        <a:spcBef>
          <a:spcPct val="20000"/>
        </a:spcBef>
        <a:spcAft>
          <a:spcPct val="0"/>
        </a:spcAft>
        <a:buClr>
          <a:srgbClr val="63A6B0"/>
        </a:buClr>
        <a:buFont typeface="Wingdings" pitchFamily="2" charset="2"/>
        <a:buChar char="§"/>
        <a:defRPr sz="3000">
          <a:solidFill>
            <a:schemeClr val="tx1"/>
          </a:solidFill>
          <a:latin typeface="+mn-lt"/>
          <a:ea typeface="+mn-ea"/>
          <a:cs typeface="+mn-cs"/>
        </a:defRPr>
      </a:lvl1pPr>
      <a:lvl2pPr marL="742950" indent="-285750" algn="l" rtl="0" eaLnBrk="1" fontAlgn="base" hangingPunct="1">
        <a:spcBef>
          <a:spcPct val="20000"/>
        </a:spcBef>
        <a:spcAft>
          <a:spcPct val="0"/>
        </a:spcAft>
        <a:buClr>
          <a:srgbClr val="FF0035"/>
        </a:buClr>
        <a:buFont typeface="Wingdings" pitchFamily="2" charset="2"/>
        <a:buChar char="§"/>
        <a:defRPr sz="2700">
          <a:solidFill>
            <a:schemeClr val="tx1"/>
          </a:solidFill>
          <a:latin typeface="+mn-lt"/>
          <a:ea typeface="+mn-ea"/>
        </a:defRPr>
      </a:lvl2pPr>
      <a:lvl3pPr marL="1143000" indent="-228600" algn="l" rtl="0" eaLnBrk="1" fontAlgn="base" hangingPunct="1">
        <a:spcBef>
          <a:spcPct val="20000"/>
        </a:spcBef>
        <a:spcAft>
          <a:spcPct val="0"/>
        </a:spcAft>
        <a:buClr>
          <a:srgbClr val="C7D19E"/>
        </a:buClr>
        <a:buFont typeface="Wingdings" pitchFamily="2" charset="2"/>
        <a:buChar char="§"/>
        <a:defRPr sz="2400">
          <a:solidFill>
            <a:schemeClr val="tx1"/>
          </a:solidFill>
          <a:latin typeface="+mn-lt"/>
          <a:ea typeface="+mn-ea"/>
        </a:defRPr>
      </a:lvl3pPr>
      <a:lvl4pPr marL="1600200" indent="-228600" algn="l" rtl="0" eaLnBrk="1" fontAlgn="base" hangingPunct="1">
        <a:spcBef>
          <a:spcPct val="20000"/>
        </a:spcBef>
        <a:spcAft>
          <a:spcPct val="0"/>
        </a:spcAft>
        <a:buFont typeface="Wingdings" pitchFamily="2" charset="2"/>
        <a:buChar char="§"/>
        <a:defRPr sz="2000">
          <a:solidFill>
            <a:schemeClr val="tx1"/>
          </a:solidFill>
          <a:latin typeface="+mn-lt"/>
          <a:ea typeface="+mn-ea"/>
        </a:defRPr>
      </a:lvl4pPr>
      <a:lvl5pPr marL="2057400" indent="-228600" algn="l" rtl="0" eaLnBrk="1" fontAlgn="base" hangingPunct="1">
        <a:spcBef>
          <a:spcPct val="20000"/>
        </a:spcBef>
        <a:spcAft>
          <a:spcPct val="0"/>
        </a:spcAft>
        <a:buFont typeface="Wingdings" pitchFamily="2" charset="2"/>
        <a:buChar char="§"/>
        <a:defRPr sz="2000">
          <a:solidFill>
            <a:schemeClr val="tx1"/>
          </a:solidFill>
          <a:latin typeface="+mn-lt"/>
          <a:ea typeface="+mn-ea"/>
        </a:defRPr>
      </a:lvl5pPr>
      <a:lvl6pPr marL="2514600" indent="-228600" algn="l" rtl="0" eaLnBrk="1" fontAlgn="base" hangingPunct="1">
        <a:spcBef>
          <a:spcPct val="20000"/>
        </a:spcBef>
        <a:spcAft>
          <a:spcPct val="0"/>
        </a:spcAft>
        <a:buFont typeface="Wingdings" pitchFamily="2" charset="2"/>
        <a:buChar char="§"/>
        <a:defRPr sz="2000">
          <a:solidFill>
            <a:schemeClr val="tx1"/>
          </a:solidFill>
          <a:latin typeface="+mn-lt"/>
          <a:ea typeface="+mn-ea"/>
        </a:defRPr>
      </a:lvl6pPr>
      <a:lvl7pPr marL="2971800" indent="-228600" algn="l" rtl="0" eaLnBrk="1" fontAlgn="base" hangingPunct="1">
        <a:spcBef>
          <a:spcPct val="20000"/>
        </a:spcBef>
        <a:spcAft>
          <a:spcPct val="0"/>
        </a:spcAft>
        <a:buFont typeface="Wingdings" pitchFamily="2" charset="2"/>
        <a:buChar char="§"/>
        <a:defRPr sz="2000">
          <a:solidFill>
            <a:schemeClr val="tx1"/>
          </a:solidFill>
          <a:latin typeface="+mn-lt"/>
          <a:ea typeface="+mn-ea"/>
        </a:defRPr>
      </a:lvl7pPr>
      <a:lvl8pPr marL="3429000" indent="-228600" algn="l" rtl="0" eaLnBrk="1" fontAlgn="base" hangingPunct="1">
        <a:spcBef>
          <a:spcPct val="20000"/>
        </a:spcBef>
        <a:spcAft>
          <a:spcPct val="0"/>
        </a:spcAft>
        <a:buFont typeface="Wingdings" pitchFamily="2" charset="2"/>
        <a:buChar char="§"/>
        <a:defRPr sz="2000">
          <a:solidFill>
            <a:schemeClr val="tx1"/>
          </a:solidFill>
          <a:latin typeface="+mn-lt"/>
          <a:ea typeface="+mn-ea"/>
        </a:defRPr>
      </a:lvl8pPr>
      <a:lvl9pPr marL="3886200" indent="-228600" algn="l" rtl="0" eaLnBrk="1" fontAlgn="base" hangingPunct="1">
        <a:spcBef>
          <a:spcPct val="20000"/>
        </a:spcBef>
        <a:spcAft>
          <a:spcPct val="0"/>
        </a:spcAft>
        <a:buFont typeface="Wingdings" pitchFamily="2"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7A49F7-340B-4605-9459-50E347C94016}" type="datetimeFigureOut">
              <a:rPr lang="en-US" smtClean="0">
                <a:solidFill>
                  <a:prstClr val="black">
                    <a:tint val="75000"/>
                  </a:prstClr>
                </a:solidFill>
              </a:rPr>
              <a:pPr/>
              <a:t>9/2/21</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C685BE-4FE3-4CAF-91E7-B8752EDFD11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31571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irb-cisr.gc.ca/en/information-sheets/Pages/less-complex-claims.aspx" TargetMode="Externa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hyperlink" Target="https://irb-cisr.gc.ca/en/country-information/Pages/index.aspx" TargetMode="External"/><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hyperlink" Target="https://irb-cisr.gc.ca/en/decisions/Pages/index.aspx" TargetMode="External"/><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5.tif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hyperlink" Target="mailto:uppertribunaljudge.gleeson@ejudiciary.net" TargetMode="Externa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4.jpeg"/></Relationships>
</file>

<file path=ppt/slides/_rels/slide6.xml.rels><?xml version="1.0" encoding="UTF-8" standalone="yes"?>
<Relationships xmlns="http://schemas.openxmlformats.org/package/2006/relationships"><Relationship Id="rId8" Type="http://schemas.openxmlformats.org/officeDocument/2006/relationships/hyperlink" Target="https://www.refworld.org/docid/584183c74.html" TargetMode="External"/><Relationship Id="rId3" Type="http://schemas.openxmlformats.org/officeDocument/2006/relationships/hyperlink" Target="https://www.refworld.org/docid/57c83a724.html" TargetMode="External"/><Relationship Id="rId7" Type="http://schemas.openxmlformats.org/officeDocument/2006/relationships/hyperlink" Target="https://www.refworld.org/docid/5a2657e44.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refworld.org/docid/5b589eef4.html" TargetMode="External"/><Relationship Id="rId5" Type="http://schemas.openxmlformats.org/officeDocument/2006/relationships/hyperlink" Target="http://www.refworld.org/docid/52fba2404.html" TargetMode="External"/><Relationship Id="rId10" Type="http://schemas.openxmlformats.org/officeDocument/2006/relationships/image" Target="../media/image4.jpeg"/><Relationship Id="rId4" Type="http://schemas.openxmlformats.org/officeDocument/2006/relationships/hyperlink" Target="http://www.refworld.org/docid/555c335a4.html" TargetMode="External"/><Relationship Id="rId9"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Garamond" panose="02020404030301010803" pitchFamily="18" charset="0"/>
              </a:rPr>
              <a:t>Case Management</a:t>
            </a:r>
            <a:endParaRPr lang="en-GB" dirty="0">
              <a:latin typeface="Garamond" panose="02020404030301010803" pitchFamily="18" charset="0"/>
            </a:endParaRPr>
          </a:p>
        </p:txBody>
      </p:sp>
      <p:sp>
        <p:nvSpPr>
          <p:cNvPr id="3" name="Subtitle 2"/>
          <p:cNvSpPr>
            <a:spLocks noGrp="1"/>
          </p:cNvSpPr>
          <p:nvPr>
            <p:ph type="subTitle" idx="1"/>
          </p:nvPr>
        </p:nvSpPr>
        <p:spPr/>
        <p:txBody>
          <a:bodyPr>
            <a:normAutofit lnSpcReduction="10000"/>
          </a:bodyPr>
          <a:lstStyle/>
          <a:p>
            <a:r>
              <a:rPr lang="en-US" b="1" dirty="0">
                <a:latin typeface="Garamond" panose="02020404030301010803" pitchFamily="18" charset="0"/>
              </a:rPr>
              <a:t>Day 2: Session 5</a:t>
            </a:r>
            <a:endParaRPr lang="en-GB" b="1" dirty="0">
              <a:latin typeface="Garamond" panose="02020404030301010803" pitchFamily="18" charset="0"/>
            </a:endParaRPr>
          </a:p>
          <a:p>
            <a:r>
              <a:rPr lang="en-US" b="1" dirty="0">
                <a:latin typeface="Garamond" panose="02020404030301010803" pitchFamily="18" charset="0"/>
              </a:rPr>
              <a:t>Pre-conference training</a:t>
            </a:r>
          </a:p>
          <a:p>
            <a:r>
              <a:rPr lang="en-GB" b="1" dirty="0">
                <a:latin typeface="Garamond" panose="02020404030301010803" pitchFamily="18" charset="0"/>
              </a:rPr>
              <a:t>(IARMJ) Africa Chapter 2019 Conference </a:t>
            </a:r>
          </a:p>
          <a:p>
            <a:r>
              <a:rPr lang="en-US" b="1" dirty="0">
                <a:latin typeface="Garamond" panose="02020404030301010803" pitchFamily="18" charset="0"/>
              </a:rPr>
              <a:t>Cape Town, South Africa</a:t>
            </a:r>
            <a:endParaRPr lang="en-GB" b="1" dirty="0">
              <a:latin typeface="Garamond" panose="02020404030301010803" pitchFamily="18" charset="0"/>
            </a:endParaRPr>
          </a:p>
          <a:p>
            <a:endParaRPr lang="en-GB" dirty="0"/>
          </a:p>
        </p:txBody>
      </p:sp>
      <p:pic>
        <p:nvPicPr>
          <p:cNvPr id="4" name="Picture 5" descr="logoiarlj"/>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7944" y="325395"/>
            <a:ext cx="1489322" cy="161343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20070514_213455_golden_globe_thu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05544" y="373020"/>
            <a:ext cx="1499664" cy="1561719"/>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2"/>
          <p:cNvSpPr txBox="1">
            <a:spLocks noChangeArrowheads="1"/>
          </p:cNvSpPr>
          <p:nvPr/>
        </p:nvSpPr>
        <p:spPr bwMode="auto">
          <a:xfrm>
            <a:off x="3209543" y="477795"/>
            <a:ext cx="5891679" cy="1289135"/>
          </a:xfrm>
          <a:prstGeom prst="rect">
            <a:avLst/>
          </a:prstGeom>
          <a:solidFill>
            <a:srgbClr val="FFFFFF"/>
          </a:solidFill>
          <a:ln w="9525">
            <a:noFill/>
            <a:miter lim="800000"/>
            <a:headEnd/>
            <a:tailEnd/>
          </a:ln>
        </p:spPr>
        <p:txBody>
          <a:bodyPr rot="0" vert="horz" wrap="square" lIns="91440" tIns="45720" rIns="91440" bIns="45720" anchor="t" anchorCtr="0">
            <a:spAutoFit/>
          </a:bodyPr>
          <a:lstStyle/>
          <a:p>
            <a:pPr marL="0" marR="0" algn="ctr">
              <a:spcBef>
                <a:spcPts val="0"/>
              </a:spcBef>
              <a:spcAft>
                <a:spcPts val="0"/>
              </a:spcAft>
            </a:pPr>
            <a:r>
              <a:rPr lang="en-ZA" sz="1800" kern="1200" dirty="0">
                <a:solidFill>
                  <a:srgbClr val="000000"/>
                </a:solidFill>
                <a:effectLst/>
                <a:latin typeface="Arial Black"/>
                <a:ea typeface="Times New Roman"/>
                <a:cs typeface="Times New Roman"/>
              </a:rPr>
              <a:t>INTERNATIONAL ASSOCIATION OF REFUGEE AND MIGRATION JUDGES (IARMJ)</a:t>
            </a:r>
            <a:endParaRPr lang="en-US" sz="1200" dirty="0">
              <a:effectLst/>
              <a:latin typeface="Times New Roman"/>
              <a:ea typeface="Times New Roman"/>
            </a:endParaRPr>
          </a:p>
          <a:p>
            <a:pPr marL="0" marR="0" algn="ctr">
              <a:spcBef>
                <a:spcPts val="0"/>
              </a:spcBef>
              <a:spcAft>
                <a:spcPts val="0"/>
              </a:spcAft>
            </a:pPr>
            <a:r>
              <a:rPr lang="en-ZA" sz="1200" dirty="0">
                <a:effectLst/>
                <a:latin typeface="Times New Roman"/>
                <a:ea typeface="Times New Roman"/>
              </a:rPr>
              <a:t> </a:t>
            </a:r>
            <a:endParaRPr lang="en-US" sz="1200" dirty="0">
              <a:effectLst/>
              <a:latin typeface="Times New Roman"/>
              <a:ea typeface="Times New Roman"/>
            </a:endParaRPr>
          </a:p>
          <a:p>
            <a:pPr marL="0" marR="0" algn="ctr">
              <a:spcBef>
                <a:spcPts val="0"/>
              </a:spcBef>
              <a:spcAft>
                <a:spcPts val="0"/>
              </a:spcAft>
            </a:pPr>
            <a:r>
              <a:rPr lang="en-ZA" sz="1800" kern="1200" dirty="0">
                <a:solidFill>
                  <a:srgbClr val="000000"/>
                </a:solidFill>
                <a:effectLst/>
                <a:latin typeface="Arial Black"/>
                <a:ea typeface="Times New Roman"/>
                <a:cs typeface="Times New Roman"/>
              </a:rPr>
              <a:t>AFRICA CHAPTER</a:t>
            </a:r>
            <a:endParaRPr lang="en-US" sz="1200" dirty="0">
              <a:effectLst/>
              <a:latin typeface="Times New Roman"/>
              <a:ea typeface="Times New Roman"/>
            </a:endParaRPr>
          </a:p>
          <a:p>
            <a:pPr marL="0" marR="0">
              <a:lnSpc>
                <a:spcPct val="107000"/>
              </a:lnSpc>
              <a:spcBef>
                <a:spcPts val="0"/>
              </a:spcBef>
              <a:spcAft>
                <a:spcPts val="800"/>
              </a:spcAft>
            </a:pPr>
            <a:r>
              <a:rPr lang="en-ZA" sz="1100" dirty="0">
                <a:effectLst/>
                <a:latin typeface="Calibri"/>
                <a:ea typeface="Calibri"/>
                <a:cs typeface="Times New Roman"/>
              </a:rPr>
              <a:t> </a:t>
            </a:r>
            <a:endParaRPr lang="en-US" sz="1100" dirty="0">
              <a:effectLst/>
              <a:latin typeface="Calibri"/>
              <a:ea typeface="Calibri"/>
              <a:cs typeface="Times New Roman"/>
            </a:endParaRPr>
          </a:p>
        </p:txBody>
      </p:sp>
    </p:spTree>
    <p:extLst>
      <p:ext uri="{BB962C8B-B14F-4D97-AF65-F5344CB8AC3E}">
        <p14:creationId xmlns:p14="http://schemas.microsoft.com/office/powerpoint/2010/main" val="1547782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Triage</a:t>
            </a:r>
          </a:p>
        </p:txBody>
      </p:sp>
      <p:sp>
        <p:nvSpPr>
          <p:cNvPr id="3" name="Content Placeholder 2"/>
          <p:cNvSpPr>
            <a:spLocks noGrp="1"/>
          </p:cNvSpPr>
          <p:nvPr>
            <p:ph idx="1"/>
          </p:nvPr>
        </p:nvSpPr>
        <p:spPr>
          <a:xfrm>
            <a:off x="2743200" y="2276872"/>
            <a:ext cx="7391400" cy="3819128"/>
          </a:xfrm>
        </p:spPr>
        <p:txBody>
          <a:bodyPr/>
          <a:lstStyle/>
          <a:p>
            <a:r>
              <a:rPr lang="en-US" b="1" dirty="0"/>
              <a:t>Advantages</a:t>
            </a:r>
          </a:p>
          <a:p>
            <a:pPr lvl="1"/>
            <a:r>
              <a:rPr lang="en-US" b="1" dirty="0"/>
              <a:t>Better understanding of your inventory</a:t>
            </a:r>
          </a:p>
          <a:p>
            <a:pPr lvl="1"/>
            <a:r>
              <a:rPr lang="en-US" b="1" dirty="0"/>
              <a:t>Allows for strategic scheduling</a:t>
            </a:r>
          </a:p>
          <a:p>
            <a:pPr lvl="2"/>
            <a:r>
              <a:rPr lang="en-US" b="1" dirty="0"/>
              <a:t>Country specialization</a:t>
            </a:r>
          </a:p>
          <a:p>
            <a:pPr lvl="2"/>
            <a:r>
              <a:rPr lang="en-US" b="1" dirty="0"/>
              <a:t>Grouping of similar claim types</a:t>
            </a:r>
          </a:p>
          <a:p>
            <a:pPr lvl="2"/>
            <a:r>
              <a:rPr lang="en-US" b="1" dirty="0"/>
              <a:t>Scheduling based on complexity, which reduces postponements, allows for file review process </a:t>
            </a:r>
          </a:p>
          <a:p>
            <a:endParaRPr lang="en-US" dirty="0"/>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10</a:t>
            </a:fld>
            <a:endParaRPr lang="en-US" altLang="en-US">
              <a:solidFill>
                <a:srgbClr val="000000"/>
              </a:solidFill>
            </a:endParaRPr>
          </a:p>
        </p:txBody>
      </p:sp>
    </p:spTree>
    <p:extLst>
      <p:ext uri="{BB962C8B-B14F-4D97-AF65-F5344CB8AC3E}">
        <p14:creationId xmlns:p14="http://schemas.microsoft.com/office/powerpoint/2010/main" val="3572252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File review and short hearing processes</a:t>
            </a:r>
          </a:p>
        </p:txBody>
      </p:sp>
      <p:sp>
        <p:nvSpPr>
          <p:cNvPr id="3" name="Content Placeholder 2"/>
          <p:cNvSpPr>
            <a:spLocks noGrp="1"/>
          </p:cNvSpPr>
          <p:nvPr>
            <p:ph idx="1"/>
          </p:nvPr>
        </p:nvSpPr>
        <p:spPr>
          <a:xfrm>
            <a:off x="2743200" y="2492896"/>
            <a:ext cx="7391400" cy="4176464"/>
          </a:xfrm>
        </p:spPr>
        <p:txBody>
          <a:bodyPr/>
          <a:lstStyle/>
          <a:p>
            <a:r>
              <a:rPr lang="en-US" sz="2800" b="1" dirty="0"/>
              <a:t>File review</a:t>
            </a:r>
          </a:p>
          <a:p>
            <a:pPr lvl="1"/>
            <a:r>
              <a:rPr lang="en-US" sz="2400" b="1" dirty="0"/>
              <a:t>Paper based decisions for manifestly founded claims</a:t>
            </a:r>
          </a:p>
          <a:p>
            <a:pPr lvl="1"/>
            <a:r>
              <a:rPr lang="en-US" sz="2400" b="1" dirty="0"/>
              <a:t>Less complex claims not requiring an in person hearing</a:t>
            </a:r>
          </a:p>
          <a:p>
            <a:r>
              <a:rPr lang="en-US" sz="2800" b="1" dirty="0"/>
              <a:t>Short hearing</a:t>
            </a:r>
          </a:p>
          <a:p>
            <a:pPr lvl="1"/>
            <a:r>
              <a:rPr lang="en-CA" sz="2400" b="1" dirty="0"/>
              <a:t>Less complex claims with one or two determinative issues</a:t>
            </a:r>
          </a:p>
          <a:p>
            <a:pPr lvl="1"/>
            <a:r>
              <a:rPr lang="en-CA" sz="2400" b="1" dirty="0"/>
              <a:t>Generally, less than two hours</a:t>
            </a:r>
            <a:endParaRPr lang="en-US" sz="2400" b="1" dirty="0"/>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11</a:t>
            </a:fld>
            <a:endParaRPr lang="en-US" altLang="en-US" dirty="0">
              <a:solidFill>
                <a:srgbClr val="000000"/>
              </a:solidFill>
            </a:endParaRPr>
          </a:p>
        </p:txBody>
      </p:sp>
    </p:spTree>
    <p:extLst>
      <p:ext uri="{BB962C8B-B14F-4D97-AF65-F5344CB8AC3E}">
        <p14:creationId xmlns:p14="http://schemas.microsoft.com/office/powerpoint/2010/main" val="3542889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File review and short hearing processes</a:t>
            </a:r>
            <a:br>
              <a:rPr lang="en-US" dirty="0"/>
            </a:br>
            <a:endParaRPr lang="en-US" dirty="0"/>
          </a:p>
        </p:txBody>
      </p:sp>
      <p:sp>
        <p:nvSpPr>
          <p:cNvPr id="3" name="Content Placeholder 2"/>
          <p:cNvSpPr>
            <a:spLocks noGrp="1"/>
          </p:cNvSpPr>
          <p:nvPr>
            <p:ph idx="1"/>
          </p:nvPr>
        </p:nvSpPr>
        <p:spPr>
          <a:xfrm>
            <a:off x="2743200" y="2819400"/>
            <a:ext cx="7391400" cy="3633936"/>
          </a:xfrm>
        </p:spPr>
        <p:txBody>
          <a:bodyPr/>
          <a:lstStyle/>
          <a:p>
            <a:r>
              <a:rPr lang="en-US" sz="2800" b="1" dirty="0"/>
              <a:t>Advantages</a:t>
            </a:r>
          </a:p>
          <a:p>
            <a:pPr lvl="1"/>
            <a:r>
              <a:rPr lang="en-US" sz="2400" b="1" dirty="0"/>
              <a:t>Asylum seeker: more efficient resolution of their case </a:t>
            </a:r>
          </a:p>
          <a:p>
            <a:pPr lvl="1"/>
            <a:r>
              <a:rPr lang="en-US" sz="2400" b="1" dirty="0"/>
              <a:t>IRB: more efficient and effective use of resources </a:t>
            </a:r>
          </a:p>
          <a:p>
            <a:r>
              <a:rPr lang="en-US" sz="2800" b="1" dirty="0"/>
              <a:t>Additional information on IRB website</a:t>
            </a:r>
          </a:p>
          <a:p>
            <a:pPr lvl="1"/>
            <a:r>
              <a:rPr lang="en-US" sz="2400" b="1" dirty="0">
                <a:hlinkClick r:id="rId3"/>
              </a:rPr>
              <a:t>https://irb-cisr.gc.ca/en/information-sheets/Pages/less-complex-claims.aspx</a:t>
            </a:r>
            <a:r>
              <a:rPr lang="en-US" sz="2400" b="1" dirty="0"/>
              <a:t> </a:t>
            </a:r>
          </a:p>
          <a:p>
            <a:endParaRPr lang="en-US" dirty="0"/>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12</a:t>
            </a:fld>
            <a:endParaRPr lang="en-US" altLang="en-US" dirty="0">
              <a:solidFill>
                <a:srgbClr val="000000"/>
              </a:solidFill>
            </a:endParaRPr>
          </a:p>
        </p:txBody>
      </p:sp>
    </p:spTree>
    <p:extLst>
      <p:ext uri="{BB962C8B-B14F-4D97-AF65-F5344CB8AC3E}">
        <p14:creationId xmlns:p14="http://schemas.microsoft.com/office/powerpoint/2010/main" val="3494540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Shared COI Research </a:t>
            </a:r>
          </a:p>
        </p:txBody>
      </p:sp>
      <p:sp>
        <p:nvSpPr>
          <p:cNvPr id="3" name="Content Placeholder 2"/>
          <p:cNvSpPr>
            <a:spLocks noGrp="1"/>
          </p:cNvSpPr>
          <p:nvPr>
            <p:ph idx="1"/>
          </p:nvPr>
        </p:nvSpPr>
        <p:spPr>
          <a:xfrm>
            <a:off x="2743200" y="2132856"/>
            <a:ext cx="7391400" cy="4248472"/>
          </a:xfrm>
        </p:spPr>
        <p:txBody>
          <a:bodyPr/>
          <a:lstStyle/>
          <a:p>
            <a:r>
              <a:rPr lang="en-US" sz="2400" b="1" dirty="0"/>
              <a:t>IRB’s Research Directorate </a:t>
            </a:r>
          </a:p>
          <a:p>
            <a:pPr lvl="1"/>
            <a:r>
              <a:rPr lang="en-US" sz="2000" b="1" dirty="0"/>
              <a:t>Products : National Documentation, Responses to Information Requests, Packages, </a:t>
            </a:r>
            <a:r>
              <a:rPr lang="en-CA" sz="2000" b="1" dirty="0"/>
              <a:t>Issue Papers, Transcripts of guest speaker presentations </a:t>
            </a:r>
            <a:endParaRPr lang="en-US" sz="2000" b="1" dirty="0"/>
          </a:p>
          <a:p>
            <a:r>
              <a:rPr lang="en-US" sz="2400" b="1" dirty="0"/>
              <a:t>Advantages</a:t>
            </a:r>
          </a:p>
          <a:p>
            <a:pPr lvl="1"/>
            <a:r>
              <a:rPr lang="en-US" sz="2000" b="1" dirty="0"/>
              <a:t>Reliability</a:t>
            </a:r>
          </a:p>
          <a:p>
            <a:pPr lvl="1"/>
            <a:r>
              <a:rPr lang="en-US" sz="2000" b="1" dirty="0"/>
              <a:t>Consistency</a:t>
            </a:r>
          </a:p>
          <a:p>
            <a:pPr lvl="1"/>
            <a:r>
              <a:rPr lang="en-US" sz="2000" b="1" dirty="0"/>
              <a:t>Time savings </a:t>
            </a:r>
          </a:p>
          <a:p>
            <a:r>
              <a:rPr lang="en-US" sz="2400" b="1" dirty="0"/>
              <a:t>Additional information on IRB website</a:t>
            </a:r>
          </a:p>
          <a:p>
            <a:pPr lvl="1"/>
            <a:r>
              <a:rPr lang="en-US" sz="2000" b="1" dirty="0">
                <a:hlinkClick r:id="rId3"/>
              </a:rPr>
              <a:t>https://irb-cisr.gc.ca/en/country-information/Pages/index.aspx</a:t>
            </a:r>
            <a:r>
              <a:rPr lang="en-US" sz="2000" b="1" dirty="0"/>
              <a:t> </a:t>
            </a:r>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13</a:t>
            </a:fld>
            <a:endParaRPr lang="en-US" altLang="en-US">
              <a:solidFill>
                <a:srgbClr val="000000"/>
              </a:solidFill>
            </a:endParaRPr>
          </a:p>
        </p:txBody>
      </p:sp>
    </p:spTree>
    <p:extLst>
      <p:ext uri="{BB962C8B-B14F-4D97-AF65-F5344CB8AC3E}">
        <p14:creationId xmlns:p14="http://schemas.microsoft.com/office/powerpoint/2010/main" val="2925868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dirty="0"/>
              <a:t>Jurisprudential Guides, Persuasive Decisions and Reasons of Interest</a:t>
            </a:r>
          </a:p>
        </p:txBody>
      </p:sp>
      <p:sp>
        <p:nvSpPr>
          <p:cNvPr id="3" name="Content Placeholder 2"/>
          <p:cNvSpPr>
            <a:spLocks noGrp="1"/>
          </p:cNvSpPr>
          <p:nvPr>
            <p:ph idx="1"/>
          </p:nvPr>
        </p:nvSpPr>
        <p:spPr/>
        <p:txBody>
          <a:bodyPr/>
          <a:lstStyle/>
          <a:p>
            <a:endParaRPr lang="en-US" sz="800" dirty="0"/>
          </a:p>
          <a:p>
            <a:r>
              <a:rPr lang="en-US" sz="2800" b="1" dirty="0"/>
              <a:t>Jurisprudential Guides</a:t>
            </a:r>
          </a:p>
          <a:p>
            <a:pPr lvl="1"/>
            <a:r>
              <a:rPr lang="en-US" sz="2400" b="1" dirty="0"/>
              <a:t>Policy instrument</a:t>
            </a:r>
          </a:p>
          <a:p>
            <a:pPr lvl="1"/>
            <a:r>
              <a:rPr lang="en-US" sz="2400" b="1" dirty="0"/>
              <a:t>Purpose to facilitate decision making at RPD and RAD, promote consistency and coherence in cases with similar facts</a:t>
            </a:r>
          </a:p>
          <a:p>
            <a:pPr lvl="1"/>
            <a:r>
              <a:rPr lang="en-US" sz="2400" b="1" dirty="0"/>
              <a:t>Decision makers are expected to follow JG or provide justification for not doing so</a:t>
            </a:r>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14</a:t>
            </a:fld>
            <a:endParaRPr lang="en-US" altLang="en-US">
              <a:solidFill>
                <a:srgbClr val="000000"/>
              </a:solidFill>
            </a:endParaRPr>
          </a:p>
        </p:txBody>
      </p:sp>
    </p:spTree>
    <p:extLst>
      <p:ext uri="{BB962C8B-B14F-4D97-AF65-F5344CB8AC3E}">
        <p14:creationId xmlns:p14="http://schemas.microsoft.com/office/powerpoint/2010/main" val="7178976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1196752"/>
            <a:ext cx="7391400" cy="1394048"/>
          </a:xfrm>
        </p:spPr>
        <p:txBody>
          <a:bodyPr/>
          <a:lstStyle/>
          <a:p>
            <a:pPr algn="ctr"/>
            <a:r>
              <a:rPr lang="en-US" sz="3200" dirty="0"/>
              <a:t>Jurisprudential Guides, Persuasive Decisions and Reasons of Interest</a:t>
            </a:r>
          </a:p>
        </p:txBody>
      </p:sp>
      <p:sp>
        <p:nvSpPr>
          <p:cNvPr id="3" name="Content Placeholder 2"/>
          <p:cNvSpPr>
            <a:spLocks noGrp="1"/>
          </p:cNvSpPr>
          <p:nvPr>
            <p:ph idx="1"/>
          </p:nvPr>
        </p:nvSpPr>
        <p:spPr>
          <a:xfrm>
            <a:off x="2743200" y="2204864"/>
            <a:ext cx="7391400" cy="4248472"/>
          </a:xfrm>
        </p:spPr>
        <p:txBody>
          <a:bodyPr/>
          <a:lstStyle/>
          <a:p>
            <a:r>
              <a:rPr lang="en-US" sz="2400" b="1" dirty="0"/>
              <a:t>Persuasive decisions</a:t>
            </a:r>
          </a:p>
          <a:p>
            <a:pPr lvl="1"/>
            <a:r>
              <a:rPr lang="en-CA" sz="2100" dirty="0"/>
              <a:t>Identified as being of persuasive value in developing the jurisprudence</a:t>
            </a:r>
          </a:p>
          <a:p>
            <a:pPr lvl="1"/>
            <a:r>
              <a:rPr lang="en-CA" sz="2100" dirty="0"/>
              <a:t>Decision makers need not explain if they choose not to follow</a:t>
            </a:r>
            <a:endParaRPr lang="en-US" sz="2100" dirty="0"/>
          </a:p>
          <a:p>
            <a:r>
              <a:rPr lang="en-US" sz="2400" b="1" dirty="0"/>
              <a:t>Reasons of Interest</a:t>
            </a:r>
          </a:p>
          <a:p>
            <a:pPr lvl="1"/>
            <a:r>
              <a:rPr lang="en-US" sz="2100" dirty="0"/>
              <a:t>Decisions that are a model</a:t>
            </a:r>
          </a:p>
          <a:p>
            <a:r>
              <a:rPr lang="en-US" sz="2400" b="1" dirty="0"/>
              <a:t>Advantages</a:t>
            </a:r>
          </a:p>
          <a:p>
            <a:pPr lvl="1"/>
            <a:r>
              <a:rPr lang="en-US" sz="2100" dirty="0"/>
              <a:t>Promotes consistency, assists in reasons writing</a:t>
            </a:r>
          </a:p>
          <a:p>
            <a:r>
              <a:rPr lang="en-US" sz="2400" b="1" dirty="0"/>
              <a:t>Additional information on IRB website:</a:t>
            </a:r>
          </a:p>
          <a:p>
            <a:pPr lvl="1"/>
            <a:r>
              <a:rPr lang="en-US" sz="2000" dirty="0">
                <a:hlinkClick r:id="rId3"/>
              </a:rPr>
              <a:t>https://irb-cisr.gc.ca/en/decisions/Pages/index.aspx</a:t>
            </a:r>
            <a:r>
              <a:rPr lang="en-US" sz="2000" dirty="0"/>
              <a:t> </a:t>
            </a:r>
          </a:p>
          <a:p>
            <a:endParaRPr lang="en-US" dirty="0"/>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15</a:t>
            </a:fld>
            <a:endParaRPr lang="en-US" altLang="en-US" dirty="0">
              <a:solidFill>
                <a:srgbClr val="000000"/>
              </a:solidFill>
            </a:endParaRPr>
          </a:p>
        </p:txBody>
      </p:sp>
    </p:spTree>
    <p:extLst>
      <p:ext uri="{BB962C8B-B14F-4D97-AF65-F5344CB8AC3E}">
        <p14:creationId xmlns:p14="http://schemas.microsoft.com/office/powerpoint/2010/main" val="25167959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Managing your own workload</a:t>
            </a:r>
          </a:p>
        </p:txBody>
      </p:sp>
      <p:sp>
        <p:nvSpPr>
          <p:cNvPr id="3" name="Content Placeholder 2"/>
          <p:cNvSpPr>
            <a:spLocks noGrp="1"/>
          </p:cNvSpPr>
          <p:nvPr>
            <p:ph idx="1"/>
          </p:nvPr>
        </p:nvSpPr>
        <p:spPr>
          <a:xfrm>
            <a:off x="2743200" y="2420888"/>
            <a:ext cx="7391400" cy="4032448"/>
          </a:xfrm>
        </p:spPr>
        <p:txBody>
          <a:bodyPr/>
          <a:lstStyle/>
          <a:p>
            <a:r>
              <a:rPr lang="en-US" b="1" dirty="0"/>
              <a:t>Preparing for upcoming hearings</a:t>
            </a:r>
          </a:p>
          <a:p>
            <a:pPr lvl="1"/>
            <a:r>
              <a:rPr lang="en-US" sz="2600" b="1" dirty="0"/>
              <a:t>Focus on determinative issues</a:t>
            </a:r>
          </a:p>
          <a:p>
            <a:r>
              <a:rPr lang="en-US" b="1" dirty="0"/>
              <a:t>Post-hearing / Decision writing backlog</a:t>
            </a:r>
          </a:p>
          <a:p>
            <a:pPr lvl="1"/>
            <a:r>
              <a:rPr lang="en-US" sz="2600" b="1" dirty="0"/>
              <a:t>Write easier decisions first</a:t>
            </a:r>
          </a:p>
          <a:p>
            <a:pPr lvl="1"/>
            <a:r>
              <a:rPr lang="en-US" sz="2600" b="1" dirty="0"/>
              <a:t>Write similar case types decisions (ex: IFA) or </a:t>
            </a:r>
            <a:r>
              <a:rPr lang="en-US" sz="2600" b="1"/>
              <a:t>countries together</a:t>
            </a:r>
            <a:endParaRPr lang="en-US" sz="2600" b="1" dirty="0"/>
          </a:p>
          <a:p>
            <a:pPr lvl="1"/>
            <a:r>
              <a:rPr lang="en-US" sz="2600" b="1" dirty="0"/>
              <a:t>No need for alternative analyses </a:t>
            </a:r>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16</a:t>
            </a:fld>
            <a:endParaRPr lang="en-US" altLang="en-US">
              <a:solidFill>
                <a:srgbClr val="000000"/>
              </a:solidFill>
            </a:endParaRPr>
          </a:p>
        </p:txBody>
      </p:sp>
    </p:spTree>
    <p:extLst>
      <p:ext uri="{BB962C8B-B14F-4D97-AF65-F5344CB8AC3E}">
        <p14:creationId xmlns:p14="http://schemas.microsoft.com/office/powerpoint/2010/main" val="1988490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1"/>
          <p:cNvSpPr txBox="1">
            <a:spLocks noChangeArrowheads="1"/>
          </p:cNvSpPr>
          <p:nvPr/>
        </p:nvSpPr>
        <p:spPr bwMode="auto">
          <a:xfrm>
            <a:off x="2566989" y="1341439"/>
            <a:ext cx="6192837" cy="3140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ts val="75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000">
                <a:solidFill>
                  <a:srgbClr val="000000"/>
                </a:solidFill>
                <a:latin typeface="Arial" panose="020B0604020202020204" pitchFamily="34" charset="0"/>
              </a:defRPr>
            </a:lvl1pPr>
            <a:lvl2pPr>
              <a:spcBef>
                <a:spcPts val="675"/>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700">
                <a:solidFill>
                  <a:srgbClr val="000000"/>
                </a:solidFill>
                <a:latin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9pPr>
          </a:lstStyle>
          <a:p>
            <a:pPr algn="ctr" fontAlgn="base">
              <a:lnSpc>
                <a:spcPts val="3988"/>
              </a:lnSpc>
              <a:spcBef>
                <a:spcPts val="1500"/>
              </a:spcBef>
              <a:spcAft>
                <a:spcPct val="0"/>
              </a:spcAft>
              <a:buClrTx/>
            </a:pPr>
            <a:br>
              <a:rPr lang="en-CA" altLang="en-US" sz="2000" b="1" i="1">
                <a:solidFill>
                  <a:srgbClr val="99CC00"/>
                </a:solidFill>
              </a:rPr>
            </a:br>
            <a:br>
              <a:rPr lang="en-CA" altLang="en-US" sz="2000" b="1" i="1">
                <a:solidFill>
                  <a:srgbClr val="99CC00"/>
                </a:solidFill>
              </a:rPr>
            </a:br>
            <a:br>
              <a:rPr lang="en-CA" altLang="en-US" sz="2000" b="1" i="1">
                <a:solidFill>
                  <a:srgbClr val="99CC00"/>
                </a:solidFill>
              </a:rPr>
            </a:br>
            <a:br>
              <a:rPr lang="en-CA" altLang="en-US" sz="2000" b="1" i="1">
                <a:solidFill>
                  <a:srgbClr val="99CC00"/>
                </a:solidFill>
              </a:rPr>
            </a:br>
            <a:r>
              <a:rPr lang="en-CA" altLang="en-US" sz="4400" b="1" i="1"/>
              <a:t>Questions?</a:t>
            </a:r>
            <a:br>
              <a:rPr lang="en-CA" altLang="en-US" sz="4400" b="1" i="1"/>
            </a:br>
            <a:r>
              <a:rPr lang="en-CA" altLang="en-US" sz="4400" b="1" i="1"/>
              <a:t>Comments?</a:t>
            </a:r>
          </a:p>
        </p:txBody>
      </p:sp>
      <p:sp>
        <p:nvSpPr>
          <p:cNvPr id="63491" name="Text Box 2"/>
          <p:cNvSpPr txBox="1">
            <a:spLocks noChangeArrowheads="1"/>
          </p:cNvSpPr>
          <p:nvPr/>
        </p:nvSpPr>
        <p:spPr bwMode="auto">
          <a:xfrm>
            <a:off x="9407525" y="6586538"/>
            <a:ext cx="1728788"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75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000">
                <a:solidFill>
                  <a:srgbClr val="000000"/>
                </a:solidFill>
                <a:latin typeface="Arial" panose="020B0604020202020204" pitchFamily="34" charset="0"/>
              </a:defRPr>
            </a:lvl1pPr>
            <a:lvl2pPr>
              <a:spcBef>
                <a:spcPts val="675"/>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700">
                <a:solidFill>
                  <a:srgbClr val="000000"/>
                </a:solidFill>
                <a:latin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defRPr>
            </a:lvl9pPr>
          </a:lstStyle>
          <a:p>
            <a:pPr eaLnBrk="0" fontAlgn="base" hangingPunct="0">
              <a:spcBef>
                <a:spcPts val="500"/>
              </a:spcBef>
              <a:spcAft>
                <a:spcPct val="0"/>
              </a:spcAft>
              <a:buClrTx/>
            </a:pPr>
            <a:r>
              <a:rPr lang="fr-CA" altLang="en-US" sz="800"/>
              <a:t>CISR/IRB 528 (02/07)</a:t>
            </a:r>
          </a:p>
        </p:txBody>
      </p:sp>
      <p:sp>
        <p:nvSpPr>
          <p:cNvPr id="29699" name="Text Box 3"/>
          <p:cNvSpPr txBox="1">
            <a:spLocks noChangeArrowheads="1"/>
          </p:cNvSpPr>
          <p:nvPr/>
        </p:nvSpPr>
        <p:spPr bwMode="auto">
          <a:xfrm>
            <a:off x="3095625" y="5429250"/>
            <a:ext cx="4857750" cy="10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defRPr>
            </a:lvl9pPr>
          </a:lstStyle>
          <a:p>
            <a:pPr algn="ctr" eaLnBrk="0" fontAlgn="base" hangingPunct="0">
              <a:spcBef>
                <a:spcPts val="1500"/>
              </a:spcBef>
              <a:spcAft>
                <a:spcPct val="0"/>
              </a:spcAft>
              <a:buSzPct val="100000"/>
              <a:defRPr/>
            </a:pPr>
            <a:endParaRPr lang="fr-CA" altLang="en-US" b="1" i="1" dirty="0">
              <a:solidFill>
                <a:srgbClr val="FFFFFF"/>
              </a:solidFill>
              <a:effectLst>
                <a:outerShdw blurRad="38100" dist="38100" dir="2700000" algn="tl">
                  <a:srgbClr val="000000"/>
                </a:outerShdw>
              </a:effectLst>
            </a:endParaRPr>
          </a:p>
          <a:p>
            <a:pPr algn="ctr" eaLnBrk="0" fontAlgn="base" hangingPunct="0">
              <a:spcBef>
                <a:spcPts val="1500"/>
              </a:spcBef>
              <a:spcAft>
                <a:spcPct val="0"/>
              </a:spcAft>
              <a:buSzPct val="100000"/>
              <a:defRPr/>
            </a:pPr>
            <a:endParaRPr lang="fr-CA" altLang="en-US" b="1" i="1" dirty="0">
              <a:solidFill>
                <a:srgbClr val="FFFFFF"/>
              </a:solidFill>
              <a:effectLst>
                <a:outerShdw blurRad="38100" dist="38100" dir="2700000" algn="tl">
                  <a:srgbClr val="000000"/>
                </a:outerShdw>
              </a:effectLst>
            </a:endParaRPr>
          </a:p>
        </p:txBody>
      </p:sp>
    </p:spTree>
    <p:extLst>
      <p:ext uri="{BB962C8B-B14F-4D97-AF65-F5344CB8AC3E}">
        <p14:creationId xmlns:p14="http://schemas.microsoft.com/office/powerpoint/2010/main" val="106791791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600201" y="1371600"/>
            <a:ext cx="9001124" cy="5181600"/>
          </a:xfrm>
        </p:spPr>
        <p:txBody>
          <a:bodyPr>
            <a:normAutofit/>
          </a:bodyPr>
          <a:lstStyle/>
          <a:p>
            <a:pPr marL="0" indent="0" algn="ctr">
              <a:buNone/>
            </a:pPr>
            <a:endParaRPr lang="en-ZA" b="1" dirty="0"/>
          </a:p>
          <a:p>
            <a:pPr marL="0" indent="0" algn="ctr">
              <a:buNone/>
            </a:pPr>
            <a:r>
              <a:rPr lang="en-US" sz="7200" b="1" dirty="0">
                <a:solidFill>
                  <a:srgbClr val="002060"/>
                </a:solidFill>
              </a:rPr>
              <a:t>CASE MANAGEMENT</a:t>
            </a:r>
          </a:p>
          <a:p>
            <a:pPr marL="0" indent="0" algn="ctr">
              <a:buNone/>
            </a:pPr>
            <a:r>
              <a:rPr lang="en-US" dirty="0">
                <a:solidFill>
                  <a:srgbClr val="002060"/>
                </a:solidFill>
              </a:rPr>
              <a:t> </a:t>
            </a:r>
          </a:p>
          <a:p>
            <a:pPr marL="0" indent="0" algn="ctr">
              <a:buNone/>
            </a:pPr>
            <a:r>
              <a:rPr lang="en-US" dirty="0">
                <a:solidFill>
                  <a:srgbClr val="002060"/>
                </a:solidFill>
              </a:rPr>
              <a:t>Upper Tribunal Judge Gleeson</a:t>
            </a:r>
          </a:p>
          <a:p>
            <a:pPr marL="0" indent="0" algn="ctr">
              <a:buNone/>
            </a:pPr>
            <a:r>
              <a:rPr lang="en-US" dirty="0">
                <a:solidFill>
                  <a:srgbClr val="002060"/>
                </a:solidFill>
              </a:rPr>
              <a:t>Cape Town, September 2019</a:t>
            </a:r>
          </a:p>
        </p:txBody>
      </p:sp>
      <p:pic>
        <p:nvPicPr>
          <p:cNvPr id="4" name="Picture 5" descr="logoiarlj"/>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0"/>
            <a:ext cx="1371600" cy="14859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20070514_213455_golden_globe_thu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20201" y="47626"/>
            <a:ext cx="1381125" cy="1438275"/>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2"/>
          <p:cNvSpPr txBox="1">
            <a:spLocks noChangeArrowheads="1"/>
          </p:cNvSpPr>
          <p:nvPr/>
        </p:nvSpPr>
        <p:spPr bwMode="auto">
          <a:xfrm>
            <a:off x="3124200" y="152401"/>
            <a:ext cx="5867400" cy="1289135"/>
          </a:xfrm>
          <a:prstGeom prst="rect">
            <a:avLst/>
          </a:prstGeom>
          <a:solidFill>
            <a:srgbClr val="FFFFFF"/>
          </a:solidFill>
          <a:ln w="9525">
            <a:noFill/>
            <a:miter lim="800000"/>
            <a:headEnd/>
            <a:tailEnd/>
          </a:ln>
        </p:spPr>
        <p:txBody>
          <a:bodyPr rot="0" vert="horz" wrap="square" lIns="91440" tIns="45720" rIns="91440" bIns="45720" anchor="t" anchorCtr="0">
            <a:spAutoFit/>
          </a:bodyPr>
          <a:lstStyle/>
          <a:p>
            <a:pPr algn="ctr"/>
            <a:r>
              <a:rPr lang="en-ZA" dirty="0">
                <a:solidFill>
                  <a:srgbClr val="000000"/>
                </a:solidFill>
                <a:latin typeface="Arial Black"/>
                <a:ea typeface="Times New Roman"/>
                <a:cs typeface="Times New Roman"/>
              </a:rPr>
              <a:t>INTERNATIONAL ASSOCIATION OF REFUGEE AND MIGRATION JUDGES (IARMJ)</a:t>
            </a:r>
            <a:endParaRPr lang="en-US" sz="1200" dirty="0">
              <a:solidFill>
                <a:prstClr val="black"/>
              </a:solidFill>
              <a:latin typeface="Times New Roman"/>
              <a:ea typeface="Times New Roman"/>
            </a:endParaRPr>
          </a:p>
          <a:p>
            <a:pPr algn="ctr"/>
            <a:r>
              <a:rPr lang="en-ZA" sz="1200" dirty="0">
                <a:solidFill>
                  <a:prstClr val="black"/>
                </a:solidFill>
                <a:latin typeface="Times New Roman"/>
                <a:ea typeface="Times New Roman"/>
              </a:rPr>
              <a:t> </a:t>
            </a:r>
            <a:endParaRPr lang="en-US" sz="1200" dirty="0">
              <a:solidFill>
                <a:prstClr val="black"/>
              </a:solidFill>
              <a:latin typeface="Times New Roman"/>
              <a:ea typeface="Times New Roman"/>
            </a:endParaRPr>
          </a:p>
          <a:p>
            <a:pPr algn="ctr"/>
            <a:r>
              <a:rPr lang="en-ZA" dirty="0">
                <a:solidFill>
                  <a:srgbClr val="000000"/>
                </a:solidFill>
                <a:latin typeface="Arial Black"/>
                <a:ea typeface="Times New Roman"/>
                <a:cs typeface="Times New Roman"/>
              </a:rPr>
              <a:t>AFRICA CHAPTER</a:t>
            </a:r>
            <a:endParaRPr lang="en-US" sz="1200" dirty="0">
              <a:solidFill>
                <a:prstClr val="black"/>
              </a:solidFill>
              <a:latin typeface="Times New Roman"/>
              <a:ea typeface="Times New Roman"/>
            </a:endParaRPr>
          </a:p>
          <a:p>
            <a:pPr>
              <a:lnSpc>
                <a:spcPct val="107000"/>
              </a:lnSpc>
              <a:spcAft>
                <a:spcPts val="800"/>
              </a:spcAft>
            </a:pPr>
            <a:r>
              <a:rPr lang="en-ZA" sz="1100" dirty="0">
                <a:solidFill>
                  <a:prstClr val="black"/>
                </a:solidFill>
                <a:ea typeface="Calibri"/>
                <a:cs typeface="Times New Roman"/>
              </a:rPr>
              <a:t> </a:t>
            </a:r>
            <a:endParaRPr lang="en-US" sz="1100" dirty="0">
              <a:solidFill>
                <a:prstClr val="black"/>
              </a:solidFill>
              <a:ea typeface="Calibri"/>
              <a:cs typeface="Times New Roman"/>
            </a:endParaRPr>
          </a:p>
        </p:txBody>
      </p:sp>
    </p:spTree>
    <p:extLst>
      <p:ext uri="{BB962C8B-B14F-4D97-AF65-F5344CB8AC3E}">
        <p14:creationId xmlns:p14="http://schemas.microsoft.com/office/powerpoint/2010/main" val="3150200566"/>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EE228-5C26-4610-9CE3-D0D8505D07CD}"/>
              </a:ext>
            </a:extLst>
          </p:cNvPr>
          <p:cNvSpPr>
            <a:spLocks noGrp="1"/>
          </p:cNvSpPr>
          <p:nvPr>
            <p:ph type="title"/>
          </p:nvPr>
        </p:nvSpPr>
        <p:spPr/>
        <p:txBody>
          <a:bodyPr>
            <a:normAutofit/>
          </a:bodyPr>
          <a:lstStyle/>
          <a:p>
            <a:r>
              <a:rPr lang="en-GB" dirty="0">
                <a:solidFill>
                  <a:srgbClr val="002060"/>
                </a:solidFill>
              </a:rPr>
              <a:t>Common problems</a:t>
            </a:r>
          </a:p>
        </p:txBody>
      </p:sp>
      <p:sp>
        <p:nvSpPr>
          <p:cNvPr id="3" name="Content Placeholder 2">
            <a:extLst>
              <a:ext uri="{FF2B5EF4-FFF2-40B4-BE49-F238E27FC236}">
                <a16:creationId xmlns:a16="http://schemas.microsoft.com/office/drawing/2014/main" id="{6885834A-BBA1-4F40-9CD0-DFA656306BC3}"/>
              </a:ext>
            </a:extLst>
          </p:cNvPr>
          <p:cNvSpPr>
            <a:spLocks noGrp="1"/>
          </p:cNvSpPr>
          <p:nvPr>
            <p:ph idx="1"/>
          </p:nvPr>
        </p:nvSpPr>
        <p:spPr/>
        <p:txBody>
          <a:bodyPr>
            <a:normAutofit fontScale="92500" lnSpcReduction="20000"/>
          </a:bodyPr>
          <a:lstStyle/>
          <a:p>
            <a:r>
              <a:rPr lang="en-GB" sz="4800" dirty="0"/>
              <a:t>How to speed up appeals – working ‘smart’</a:t>
            </a:r>
          </a:p>
          <a:p>
            <a:r>
              <a:rPr lang="en-GB" sz="4800" dirty="0"/>
              <a:t>Improving country information – sources (IRB, UKBA, CEREDOC etc) </a:t>
            </a:r>
          </a:p>
          <a:p>
            <a:r>
              <a:rPr lang="en-GB" sz="4800" dirty="0"/>
              <a:t>Mass migration and its consequences</a:t>
            </a:r>
          </a:p>
          <a:p>
            <a:r>
              <a:rPr lang="en-GB" sz="4800" dirty="0"/>
              <a:t>Precedent v judicial independence</a:t>
            </a:r>
          </a:p>
          <a:p>
            <a:pPr lvl="1"/>
            <a:r>
              <a:rPr lang="en-GB" sz="4400" dirty="0"/>
              <a:t>Waiting for a leading case</a:t>
            </a:r>
          </a:p>
          <a:p>
            <a:pPr lvl="1"/>
            <a:r>
              <a:rPr lang="en-GB" sz="4400" dirty="0"/>
              <a:t>How much ‘guidance’ is too much?</a:t>
            </a:r>
          </a:p>
        </p:txBody>
      </p:sp>
    </p:spTree>
    <p:extLst>
      <p:ext uri="{BB962C8B-B14F-4D97-AF65-F5344CB8AC3E}">
        <p14:creationId xmlns:p14="http://schemas.microsoft.com/office/powerpoint/2010/main" val="4257982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497614" y="1541338"/>
            <a:ext cx="3364303" cy="3412451"/>
          </a:xfrm>
          <a:prstGeom prst="rect">
            <a:avLst/>
          </a:prstGeom>
        </p:spPr>
      </p:pic>
      <p:grpSp>
        <p:nvGrpSpPr>
          <p:cNvPr id="10" name="Group 9"/>
          <p:cNvGrpSpPr/>
          <p:nvPr/>
        </p:nvGrpSpPr>
        <p:grpSpPr>
          <a:xfrm>
            <a:off x="9197578" y="373752"/>
            <a:ext cx="2101095" cy="1134155"/>
            <a:chOff x="9197578" y="373752"/>
            <a:chExt cx="2101095" cy="1134155"/>
          </a:xfrm>
        </p:grpSpPr>
        <p:pic>
          <p:nvPicPr>
            <p:cNvPr id="11" name="Picture 5" descr="logoiarlj"/>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9197578" y="373752"/>
              <a:ext cx="1046912" cy="113415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descr="20070514_213455_golden_globe_th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10244490" y="385939"/>
              <a:ext cx="1054183" cy="10978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4583834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0DD3D-92D4-4A46-9A53-D134DEC51904}"/>
              </a:ext>
            </a:extLst>
          </p:cNvPr>
          <p:cNvSpPr>
            <a:spLocks noGrp="1"/>
          </p:cNvSpPr>
          <p:nvPr>
            <p:ph type="title"/>
          </p:nvPr>
        </p:nvSpPr>
        <p:spPr/>
        <p:txBody>
          <a:bodyPr/>
          <a:lstStyle/>
          <a:p>
            <a:r>
              <a:rPr lang="en-GB" dirty="0">
                <a:solidFill>
                  <a:srgbClr val="002060"/>
                </a:solidFill>
              </a:rPr>
              <a:t>Crisis situations</a:t>
            </a:r>
          </a:p>
        </p:txBody>
      </p:sp>
      <p:sp>
        <p:nvSpPr>
          <p:cNvPr id="3" name="Content Placeholder 2">
            <a:extLst>
              <a:ext uri="{FF2B5EF4-FFF2-40B4-BE49-F238E27FC236}">
                <a16:creationId xmlns:a16="http://schemas.microsoft.com/office/drawing/2014/main" id="{8392E126-A297-4909-A86F-BA723920C5ED}"/>
              </a:ext>
            </a:extLst>
          </p:cNvPr>
          <p:cNvSpPr>
            <a:spLocks noGrp="1"/>
          </p:cNvSpPr>
          <p:nvPr>
            <p:ph idx="1"/>
          </p:nvPr>
        </p:nvSpPr>
        <p:spPr/>
        <p:txBody>
          <a:bodyPr>
            <a:normAutofit/>
          </a:bodyPr>
          <a:lstStyle/>
          <a:p>
            <a:r>
              <a:rPr lang="en-GB" dirty="0"/>
              <a:t>Localised armed conflict (indiscriminate violence / violence </a:t>
            </a:r>
            <a:r>
              <a:rPr lang="en-GB" dirty="0" err="1"/>
              <a:t>aveugle</a:t>
            </a:r>
            <a:r>
              <a:rPr lang="en-GB" dirty="0"/>
              <a:t>) or mass refugee flows…</a:t>
            </a:r>
          </a:p>
          <a:p>
            <a:r>
              <a:rPr lang="en-GB" dirty="0"/>
              <a:t>Do you:</a:t>
            </a:r>
          </a:p>
          <a:p>
            <a:pPr lvl="1"/>
            <a:r>
              <a:rPr lang="en-GB" dirty="0"/>
              <a:t>Keep making decisions as normal (building up backlog if no additional resources)?</a:t>
            </a:r>
          </a:p>
          <a:p>
            <a:pPr lvl="1"/>
            <a:r>
              <a:rPr lang="en-GB" dirty="0"/>
              <a:t>Hold appeals to await settled conditions?</a:t>
            </a:r>
          </a:p>
          <a:p>
            <a:pPr lvl="1"/>
            <a:r>
              <a:rPr lang="en-GB" dirty="0"/>
              <a:t>Grant temporary protection (requires legislation or government action)?</a:t>
            </a:r>
          </a:p>
          <a:p>
            <a:pPr marL="0" indent="0">
              <a:buNone/>
            </a:pPr>
            <a:endParaRPr lang="en-GB" dirty="0"/>
          </a:p>
        </p:txBody>
      </p:sp>
    </p:spTree>
    <p:extLst>
      <p:ext uri="{BB962C8B-B14F-4D97-AF65-F5344CB8AC3E}">
        <p14:creationId xmlns:p14="http://schemas.microsoft.com/office/powerpoint/2010/main" val="525075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DDE7D-2812-48C0-951B-47D25560A63C}"/>
              </a:ext>
            </a:extLst>
          </p:cNvPr>
          <p:cNvSpPr>
            <a:spLocks noGrp="1"/>
          </p:cNvSpPr>
          <p:nvPr>
            <p:ph type="title"/>
          </p:nvPr>
        </p:nvSpPr>
        <p:spPr/>
        <p:txBody>
          <a:bodyPr/>
          <a:lstStyle/>
          <a:p>
            <a:r>
              <a:rPr lang="en-GB" dirty="0">
                <a:solidFill>
                  <a:srgbClr val="002060"/>
                </a:solidFill>
              </a:rPr>
              <a:t>The 2014/2015 mass migration</a:t>
            </a:r>
          </a:p>
        </p:txBody>
      </p:sp>
      <p:sp>
        <p:nvSpPr>
          <p:cNvPr id="3" name="Content Placeholder 2">
            <a:extLst>
              <a:ext uri="{FF2B5EF4-FFF2-40B4-BE49-F238E27FC236}">
                <a16:creationId xmlns:a16="http://schemas.microsoft.com/office/drawing/2014/main" id="{539DF2E8-64B8-42BD-8E73-62BD4B7D84C3}"/>
              </a:ext>
            </a:extLst>
          </p:cNvPr>
          <p:cNvSpPr>
            <a:spLocks noGrp="1"/>
          </p:cNvSpPr>
          <p:nvPr>
            <p:ph idx="1"/>
          </p:nvPr>
        </p:nvSpPr>
        <p:spPr/>
        <p:txBody>
          <a:bodyPr>
            <a:normAutofit/>
          </a:bodyPr>
          <a:lstStyle/>
          <a:p>
            <a:r>
              <a:rPr lang="en-GB" sz="4000" dirty="0"/>
              <a:t>Huge numbers of migrants </a:t>
            </a:r>
          </a:p>
          <a:p>
            <a:r>
              <a:rPr lang="en-GB" sz="4000" dirty="0"/>
              <a:t>Existing systems and judges overwhelmed</a:t>
            </a:r>
          </a:p>
          <a:p>
            <a:r>
              <a:rPr lang="en-GB" sz="4000" dirty="0"/>
              <a:t>Government response </a:t>
            </a:r>
          </a:p>
          <a:p>
            <a:r>
              <a:rPr lang="en-GB" sz="4000" dirty="0"/>
              <a:t>Media pressure </a:t>
            </a:r>
          </a:p>
          <a:p>
            <a:r>
              <a:rPr lang="en-GB" sz="4000" dirty="0"/>
              <a:t>Resilience/supporting the judiciary </a:t>
            </a:r>
          </a:p>
        </p:txBody>
      </p:sp>
    </p:spTree>
    <p:extLst>
      <p:ext uri="{BB962C8B-B14F-4D97-AF65-F5344CB8AC3E}">
        <p14:creationId xmlns:p14="http://schemas.microsoft.com/office/powerpoint/2010/main" val="1454115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CACDC-ACDA-4C53-B6B4-1E9A640FFDD2}"/>
              </a:ext>
            </a:extLst>
          </p:cNvPr>
          <p:cNvSpPr>
            <a:spLocks noGrp="1"/>
          </p:cNvSpPr>
          <p:nvPr>
            <p:ph type="title"/>
          </p:nvPr>
        </p:nvSpPr>
        <p:spPr/>
        <p:txBody>
          <a:bodyPr/>
          <a:lstStyle/>
          <a:p>
            <a:r>
              <a:rPr lang="en-GB" dirty="0">
                <a:solidFill>
                  <a:srgbClr val="002060"/>
                </a:solidFill>
              </a:rPr>
              <a:t>Effects of a backlog</a:t>
            </a:r>
          </a:p>
        </p:txBody>
      </p:sp>
      <p:sp>
        <p:nvSpPr>
          <p:cNvPr id="3" name="Content Placeholder 2">
            <a:extLst>
              <a:ext uri="{FF2B5EF4-FFF2-40B4-BE49-F238E27FC236}">
                <a16:creationId xmlns:a16="http://schemas.microsoft.com/office/drawing/2014/main" id="{35C51A07-8659-4DFB-9D60-D37CE6246C3C}"/>
              </a:ext>
            </a:extLst>
          </p:cNvPr>
          <p:cNvSpPr>
            <a:spLocks noGrp="1"/>
          </p:cNvSpPr>
          <p:nvPr>
            <p:ph idx="1"/>
          </p:nvPr>
        </p:nvSpPr>
        <p:spPr/>
        <p:txBody>
          <a:bodyPr/>
          <a:lstStyle/>
          <a:p>
            <a:r>
              <a:rPr lang="en-GB" dirty="0"/>
              <a:t>How we got here – ‘temporary measures’ or simply overwhelming numbers</a:t>
            </a:r>
          </a:p>
          <a:p>
            <a:r>
              <a:rPr lang="en-GB" dirty="0"/>
              <a:t>Delays in the appellate system</a:t>
            </a:r>
          </a:p>
          <a:p>
            <a:r>
              <a:rPr lang="en-GB" dirty="0"/>
              <a:t>Disappearing appellants </a:t>
            </a:r>
          </a:p>
          <a:p>
            <a:r>
              <a:rPr lang="en-GB" dirty="0"/>
              <a:t>Private and family life in the host country  </a:t>
            </a:r>
          </a:p>
          <a:p>
            <a:r>
              <a:rPr lang="en-GB" dirty="0"/>
              <a:t>Vulnerability – increased destitution and mental health problems in appellants</a:t>
            </a:r>
          </a:p>
        </p:txBody>
      </p:sp>
    </p:spTree>
    <p:extLst>
      <p:ext uri="{BB962C8B-B14F-4D97-AF65-F5344CB8AC3E}">
        <p14:creationId xmlns:p14="http://schemas.microsoft.com/office/powerpoint/2010/main" val="41176341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ABFA2-9BB1-4F29-B3F0-C3701085FB6D}"/>
              </a:ext>
            </a:extLst>
          </p:cNvPr>
          <p:cNvSpPr>
            <a:spLocks noGrp="1"/>
          </p:cNvSpPr>
          <p:nvPr>
            <p:ph type="title"/>
          </p:nvPr>
        </p:nvSpPr>
        <p:spPr/>
        <p:txBody>
          <a:bodyPr/>
          <a:lstStyle/>
          <a:p>
            <a:r>
              <a:rPr lang="en-GB" dirty="0">
                <a:solidFill>
                  <a:srgbClr val="002060"/>
                </a:solidFill>
              </a:rPr>
              <a:t>Getting control…</a:t>
            </a:r>
          </a:p>
        </p:txBody>
      </p:sp>
      <p:sp>
        <p:nvSpPr>
          <p:cNvPr id="3" name="Content Placeholder 2">
            <a:extLst>
              <a:ext uri="{FF2B5EF4-FFF2-40B4-BE49-F238E27FC236}">
                <a16:creationId xmlns:a16="http://schemas.microsoft.com/office/drawing/2014/main" id="{23145A9A-6E40-4434-8F6B-B30754993D69}"/>
              </a:ext>
            </a:extLst>
          </p:cNvPr>
          <p:cNvSpPr>
            <a:spLocks noGrp="1"/>
          </p:cNvSpPr>
          <p:nvPr>
            <p:ph idx="1"/>
          </p:nvPr>
        </p:nvSpPr>
        <p:spPr/>
        <p:txBody>
          <a:bodyPr/>
          <a:lstStyle/>
          <a:p>
            <a:r>
              <a:rPr lang="en-GB" sz="4000" dirty="0"/>
              <a:t>Driving the appeal forward</a:t>
            </a:r>
          </a:p>
          <a:p>
            <a:pPr lvl="1"/>
            <a:r>
              <a:rPr lang="en-GB" sz="3600" dirty="0"/>
              <a:t>Standard directions</a:t>
            </a:r>
          </a:p>
          <a:p>
            <a:pPr lvl="1"/>
            <a:r>
              <a:rPr lang="en-GB" sz="3600" dirty="0"/>
              <a:t>Case management reviews</a:t>
            </a:r>
          </a:p>
          <a:p>
            <a:r>
              <a:rPr lang="en-GB" sz="4000" dirty="0"/>
              <a:t>Leading cases and precedent</a:t>
            </a:r>
          </a:p>
          <a:p>
            <a:r>
              <a:rPr lang="en-GB" sz="4000" dirty="0"/>
              <a:t>Managing out of a backlog</a:t>
            </a:r>
          </a:p>
          <a:p>
            <a:endParaRPr lang="en-GB" dirty="0"/>
          </a:p>
          <a:p>
            <a:endParaRPr lang="en-GB" dirty="0"/>
          </a:p>
        </p:txBody>
      </p:sp>
    </p:spTree>
    <p:extLst>
      <p:ext uri="{BB962C8B-B14F-4D97-AF65-F5344CB8AC3E}">
        <p14:creationId xmlns:p14="http://schemas.microsoft.com/office/powerpoint/2010/main" val="24147004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DAD79-3012-4769-9044-8D64263B951C}"/>
              </a:ext>
            </a:extLst>
          </p:cNvPr>
          <p:cNvSpPr>
            <a:spLocks noGrp="1"/>
          </p:cNvSpPr>
          <p:nvPr>
            <p:ph type="title"/>
          </p:nvPr>
        </p:nvSpPr>
        <p:spPr/>
        <p:txBody>
          <a:bodyPr/>
          <a:lstStyle/>
          <a:p>
            <a:r>
              <a:rPr lang="en-GB" dirty="0">
                <a:solidFill>
                  <a:srgbClr val="002060"/>
                </a:solidFill>
              </a:rPr>
              <a:t>Managing individual appeals</a:t>
            </a:r>
          </a:p>
        </p:txBody>
      </p:sp>
      <p:sp>
        <p:nvSpPr>
          <p:cNvPr id="3" name="Content Placeholder 2">
            <a:extLst>
              <a:ext uri="{FF2B5EF4-FFF2-40B4-BE49-F238E27FC236}">
                <a16:creationId xmlns:a16="http://schemas.microsoft.com/office/drawing/2014/main" id="{BD153579-43D5-41C7-B93C-DFAAC70ED21F}"/>
              </a:ext>
            </a:extLst>
          </p:cNvPr>
          <p:cNvSpPr>
            <a:spLocks noGrp="1"/>
          </p:cNvSpPr>
          <p:nvPr>
            <p:ph idx="1"/>
          </p:nvPr>
        </p:nvSpPr>
        <p:spPr/>
        <p:txBody>
          <a:bodyPr>
            <a:normAutofit/>
          </a:bodyPr>
          <a:lstStyle/>
          <a:p>
            <a:r>
              <a:rPr lang="en-GB" sz="4000" dirty="0"/>
              <a:t>Filtering – permission to appeal stage</a:t>
            </a:r>
          </a:p>
          <a:p>
            <a:r>
              <a:rPr lang="en-GB" sz="4000" dirty="0"/>
              <a:t>Standard directions – drafting and enforcing</a:t>
            </a:r>
          </a:p>
          <a:p>
            <a:r>
              <a:rPr lang="en-GB" sz="4000" dirty="0"/>
              <a:t>Case management reviews and specific directions</a:t>
            </a:r>
          </a:p>
          <a:p>
            <a:r>
              <a:rPr lang="en-GB" sz="4000" dirty="0"/>
              <a:t>Directions must have an outcome</a:t>
            </a:r>
          </a:p>
          <a:p>
            <a:r>
              <a:rPr lang="en-GB" sz="4000" dirty="0"/>
              <a:t>Penalties for breach</a:t>
            </a:r>
          </a:p>
        </p:txBody>
      </p:sp>
    </p:spTree>
    <p:extLst>
      <p:ext uri="{BB962C8B-B14F-4D97-AF65-F5344CB8AC3E}">
        <p14:creationId xmlns:p14="http://schemas.microsoft.com/office/powerpoint/2010/main" val="19586852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8FF1E6-A6F3-4618-95C9-28E38C5DF11C}"/>
              </a:ext>
            </a:extLst>
          </p:cNvPr>
          <p:cNvSpPr>
            <a:spLocks noGrp="1"/>
          </p:cNvSpPr>
          <p:nvPr>
            <p:ph type="title"/>
          </p:nvPr>
        </p:nvSpPr>
        <p:spPr/>
        <p:txBody>
          <a:bodyPr>
            <a:normAutofit fontScale="90000"/>
          </a:bodyPr>
          <a:lstStyle/>
          <a:p>
            <a:r>
              <a:rPr lang="en-GB" dirty="0">
                <a:solidFill>
                  <a:srgbClr val="002060"/>
                </a:solidFill>
              </a:rPr>
              <a:t>Precedent v independence </a:t>
            </a:r>
            <a:br>
              <a:rPr lang="en-GB" dirty="0">
                <a:solidFill>
                  <a:srgbClr val="002060"/>
                </a:solidFill>
              </a:rPr>
            </a:br>
            <a:r>
              <a:rPr lang="en-GB" dirty="0">
                <a:solidFill>
                  <a:srgbClr val="002060"/>
                </a:solidFill>
              </a:rPr>
              <a:t>(including country guidance)</a:t>
            </a:r>
          </a:p>
        </p:txBody>
      </p:sp>
      <p:sp>
        <p:nvSpPr>
          <p:cNvPr id="3" name="Content Placeholder 2">
            <a:extLst>
              <a:ext uri="{FF2B5EF4-FFF2-40B4-BE49-F238E27FC236}">
                <a16:creationId xmlns:a16="http://schemas.microsoft.com/office/drawing/2014/main" id="{A2D5F823-EE20-4527-808F-83012D6E2CC2}"/>
              </a:ext>
            </a:extLst>
          </p:cNvPr>
          <p:cNvSpPr>
            <a:spLocks noGrp="1"/>
          </p:cNvSpPr>
          <p:nvPr>
            <p:ph idx="1"/>
          </p:nvPr>
        </p:nvSpPr>
        <p:spPr/>
        <p:txBody>
          <a:bodyPr>
            <a:normAutofit/>
          </a:bodyPr>
          <a:lstStyle/>
          <a:p>
            <a:r>
              <a:rPr lang="en-GB" dirty="0"/>
              <a:t>Does guidance harm judicial independence: precedent-led systems</a:t>
            </a:r>
          </a:p>
          <a:p>
            <a:r>
              <a:rPr lang="en-GB" dirty="0"/>
              <a:t>Doing without precedent – the Greek problem</a:t>
            </a:r>
          </a:p>
          <a:p>
            <a:r>
              <a:rPr lang="en-GB" dirty="0"/>
              <a:t>The United Kingdom country guidance system </a:t>
            </a:r>
          </a:p>
          <a:p>
            <a:pPr lvl="1"/>
            <a:r>
              <a:rPr lang="en-GB" dirty="0"/>
              <a:t>How we started</a:t>
            </a:r>
          </a:p>
          <a:p>
            <a:pPr lvl="1"/>
            <a:r>
              <a:rPr lang="en-GB" dirty="0"/>
              <a:t>Persuading the Court of Appeal and Supreme Court </a:t>
            </a:r>
          </a:p>
          <a:p>
            <a:pPr lvl="1"/>
            <a:r>
              <a:rPr lang="en-GB" dirty="0"/>
              <a:t>Stability of outcomes where representation poor at first instance</a:t>
            </a:r>
          </a:p>
        </p:txBody>
      </p:sp>
    </p:spTree>
    <p:extLst>
      <p:ext uri="{BB962C8B-B14F-4D97-AF65-F5344CB8AC3E}">
        <p14:creationId xmlns:p14="http://schemas.microsoft.com/office/powerpoint/2010/main" val="2966737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94A66-F0BF-47B9-9197-510FD1BD0665}"/>
              </a:ext>
            </a:extLst>
          </p:cNvPr>
          <p:cNvSpPr>
            <a:spLocks noGrp="1"/>
          </p:cNvSpPr>
          <p:nvPr>
            <p:ph type="title"/>
          </p:nvPr>
        </p:nvSpPr>
        <p:spPr/>
        <p:txBody>
          <a:bodyPr/>
          <a:lstStyle/>
          <a:p>
            <a:r>
              <a:rPr lang="en-GB" dirty="0">
                <a:solidFill>
                  <a:srgbClr val="002060"/>
                </a:solidFill>
              </a:rPr>
              <a:t>Managing out of a backlog</a:t>
            </a:r>
          </a:p>
        </p:txBody>
      </p:sp>
      <p:sp>
        <p:nvSpPr>
          <p:cNvPr id="3" name="Content Placeholder 2">
            <a:extLst>
              <a:ext uri="{FF2B5EF4-FFF2-40B4-BE49-F238E27FC236}">
                <a16:creationId xmlns:a16="http://schemas.microsoft.com/office/drawing/2014/main" id="{2AF63EE3-7A75-4192-B938-C2E261639F0D}"/>
              </a:ext>
            </a:extLst>
          </p:cNvPr>
          <p:cNvSpPr>
            <a:spLocks noGrp="1"/>
          </p:cNvSpPr>
          <p:nvPr>
            <p:ph idx="1"/>
          </p:nvPr>
        </p:nvSpPr>
        <p:spPr/>
        <p:txBody>
          <a:bodyPr/>
          <a:lstStyle/>
          <a:p>
            <a:r>
              <a:rPr lang="en-GB" dirty="0"/>
              <a:t>Resources - More judges/deputy judges</a:t>
            </a:r>
          </a:p>
          <a:p>
            <a:r>
              <a:rPr lang="en-GB" dirty="0"/>
              <a:t>Working ‘smarter’ not harder - block lists and case management</a:t>
            </a:r>
          </a:p>
          <a:p>
            <a:r>
              <a:rPr lang="en-GB" dirty="0"/>
              <a:t>Narrowing the issues - lead cases (including country guidance), skeleton arguments and defining the issues</a:t>
            </a:r>
          </a:p>
          <a:p>
            <a:r>
              <a:rPr lang="en-GB" dirty="0"/>
              <a:t>Thinking ‘outside the box’ – last in first out?  Identifying priorities.</a:t>
            </a:r>
          </a:p>
        </p:txBody>
      </p:sp>
    </p:spTree>
    <p:extLst>
      <p:ext uri="{BB962C8B-B14F-4D97-AF65-F5344CB8AC3E}">
        <p14:creationId xmlns:p14="http://schemas.microsoft.com/office/powerpoint/2010/main" val="31369751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9A997FF-7374-4660-9ECE-489F4F360FC8}"/>
              </a:ext>
            </a:extLst>
          </p:cNvPr>
          <p:cNvSpPr>
            <a:spLocks noGrp="1"/>
          </p:cNvSpPr>
          <p:nvPr>
            <p:ph idx="1"/>
          </p:nvPr>
        </p:nvSpPr>
        <p:spPr>
          <a:xfrm>
            <a:off x="2209800" y="1417639"/>
            <a:ext cx="8229600" cy="4525963"/>
          </a:xfrm>
        </p:spPr>
        <p:txBody>
          <a:bodyPr>
            <a:noAutofit/>
          </a:bodyPr>
          <a:lstStyle/>
          <a:p>
            <a:pPr marL="0" indent="0">
              <a:buNone/>
            </a:pPr>
            <a:r>
              <a:rPr lang="en-GB" sz="4800" dirty="0"/>
              <a:t>Thank you for listening – any questions/suggestions?</a:t>
            </a:r>
          </a:p>
          <a:p>
            <a:endParaRPr lang="en-GB" sz="4800" dirty="0"/>
          </a:p>
          <a:p>
            <a:pPr marL="0" indent="0" algn="r">
              <a:buNone/>
            </a:pPr>
            <a:r>
              <a:rPr lang="en-GB" dirty="0"/>
              <a:t>Judith Gleeson</a:t>
            </a:r>
          </a:p>
          <a:p>
            <a:pPr marL="0" indent="0" algn="r">
              <a:buNone/>
            </a:pPr>
            <a:r>
              <a:rPr lang="en-GB" sz="2800" dirty="0"/>
              <a:t>September 2019</a:t>
            </a:r>
            <a:br>
              <a:rPr lang="en-GB" sz="2800" dirty="0"/>
            </a:br>
            <a:r>
              <a:rPr lang="en-GB" sz="2800" dirty="0">
                <a:hlinkClick r:id="rId2"/>
              </a:rPr>
              <a:t>uppertribunaljudge.gleeson@ejudiciary.net</a:t>
            </a:r>
            <a:r>
              <a:rPr lang="en-GB" sz="2800" dirty="0"/>
              <a:t> </a:t>
            </a:r>
          </a:p>
        </p:txBody>
      </p:sp>
    </p:spTree>
    <p:extLst>
      <p:ext uri="{BB962C8B-B14F-4D97-AF65-F5344CB8AC3E}">
        <p14:creationId xmlns:p14="http://schemas.microsoft.com/office/powerpoint/2010/main" val="42558139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Garamond" panose="02020404030301010803" pitchFamily="18" charset="0"/>
              </a:rPr>
              <a:t>Case Scenarios for discussion</a:t>
            </a:r>
            <a:endParaRPr lang="en-GB" dirty="0">
              <a:latin typeface="Garamond" panose="02020404030301010803" pitchFamily="18" charset="0"/>
            </a:endParaRPr>
          </a:p>
        </p:txBody>
      </p:sp>
      <p:pic>
        <p:nvPicPr>
          <p:cNvPr id="4" name="Picture 5" descr="logoiarlj"/>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7944" y="325395"/>
            <a:ext cx="1489322" cy="161343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20070514_213455_golden_globe_thu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05544" y="373020"/>
            <a:ext cx="1499664" cy="1561719"/>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2"/>
          <p:cNvSpPr txBox="1">
            <a:spLocks noChangeArrowheads="1"/>
          </p:cNvSpPr>
          <p:nvPr/>
        </p:nvSpPr>
        <p:spPr bwMode="auto">
          <a:xfrm>
            <a:off x="3209543" y="477795"/>
            <a:ext cx="5891679" cy="1289135"/>
          </a:xfrm>
          <a:prstGeom prst="rect">
            <a:avLst/>
          </a:prstGeom>
          <a:solidFill>
            <a:srgbClr val="FFFFFF"/>
          </a:solidFill>
          <a:ln w="9525">
            <a:noFill/>
            <a:miter lim="800000"/>
            <a:headEnd/>
            <a:tailEnd/>
          </a:ln>
        </p:spPr>
        <p:txBody>
          <a:bodyPr rot="0" vert="horz" wrap="square" lIns="91440" tIns="45720" rIns="91440" bIns="45720" anchor="t" anchorCtr="0">
            <a:spAutoFit/>
          </a:bodyPr>
          <a:lstStyle/>
          <a:p>
            <a:pPr marL="0" marR="0" algn="ctr">
              <a:spcBef>
                <a:spcPts val="0"/>
              </a:spcBef>
              <a:spcAft>
                <a:spcPts val="0"/>
              </a:spcAft>
            </a:pPr>
            <a:r>
              <a:rPr lang="en-ZA" sz="1800" kern="1200" dirty="0">
                <a:solidFill>
                  <a:srgbClr val="000000"/>
                </a:solidFill>
                <a:effectLst/>
                <a:latin typeface="Arial Black"/>
                <a:ea typeface="Times New Roman"/>
                <a:cs typeface="Times New Roman"/>
              </a:rPr>
              <a:t>INTERNATIONAL ASSOCIATION OF REFUGEE AND MIGRATION JUDGES (IARMJ)</a:t>
            </a:r>
            <a:endParaRPr lang="en-US" sz="1200" dirty="0">
              <a:effectLst/>
              <a:latin typeface="Times New Roman"/>
              <a:ea typeface="Times New Roman"/>
            </a:endParaRPr>
          </a:p>
          <a:p>
            <a:pPr marL="0" marR="0" algn="ctr">
              <a:spcBef>
                <a:spcPts val="0"/>
              </a:spcBef>
              <a:spcAft>
                <a:spcPts val="0"/>
              </a:spcAft>
            </a:pPr>
            <a:r>
              <a:rPr lang="en-ZA" sz="1200" dirty="0">
                <a:effectLst/>
                <a:latin typeface="Times New Roman"/>
                <a:ea typeface="Times New Roman"/>
              </a:rPr>
              <a:t> </a:t>
            </a:r>
            <a:endParaRPr lang="en-US" sz="1200" dirty="0">
              <a:effectLst/>
              <a:latin typeface="Times New Roman"/>
              <a:ea typeface="Times New Roman"/>
            </a:endParaRPr>
          </a:p>
          <a:p>
            <a:pPr marL="0" marR="0" algn="ctr">
              <a:spcBef>
                <a:spcPts val="0"/>
              </a:spcBef>
              <a:spcAft>
                <a:spcPts val="0"/>
              </a:spcAft>
            </a:pPr>
            <a:r>
              <a:rPr lang="en-ZA" sz="1800" kern="1200" dirty="0">
                <a:solidFill>
                  <a:srgbClr val="000000"/>
                </a:solidFill>
                <a:effectLst/>
                <a:latin typeface="Arial Black"/>
                <a:ea typeface="Times New Roman"/>
                <a:cs typeface="Times New Roman"/>
              </a:rPr>
              <a:t>AFRICA CHAPTER</a:t>
            </a:r>
            <a:endParaRPr lang="en-US" sz="1200" dirty="0">
              <a:effectLst/>
              <a:latin typeface="Times New Roman"/>
              <a:ea typeface="Times New Roman"/>
            </a:endParaRPr>
          </a:p>
          <a:p>
            <a:pPr marL="0" marR="0">
              <a:lnSpc>
                <a:spcPct val="107000"/>
              </a:lnSpc>
              <a:spcBef>
                <a:spcPts val="0"/>
              </a:spcBef>
              <a:spcAft>
                <a:spcPts val="800"/>
              </a:spcAft>
            </a:pPr>
            <a:r>
              <a:rPr lang="en-ZA" sz="1100" dirty="0">
                <a:effectLst/>
                <a:latin typeface="Calibri"/>
                <a:ea typeface="Calibri"/>
                <a:cs typeface="Times New Roman"/>
              </a:rPr>
              <a:t> </a:t>
            </a:r>
            <a:endParaRPr lang="en-US" sz="1100" dirty="0">
              <a:effectLst/>
              <a:latin typeface="Calibri"/>
              <a:ea typeface="Calibri"/>
              <a:cs typeface="Times New Roman"/>
            </a:endParaRPr>
          </a:p>
        </p:txBody>
      </p:sp>
    </p:spTree>
    <p:extLst>
      <p:ext uri="{BB962C8B-B14F-4D97-AF65-F5344CB8AC3E}">
        <p14:creationId xmlns:p14="http://schemas.microsoft.com/office/powerpoint/2010/main" val="3535177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360207" y="2087431"/>
            <a:ext cx="4003150" cy="2494921"/>
          </a:xfrm>
          <a:prstGeom prst="rect">
            <a:avLst/>
          </a:prstGeom>
        </p:spPr>
      </p:pic>
      <p:grpSp>
        <p:nvGrpSpPr>
          <p:cNvPr id="7" name="Group 6"/>
          <p:cNvGrpSpPr/>
          <p:nvPr/>
        </p:nvGrpSpPr>
        <p:grpSpPr>
          <a:xfrm>
            <a:off x="9197578" y="373752"/>
            <a:ext cx="2101095" cy="1134155"/>
            <a:chOff x="9197578" y="373752"/>
            <a:chExt cx="2101095" cy="1134155"/>
          </a:xfrm>
        </p:grpSpPr>
        <p:pic>
          <p:nvPicPr>
            <p:cNvPr id="8" name="Picture 5" descr="logoiarlj"/>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9197578" y="373752"/>
              <a:ext cx="1046912" cy="113415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20070514_213455_golden_globe_th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10244490" y="385939"/>
              <a:ext cx="1054183" cy="10978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180273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31452" y="1760834"/>
            <a:ext cx="11283351" cy="769441"/>
          </a:xfrm>
          <a:prstGeom prst="rect">
            <a:avLst/>
          </a:prstGeom>
          <a:noFill/>
        </p:spPr>
        <p:txBody>
          <a:bodyPr wrap="square" rtlCol="0">
            <a:spAutoFit/>
          </a:bodyPr>
          <a:lstStyle/>
          <a:p>
            <a:pPr algn="ctr"/>
            <a:r>
              <a:rPr lang="en-US" sz="4400" dirty="0">
                <a:latin typeface="Garamond" panose="02020404030301010803" pitchFamily="18" charset="0"/>
              </a:rPr>
              <a:t>2015: UNHCR’s new strategic direction for RSD </a:t>
            </a:r>
          </a:p>
        </p:txBody>
      </p:sp>
      <p:pic>
        <p:nvPicPr>
          <p:cNvPr id="3" name="Picture 2"/>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914456" y="2761150"/>
            <a:ext cx="4717345" cy="3419206"/>
          </a:xfrm>
          <a:prstGeom prst="rect">
            <a:avLst/>
          </a:prstGeom>
        </p:spPr>
      </p:pic>
      <p:grpSp>
        <p:nvGrpSpPr>
          <p:cNvPr id="7" name="Group 6"/>
          <p:cNvGrpSpPr/>
          <p:nvPr/>
        </p:nvGrpSpPr>
        <p:grpSpPr>
          <a:xfrm>
            <a:off x="9197578" y="373752"/>
            <a:ext cx="2101095" cy="1134155"/>
            <a:chOff x="9197578" y="373752"/>
            <a:chExt cx="2101095" cy="1134155"/>
          </a:xfrm>
        </p:grpSpPr>
        <p:pic>
          <p:nvPicPr>
            <p:cNvPr id="8" name="Picture 5" descr="logoiarlj"/>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9197578" y="373752"/>
              <a:ext cx="1046912" cy="113415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20070514_213455_golden_globe_thu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10244490" y="385939"/>
              <a:ext cx="1054183" cy="10978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525398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1344574374"/>
              </p:ext>
            </p:extLst>
          </p:nvPr>
        </p:nvGraphicFramePr>
        <p:xfrm>
          <a:off x="1499616" y="1060705"/>
          <a:ext cx="7869450" cy="50373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Group 5"/>
          <p:cNvGrpSpPr/>
          <p:nvPr/>
        </p:nvGrpSpPr>
        <p:grpSpPr>
          <a:xfrm>
            <a:off x="9892522" y="300600"/>
            <a:ext cx="2101095" cy="1134155"/>
            <a:chOff x="9197578" y="373752"/>
            <a:chExt cx="2101095" cy="1134155"/>
          </a:xfrm>
        </p:grpSpPr>
        <p:pic>
          <p:nvPicPr>
            <p:cNvPr id="8" name="Picture 5" descr="logoiarlj"/>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flipH="1">
              <a:off x="9197578" y="373752"/>
              <a:ext cx="1046912" cy="113415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20070514_213455_golden_globe_thum"/>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flipH="1">
              <a:off x="10244490" y="385939"/>
              <a:ext cx="1054183" cy="10978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819053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981" y="373752"/>
            <a:ext cx="10515600" cy="1325563"/>
          </a:xfrm>
        </p:spPr>
        <p:txBody>
          <a:bodyPr/>
          <a:lstStyle/>
          <a:p>
            <a:r>
              <a:rPr lang="en-US" b="1" dirty="0">
                <a:latin typeface="Garamond" panose="02020404030301010803" pitchFamily="18" charset="0"/>
              </a:rPr>
              <a:t>UNHCR source documents</a:t>
            </a:r>
            <a:endParaRPr lang="en-GB" b="1" dirty="0">
              <a:latin typeface="Garamond" panose="02020404030301010803" pitchFamily="18" charset="0"/>
            </a:endParaRPr>
          </a:p>
        </p:txBody>
      </p:sp>
      <p:sp>
        <p:nvSpPr>
          <p:cNvPr id="6" name="TextBox 5"/>
          <p:cNvSpPr txBox="1"/>
          <p:nvPr/>
        </p:nvSpPr>
        <p:spPr>
          <a:xfrm>
            <a:off x="646981" y="1483743"/>
            <a:ext cx="11076317" cy="5047536"/>
          </a:xfrm>
          <a:prstGeom prst="rect">
            <a:avLst/>
          </a:prstGeom>
          <a:noFill/>
        </p:spPr>
        <p:txBody>
          <a:bodyPr wrap="square" rtlCol="0">
            <a:spAutoFit/>
          </a:bodyPr>
          <a:lstStyle/>
          <a:p>
            <a:r>
              <a:rPr lang="en-US" sz="1400" b="1" dirty="0">
                <a:latin typeface="Garamond" panose="02020404030301010803" pitchFamily="18" charset="0"/>
              </a:rPr>
              <a:t>Strategic Direction for RSD</a:t>
            </a:r>
          </a:p>
          <a:p>
            <a:endParaRPr lang="en-US" sz="1400" dirty="0">
              <a:latin typeface="Garamond" panose="02020404030301010803" pitchFamily="18" charset="0"/>
            </a:endParaRPr>
          </a:p>
          <a:p>
            <a:r>
              <a:rPr lang="en-US" sz="1400" dirty="0">
                <a:latin typeface="Garamond" panose="02020404030301010803" pitchFamily="18" charset="0"/>
              </a:rPr>
              <a:t>UNHCR, (Strategic Direction for) Refugee Status Determination, 31 May 2016, EC/67/SC/CRP.12, available at: </a:t>
            </a:r>
            <a:r>
              <a:rPr lang="en-US" sz="1400" u="sng" dirty="0">
                <a:latin typeface="Garamond" panose="02020404030301010803" pitchFamily="18" charset="0"/>
                <a:hlinkClick r:id="rId3"/>
              </a:rPr>
              <a:t>https://www.refworld.org/docid/57c83a724.html</a:t>
            </a:r>
            <a:endParaRPr lang="en-US" sz="1400" u="sng" dirty="0">
              <a:latin typeface="Garamond" panose="02020404030301010803" pitchFamily="18" charset="0"/>
            </a:endParaRPr>
          </a:p>
          <a:p>
            <a:endParaRPr lang="en-US" sz="1400" dirty="0">
              <a:latin typeface="Garamond" panose="02020404030301010803" pitchFamily="18" charset="0"/>
            </a:endParaRPr>
          </a:p>
          <a:p>
            <a:r>
              <a:rPr lang="en-US" sz="1400" b="1" dirty="0">
                <a:latin typeface="Garamond" panose="02020404030301010803" pitchFamily="18" charset="0"/>
              </a:rPr>
              <a:t>Alternatives to RSD</a:t>
            </a:r>
          </a:p>
          <a:p>
            <a:endParaRPr lang="en-GB" sz="1400" dirty="0">
              <a:latin typeface="Garamond" panose="02020404030301010803" pitchFamily="18" charset="0"/>
            </a:endParaRPr>
          </a:p>
          <a:p>
            <a:r>
              <a:rPr lang="en-US" sz="1400" dirty="0">
                <a:latin typeface="Garamond" panose="02020404030301010803" pitchFamily="18" charset="0"/>
              </a:rPr>
              <a:t>UNHCR, Guidelines on International Protection No. 11: Prima Facie Recognition of Refugee Status, 24 June 2015, HCR/GIP/15/11, available from: </a:t>
            </a:r>
            <a:r>
              <a:rPr lang="en-US" sz="1400" u="sng" dirty="0">
                <a:latin typeface="Garamond" panose="02020404030301010803" pitchFamily="18" charset="0"/>
                <a:hlinkClick r:id="rId4"/>
              </a:rPr>
              <a:t>http://www.refworld.org/docid/555c335a4.html</a:t>
            </a:r>
            <a:endParaRPr lang="en-GB" sz="1400" dirty="0">
              <a:latin typeface="Garamond" panose="02020404030301010803" pitchFamily="18" charset="0"/>
            </a:endParaRPr>
          </a:p>
          <a:p>
            <a:r>
              <a:rPr lang="en-US" sz="1400" dirty="0">
                <a:latin typeface="Garamond" panose="02020404030301010803" pitchFamily="18" charset="0"/>
              </a:rPr>
              <a:t> </a:t>
            </a:r>
            <a:endParaRPr lang="en-GB" sz="1400" dirty="0">
              <a:latin typeface="Garamond" panose="02020404030301010803" pitchFamily="18" charset="0"/>
            </a:endParaRPr>
          </a:p>
          <a:p>
            <a:r>
              <a:rPr lang="en-US" sz="1400" dirty="0">
                <a:latin typeface="Garamond" panose="02020404030301010803" pitchFamily="18" charset="0"/>
              </a:rPr>
              <a:t>UNHCR, Guidelines on Temporary Protection or Stay Arrangements, February 2014, available from: </a:t>
            </a:r>
            <a:r>
              <a:rPr lang="en-US" sz="1400" u="sng" dirty="0">
                <a:latin typeface="Garamond" panose="02020404030301010803" pitchFamily="18" charset="0"/>
                <a:hlinkClick r:id="rId5"/>
              </a:rPr>
              <a:t>http://www.refworld.org/docid/52fba2404.html</a:t>
            </a:r>
            <a:endParaRPr lang="en-US" sz="1400" u="sng" dirty="0">
              <a:latin typeface="Garamond" panose="02020404030301010803" pitchFamily="18" charset="0"/>
            </a:endParaRPr>
          </a:p>
          <a:p>
            <a:endParaRPr lang="en-US" sz="1400" u="sng" dirty="0">
              <a:latin typeface="Garamond" panose="02020404030301010803" pitchFamily="18" charset="0"/>
            </a:endParaRPr>
          </a:p>
          <a:p>
            <a:r>
              <a:rPr lang="en-US" sz="1400" b="1" dirty="0">
                <a:latin typeface="Garamond" panose="02020404030301010803" pitchFamily="18" charset="0"/>
              </a:rPr>
              <a:t>Diversified case processing modalities</a:t>
            </a:r>
          </a:p>
          <a:p>
            <a:endParaRPr lang="en-US" sz="1400" dirty="0">
              <a:latin typeface="Garamond" panose="02020404030301010803" pitchFamily="18" charset="0"/>
            </a:endParaRPr>
          </a:p>
          <a:p>
            <a:r>
              <a:rPr lang="en-GB" sz="1400" dirty="0">
                <a:latin typeface="Garamond" panose="02020404030301010803" pitchFamily="18" charset="0"/>
              </a:rPr>
              <a:t>UNHCR, UNHCR Discussion Paper Fair and Fast - Accelerated and Simplified Procedures in the European Union, 25 July 2018, available at: </a:t>
            </a:r>
            <a:r>
              <a:rPr lang="en-GB" sz="1400" dirty="0">
                <a:latin typeface="Garamond" panose="02020404030301010803" pitchFamily="18" charset="0"/>
                <a:hlinkClick r:id="rId6"/>
              </a:rPr>
              <a:t>https://www.refworld.org/docid/5b589eef4.html</a:t>
            </a:r>
            <a:endParaRPr lang="en-GB" sz="1400" dirty="0">
              <a:latin typeface="Garamond" panose="02020404030301010803" pitchFamily="18" charset="0"/>
            </a:endParaRPr>
          </a:p>
          <a:p>
            <a:endParaRPr lang="en-GB" sz="1400" dirty="0">
              <a:latin typeface="Garamond" panose="02020404030301010803" pitchFamily="18" charset="0"/>
            </a:endParaRPr>
          </a:p>
          <a:p>
            <a:r>
              <a:rPr lang="en-GB" sz="1400" dirty="0">
                <a:latin typeface="Garamond" panose="02020404030301010803" pitchFamily="18" charset="0"/>
              </a:rPr>
              <a:t>UNHCR, Aide-Memoire &amp; Glossary of case processing modalities, terms and concepts applicable to RSD under UNHCR's Mandate (The Glossary), 2017, available at: </a:t>
            </a:r>
            <a:r>
              <a:rPr lang="en-GB" sz="1400" dirty="0">
                <a:latin typeface="Garamond" panose="02020404030301010803" pitchFamily="18" charset="0"/>
                <a:hlinkClick r:id="rId7"/>
              </a:rPr>
              <a:t>https://www.refworld.org/docid/5a2657e44.html</a:t>
            </a:r>
            <a:endParaRPr lang="en-GB" sz="1400" dirty="0">
              <a:latin typeface="Garamond" panose="02020404030301010803" pitchFamily="18" charset="0"/>
            </a:endParaRPr>
          </a:p>
          <a:p>
            <a:endParaRPr lang="en-US" sz="1400" dirty="0">
              <a:latin typeface="Garamond" panose="02020404030301010803" pitchFamily="18" charset="0"/>
            </a:endParaRPr>
          </a:p>
          <a:p>
            <a:r>
              <a:rPr lang="en-US" sz="1400" dirty="0">
                <a:latin typeface="Garamond" panose="02020404030301010803" pitchFamily="18" charset="0"/>
              </a:rPr>
              <a:t>Section 6.5 “Asylum Procedures” in </a:t>
            </a:r>
            <a:r>
              <a:rPr lang="en-GB" sz="1400" dirty="0">
                <a:latin typeface="Garamond" panose="02020404030301010803" pitchFamily="18" charset="0"/>
              </a:rPr>
              <a:t>UNHCR’s 10-Point Plan in Action, 2016 Update, Chapter 6: Differentiated Processes and Procedures, December 2016, available at: </a:t>
            </a:r>
            <a:r>
              <a:rPr lang="en-GB" sz="1400" dirty="0">
                <a:latin typeface="Garamond" panose="02020404030301010803" pitchFamily="18" charset="0"/>
                <a:hlinkClick r:id="rId8"/>
              </a:rPr>
              <a:t>https://www.refworld.org/docid/584183c74.htm</a:t>
            </a:r>
            <a:r>
              <a:rPr lang="en-GB" sz="1400" dirty="0">
                <a:hlinkClick r:id="rId8"/>
              </a:rPr>
              <a:t>l</a:t>
            </a:r>
            <a:endParaRPr lang="en-GB" sz="1400" dirty="0"/>
          </a:p>
          <a:p>
            <a:endParaRPr lang="en-GB" sz="1400" dirty="0">
              <a:latin typeface="Garamond" panose="02020404030301010803" pitchFamily="18" charset="0"/>
            </a:endParaRPr>
          </a:p>
        </p:txBody>
      </p:sp>
      <p:grpSp>
        <p:nvGrpSpPr>
          <p:cNvPr id="3" name="Group 2"/>
          <p:cNvGrpSpPr/>
          <p:nvPr/>
        </p:nvGrpSpPr>
        <p:grpSpPr>
          <a:xfrm>
            <a:off x="9197578" y="373752"/>
            <a:ext cx="2101095" cy="1134155"/>
            <a:chOff x="9197578" y="373752"/>
            <a:chExt cx="2101095" cy="1134155"/>
          </a:xfrm>
        </p:grpSpPr>
        <p:pic>
          <p:nvPicPr>
            <p:cNvPr id="8" name="Picture 5" descr="logoiarlj"/>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flipH="1">
              <a:off x="9197578" y="373752"/>
              <a:ext cx="1046912" cy="113415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20070514_213455_golden_globe_thum"/>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flipH="1">
              <a:off x="10244490" y="385939"/>
              <a:ext cx="1054183" cy="10978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4161460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ctrTitle"/>
          </p:nvPr>
        </p:nvSpPr>
        <p:spPr>
          <a:xfrm>
            <a:off x="3733800" y="2132856"/>
            <a:ext cx="5029200" cy="2515344"/>
          </a:xfrm>
        </p:spPr>
        <p:txBody>
          <a:bodyPr/>
          <a:lstStyle/>
          <a:p>
            <a:r>
              <a:rPr lang="en-US" altLang="en-US" dirty="0"/>
              <a:t>Case Management Strategies:</a:t>
            </a:r>
            <a:br>
              <a:rPr lang="en-US" altLang="en-US" dirty="0"/>
            </a:br>
            <a:r>
              <a:rPr lang="en-US" altLang="en-US" dirty="0"/>
              <a:t>The Immigration and Refugee Board of Canada (IRB) Experience</a:t>
            </a:r>
          </a:p>
        </p:txBody>
      </p:sp>
      <p:sp>
        <p:nvSpPr>
          <p:cNvPr id="189443" name="Rectangle 3"/>
          <p:cNvSpPr>
            <a:spLocks noGrp="1" noChangeArrowheads="1"/>
          </p:cNvSpPr>
          <p:nvPr>
            <p:ph type="subTitle" idx="1"/>
          </p:nvPr>
        </p:nvSpPr>
        <p:spPr>
          <a:xfrm>
            <a:off x="3733800" y="5029200"/>
            <a:ext cx="5029200" cy="1280120"/>
          </a:xfrm>
        </p:spPr>
        <p:txBody>
          <a:bodyPr/>
          <a:lstStyle/>
          <a:p>
            <a:r>
              <a:rPr lang="en-US" altLang="en-US" dirty="0"/>
              <a:t>IARMJ – Cape Town             Catherine Smith, IRB</a:t>
            </a:r>
          </a:p>
          <a:p>
            <a:r>
              <a:rPr lang="en-US" altLang="en-US" dirty="0"/>
              <a:t>September 2019</a:t>
            </a:r>
          </a:p>
          <a:p>
            <a:r>
              <a:rPr lang="en-US" altLang="en-US" dirty="0"/>
              <a:t>Session 5 (Intermediate)</a:t>
            </a:r>
          </a:p>
        </p:txBody>
      </p:sp>
      <p:sp>
        <p:nvSpPr>
          <p:cNvPr id="189446" name="Text Box 6"/>
          <p:cNvSpPr txBox="1">
            <a:spLocks noChangeArrowheads="1"/>
          </p:cNvSpPr>
          <p:nvPr/>
        </p:nvSpPr>
        <p:spPr bwMode="auto">
          <a:xfrm>
            <a:off x="9407525" y="6586538"/>
            <a:ext cx="1728788"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fontAlgn="base" hangingPunct="0">
              <a:spcBef>
                <a:spcPct val="50000"/>
              </a:spcBef>
              <a:spcAft>
                <a:spcPct val="0"/>
              </a:spcAft>
            </a:pPr>
            <a:r>
              <a:rPr lang="fr-CA" altLang="en-US" sz="800">
                <a:solidFill>
                  <a:srgbClr val="000000"/>
                </a:solidFill>
              </a:rPr>
              <a:t>IRB/CISR 528 (02/07)</a:t>
            </a:r>
          </a:p>
        </p:txBody>
      </p:sp>
    </p:spTree>
    <p:extLst>
      <p:ext uri="{BB962C8B-B14F-4D97-AF65-F5344CB8AC3E}">
        <p14:creationId xmlns:p14="http://schemas.microsoft.com/office/powerpoint/2010/main" val="1153537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Challenges faced by the IRB</a:t>
            </a:r>
          </a:p>
        </p:txBody>
      </p:sp>
      <p:sp>
        <p:nvSpPr>
          <p:cNvPr id="3" name="Content Placeholder 2"/>
          <p:cNvSpPr>
            <a:spLocks noGrp="1"/>
          </p:cNvSpPr>
          <p:nvPr>
            <p:ph idx="1"/>
          </p:nvPr>
        </p:nvSpPr>
        <p:spPr>
          <a:xfrm>
            <a:off x="2743200" y="2492896"/>
            <a:ext cx="7391400" cy="3755504"/>
          </a:xfrm>
        </p:spPr>
        <p:txBody>
          <a:bodyPr/>
          <a:lstStyle/>
          <a:p>
            <a:r>
              <a:rPr lang="en-CA" b="1" dirty="0"/>
              <a:t>A steady and significant increase in refugee claim referrals </a:t>
            </a:r>
          </a:p>
          <a:p>
            <a:r>
              <a:rPr lang="en-CA" b="1" dirty="0"/>
              <a:t>Claim intake has been exceeding the Board’s operational capacity </a:t>
            </a:r>
          </a:p>
          <a:p>
            <a:r>
              <a:rPr lang="en-CA" b="1" dirty="0"/>
              <a:t>In response to recent challenges, the Board has taken measures to greatly improve its efficiency</a:t>
            </a:r>
            <a:endParaRPr lang="en-US" b="1" dirty="0"/>
          </a:p>
        </p:txBody>
      </p:sp>
      <p:sp>
        <p:nvSpPr>
          <p:cNvPr id="4" name="Slide Number Placeholder 3"/>
          <p:cNvSpPr>
            <a:spLocks noGrp="1"/>
          </p:cNvSpPr>
          <p:nvPr>
            <p:ph type="sldNum" sz="quarter" idx="10"/>
          </p:nvPr>
        </p:nvSpPr>
        <p:spPr/>
        <p:txBody>
          <a:bodyPr/>
          <a:lstStyle/>
          <a:p>
            <a:fld id="{2FE4CB96-EEC8-42ED-907D-53C6240145E7}" type="slidenum">
              <a:rPr lang="en-US" altLang="en-US" smtClean="0">
                <a:solidFill>
                  <a:srgbClr val="000000"/>
                </a:solidFill>
              </a:rPr>
              <a:pPr/>
              <a:t>8</a:t>
            </a:fld>
            <a:endParaRPr lang="en-US" altLang="en-US">
              <a:solidFill>
                <a:srgbClr val="000000"/>
              </a:solidFill>
            </a:endParaRPr>
          </a:p>
        </p:txBody>
      </p:sp>
    </p:spTree>
    <p:extLst>
      <p:ext uri="{BB962C8B-B14F-4D97-AF65-F5344CB8AC3E}">
        <p14:creationId xmlns:p14="http://schemas.microsoft.com/office/powerpoint/2010/main" val="2878450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271EB375-84C7-40DE-910B-855559CE9548}" type="slidenum">
              <a:rPr lang="en-US" altLang="en-US">
                <a:solidFill>
                  <a:srgbClr val="000000"/>
                </a:solidFill>
              </a:rPr>
              <a:pPr/>
              <a:t>9</a:t>
            </a:fld>
            <a:endParaRPr lang="en-US" altLang="en-US">
              <a:solidFill>
                <a:srgbClr val="000000"/>
              </a:solidFill>
            </a:endParaRPr>
          </a:p>
        </p:txBody>
      </p:sp>
      <p:sp>
        <p:nvSpPr>
          <p:cNvPr id="190466" name="Rectangle 2"/>
          <p:cNvSpPr>
            <a:spLocks noGrp="1" noChangeArrowheads="1"/>
          </p:cNvSpPr>
          <p:nvPr>
            <p:ph type="title"/>
          </p:nvPr>
        </p:nvSpPr>
        <p:spPr/>
        <p:txBody>
          <a:bodyPr/>
          <a:lstStyle/>
          <a:p>
            <a:pPr algn="ctr"/>
            <a:r>
              <a:rPr lang="en-US" altLang="en-US" dirty="0"/>
              <a:t>The IRB Experience </a:t>
            </a:r>
          </a:p>
        </p:txBody>
      </p:sp>
      <p:sp>
        <p:nvSpPr>
          <p:cNvPr id="190467" name="Rectangle 3"/>
          <p:cNvSpPr>
            <a:spLocks noGrp="1" noChangeArrowheads="1"/>
          </p:cNvSpPr>
          <p:nvPr>
            <p:ph type="body" idx="1"/>
          </p:nvPr>
        </p:nvSpPr>
        <p:spPr>
          <a:xfrm>
            <a:off x="2743200" y="2348880"/>
            <a:ext cx="7391400" cy="3747120"/>
          </a:xfrm>
        </p:spPr>
        <p:txBody>
          <a:bodyPr/>
          <a:lstStyle/>
          <a:p>
            <a:r>
              <a:rPr lang="en-US" altLang="en-US" b="1" dirty="0"/>
              <a:t>Triage</a:t>
            </a:r>
          </a:p>
          <a:p>
            <a:r>
              <a:rPr lang="en-US" altLang="en-US" b="1" dirty="0"/>
              <a:t>File review and short hearing processes</a:t>
            </a:r>
          </a:p>
          <a:p>
            <a:r>
              <a:rPr lang="en-US" altLang="en-US" b="1" dirty="0"/>
              <a:t>Shared COI research (Research Directorate)</a:t>
            </a:r>
          </a:p>
          <a:p>
            <a:r>
              <a:rPr lang="en-US" altLang="en-US" b="1" dirty="0"/>
              <a:t>Jurisprudential Guides, Persuasive decisions and Reasons of interest</a:t>
            </a:r>
          </a:p>
          <a:p>
            <a:endParaRPr lang="en-US" altLang="en-US" dirty="0"/>
          </a:p>
        </p:txBody>
      </p:sp>
    </p:spTree>
    <p:extLst>
      <p:ext uri="{BB962C8B-B14F-4D97-AF65-F5344CB8AC3E}">
        <p14:creationId xmlns:p14="http://schemas.microsoft.com/office/powerpoint/2010/main" val="36866068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owerpoint Presentation">
  <a:themeElements>
    <a:clrScheme name="Powerpoint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owerpoint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Powerpoint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owerpoint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owerpoint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owerpoint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owerpoint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owerpoint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owerpoint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owerpoint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owerpoint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owerpoint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owerpoint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owerpoint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2315</TotalTime>
  <Words>3365</Words>
  <Application>Microsoft Macintosh PowerPoint</Application>
  <PresentationFormat>Widescreen</PresentationFormat>
  <Paragraphs>352</Paragraphs>
  <Slides>28</Slides>
  <Notes>16</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28</vt:i4>
      </vt:variant>
    </vt:vector>
  </HeadingPairs>
  <TitlesOfParts>
    <vt:vector size="38" baseType="lpstr">
      <vt:lpstr>Arial</vt:lpstr>
      <vt:lpstr>Arial Black</vt:lpstr>
      <vt:lpstr>Calibri</vt:lpstr>
      <vt:lpstr>Calibri Light</vt:lpstr>
      <vt:lpstr>Garamond</vt:lpstr>
      <vt:lpstr>Times New Roman</vt:lpstr>
      <vt:lpstr>Wingdings</vt:lpstr>
      <vt:lpstr>Office Theme</vt:lpstr>
      <vt:lpstr>Powerpoint Presentation</vt:lpstr>
      <vt:lpstr>1_Office Theme</vt:lpstr>
      <vt:lpstr>Case Management</vt:lpstr>
      <vt:lpstr>PowerPoint Presentation</vt:lpstr>
      <vt:lpstr>PowerPoint Presentation</vt:lpstr>
      <vt:lpstr>PowerPoint Presentation</vt:lpstr>
      <vt:lpstr>PowerPoint Presentation</vt:lpstr>
      <vt:lpstr>UNHCR source documents</vt:lpstr>
      <vt:lpstr>Case Management Strategies: The Immigration and Refugee Board of Canada (IRB) Experience</vt:lpstr>
      <vt:lpstr>Challenges faced by the IRB</vt:lpstr>
      <vt:lpstr>The IRB Experience </vt:lpstr>
      <vt:lpstr>Triage</vt:lpstr>
      <vt:lpstr>File review and short hearing processes</vt:lpstr>
      <vt:lpstr>File review and short hearing processes </vt:lpstr>
      <vt:lpstr>Shared COI Research </vt:lpstr>
      <vt:lpstr>Jurisprudential Guides, Persuasive Decisions and Reasons of Interest</vt:lpstr>
      <vt:lpstr>Jurisprudential Guides, Persuasive Decisions and Reasons of Interest</vt:lpstr>
      <vt:lpstr>Managing your own workload</vt:lpstr>
      <vt:lpstr>PowerPoint Presentation</vt:lpstr>
      <vt:lpstr>PowerPoint Presentation</vt:lpstr>
      <vt:lpstr>Common problems</vt:lpstr>
      <vt:lpstr>Crisis situations</vt:lpstr>
      <vt:lpstr>The 2014/2015 mass migration</vt:lpstr>
      <vt:lpstr>Effects of a backlog</vt:lpstr>
      <vt:lpstr>Getting control…</vt:lpstr>
      <vt:lpstr>Managing individual appeals</vt:lpstr>
      <vt:lpstr>Precedent v independence  (including country guidance)</vt:lpstr>
      <vt:lpstr>Managing out of a backlog</vt:lpstr>
      <vt:lpstr>PowerPoint Presentation</vt:lpstr>
      <vt:lpstr>Case Scenarios for discussion</vt:lpstr>
    </vt:vector>
  </TitlesOfParts>
  <Company>UNHCR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Management</dc:title>
  <dc:creator>Sarah-Jane Savage</dc:creator>
  <cp:lastModifiedBy>Dunstan Mlambo</cp:lastModifiedBy>
  <cp:revision>55</cp:revision>
  <cp:lastPrinted>2019-08-26T10:29:52Z</cp:lastPrinted>
  <dcterms:created xsi:type="dcterms:W3CDTF">2019-08-21T08:54:05Z</dcterms:created>
  <dcterms:modified xsi:type="dcterms:W3CDTF">2021-09-02T18:23:23Z</dcterms:modified>
</cp:coreProperties>
</file>