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31"/>
  </p:notesMasterIdLst>
  <p:sldIdLst>
    <p:sldId id="256" r:id="rId4"/>
    <p:sldId id="258" r:id="rId5"/>
    <p:sldId id="263" r:id="rId6"/>
    <p:sldId id="261" r:id="rId7"/>
    <p:sldId id="264" r:id="rId8"/>
    <p:sldId id="257"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12192000" cy="6858000"/>
  <p:notesSz cx="68119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5" autoAdjust="0"/>
    <p:restoredTop sz="70660" autoAdjust="0"/>
  </p:normalViewPr>
  <p:slideViewPr>
    <p:cSldViewPr snapToGrid="0">
      <p:cViewPr varScale="1">
        <p:scale>
          <a:sx n="46" d="100"/>
          <a:sy n="46" d="100"/>
        </p:scale>
        <p:origin x="1704" y="160"/>
      </p:cViewPr>
      <p:guideLst>
        <p:guide orient="horz" pos="2160"/>
        <p:guide pos="3840"/>
      </p:guideLst>
    </p:cSldViewPr>
  </p:slideViewPr>
  <p:notesTextViewPr>
    <p:cViewPr>
      <p:scale>
        <a:sx n="1" d="1"/>
        <a:sy n="1" d="1"/>
      </p:scale>
      <p:origin x="0" y="0"/>
    </p:cViewPr>
  </p:notesTextViewPr>
  <p:notesViewPr>
    <p:cSldViewPr snapToGrid="0">
      <p:cViewPr varScale="1">
        <p:scale>
          <a:sx n="68" d="100"/>
          <a:sy n="68" d="100"/>
        </p:scale>
        <p:origin x="3101"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D76980-5D39-4A11-970C-6DE173E72AFF}"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GB"/>
        </a:p>
      </dgm:t>
    </dgm:pt>
    <dgm:pt modelId="{33BC59FC-594A-4699-8D87-9413EC2F2472}">
      <dgm:prSet phldrT="[Text]" custT="1"/>
      <dgm:spPr/>
      <dgm:t>
        <a:bodyPr/>
        <a:lstStyle/>
        <a:p>
          <a:r>
            <a:rPr lang="fr-FR" sz="3600" b="0" i="0" noProof="0" dirty="0"/>
            <a:t>un système d'asile optimisé</a:t>
          </a:r>
          <a:endParaRPr lang="fr-FR" sz="3600" noProof="0" dirty="0">
            <a:latin typeface="Garamond" panose="02020404030301010803" pitchFamily="18" charset="0"/>
          </a:endParaRPr>
        </a:p>
      </dgm:t>
    </dgm:pt>
    <dgm:pt modelId="{036DF0B7-12F2-4A47-AA85-6D06A0D12B8C}" type="parTrans" cxnId="{72E26908-A416-4B1F-905F-4B95F690576C}">
      <dgm:prSet/>
      <dgm:spPr/>
      <dgm:t>
        <a:bodyPr/>
        <a:lstStyle/>
        <a:p>
          <a:endParaRPr lang="en-GB" sz="3600">
            <a:latin typeface="Garamond" panose="02020404030301010803" pitchFamily="18" charset="0"/>
          </a:endParaRPr>
        </a:p>
      </dgm:t>
    </dgm:pt>
    <dgm:pt modelId="{546F7BF0-5E37-4930-86E2-86ACCA3D3F4B}" type="sibTrans" cxnId="{72E26908-A416-4B1F-905F-4B95F690576C}">
      <dgm:prSet/>
      <dgm:spPr/>
      <dgm:t>
        <a:bodyPr/>
        <a:lstStyle/>
        <a:p>
          <a:endParaRPr lang="en-GB" sz="3600">
            <a:latin typeface="Garamond" panose="02020404030301010803" pitchFamily="18" charset="0"/>
          </a:endParaRPr>
        </a:p>
      </dgm:t>
    </dgm:pt>
    <dgm:pt modelId="{C9D6DF5E-4526-4D83-9F9B-4AC99C0EF8A5}">
      <dgm:prSet phldrT="[Text]" custT="1"/>
      <dgm:spPr/>
      <dgm:t>
        <a:bodyPr/>
        <a:lstStyle/>
        <a:p>
          <a:r>
            <a:rPr lang="fr-FR" sz="3600" noProof="0" dirty="0">
              <a:latin typeface="Garamond" panose="02020404030301010803" pitchFamily="18" charset="0"/>
            </a:rPr>
            <a:t>est équitable</a:t>
          </a:r>
        </a:p>
      </dgm:t>
    </dgm:pt>
    <dgm:pt modelId="{2F72A797-B93B-4533-99FC-9F859734390F}" type="parTrans" cxnId="{C6FDA6FF-B105-4B68-B986-42F38B9532FC}">
      <dgm:prSet/>
      <dgm:spPr/>
      <dgm:t>
        <a:bodyPr/>
        <a:lstStyle/>
        <a:p>
          <a:endParaRPr lang="en-GB" sz="3600">
            <a:latin typeface="Garamond" panose="02020404030301010803" pitchFamily="18" charset="0"/>
          </a:endParaRPr>
        </a:p>
      </dgm:t>
    </dgm:pt>
    <dgm:pt modelId="{9957AA20-4F04-4D46-B766-658C2673742E}" type="sibTrans" cxnId="{C6FDA6FF-B105-4B68-B986-42F38B9532FC}">
      <dgm:prSet/>
      <dgm:spPr/>
      <dgm:t>
        <a:bodyPr/>
        <a:lstStyle/>
        <a:p>
          <a:endParaRPr lang="en-GB" sz="3600">
            <a:latin typeface="Garamond" panose="02020404030301010803" pitchFamily="18" charset="0"/>
          </a:endParaRPr>
        </a:p>
      </dgm:t>
    </dgm:pt>
    <dgm:pt modelId="{73081F10-6FE9-4EE7-B430-BED0E3622D6F}">
      <dgm:prSet phldrT="[Text]" custT="1"/>
      <dgm:spPr/>
      <dgm:t>
        <a:bodyPr/>
        <a:lstStyle/>
        <a:p>
          <a:r>
            <a:rPr lang="fr-FR" sz="3600" noProof="0" dirty="0">
              <a:latin typeface="Garamond" panose="02020404030301010803" pitchFamily="18" charset="0"/>
            </a:rPr>
            <a:t>est efficace</a:t>
          </a:r>
        </a:p>
      </dgm:t>
    </dgm:pt>
    <dgm:pt modelId="{4324A406-1570-46B2-9422-49776D541498}" type="parTrans" cxnId="{07458070-75E4-46EF-A107-3AAFD1F38166}">
      <dgm:prSet/>
      <dgm:spPr/>
      <dgm:t>
        <a:bodyPr/>
        <a:lstStyle/>
        <a:p>
          <a:endParaRPr lang="en-GB" sz="3600">
            <a:latin typeface="Garamond" panose="02020404030301010803" pitchFamily="18" charset="0"/>
          </a:endParaRPr>
        </a:p>
      </dgm:t>
    </dgm:pt>
    <dgm:pt modelId="{228D02C1-AFCC-449F-923B-8B5557FDC318}" type="sibTrans" cxnId="{07458070-75E4-46EF-A107-3AAFD1F38166}">
      <dgm:prSet/>
      <dgm:spPr/>
      <dgm:t>
        <a:bodyPr/>
        <a:lstStyle/>
        <a:p>
          <a:endParaRPr lang="en-GB" sz="3600">
            <a:latin typeface="Garamond" panose="02020404030301010803" pitchFamily="18" charset="0"/>
          </a:endParaRPr>
        </a:p>
      </dgm:t>
    </dgm:pt>
    <dgm:pt modelId="{3580A9D4-1DA9-4443-819B-A7FD66BD8EF8}">
      <dgm:prSet phldrT="[Text]" custT="1"/>
      <dgm:spPr/>
      <dgm:t>
        <a:bodyPr/>
        <a:lstStyle/>
        <a:p>
          <a:r>
            <a:rPr lang="en-US" sz="3600" dirty="0" err="1">
              <a:latin typeface="Garamond" panose="02020404030301010803" pitchFamily="18" charset="0"/>
            </a:rPr>
            <a:t>est</a:t>
          </a:r>
          <a:r>
            <a:rPr lang="en-US" sz="3600" dirty="0">
              <a:latin typeface="Garamond" panose="02020404030301010803" pitchFamily="18" charset="0"/>
            </a:rPr>
            <a:t> adaptable</a:t>
          </a:r>
          <a:endParaRPr lang="en-GB" sz="3600" dirty="0">
            <a:latin typeface="Garamond" panose="02020404030301010803" pitchFamily="18" charset="0"/>
          </a:endParaRPr>
        </a:p>
      </dgm:t>
    </dgm:pt>
    <dgm:pt modelId="{2703D714-481D-4DB5-BA91-4E97A3362F5F}" type="parTrans" cxnId="{A22AB8F7-8FD9-4452-B70C-F0C4B5D401AE}">
      <dgm:prSet/>
      <dgm:spPr/>
      <dgm:t>
        <a:bodyPr/>
        <a:lstStyle/>
        <a:p>
          <a:endParaRPr lang="en-GB" sz="3600">
            <a:latin typeface="Garamond" panose="02020404030301010803" pitchFamily="18" charset="0"/>
          </a:endParaRPr>
        </a:p>
      </dgm:t>
    </dgm:pt>
    <dgm:pt modelId="{BBF7CC2B-1570-4A61-A653-5B4A470548C2}" type="sibTrans" cxnId="{A22AB8F7-8FD9-4452-B70C-F0C4B5D401AE}">
      <dgm:prSet/>
      <dgm:spPr/>
      <dgm:t>
        <a:bodyPr/>
        <a:lstStyle/>
        <a:p>
          <a:endParaRPr lang="en-GB" sz="3600">
            <a:latin typeface="Garamond" panose="02020404030301010803" pitchFamily="18" charset="0"/>
          </a:endParaRPr>
        </a:p>
      </dgm:t>
    </dgm:pt>
    <dgm:pt modelId="{2161C356-C830-4377-B9C3-813CE17344F3}">
      <dgm:prSet phldrT="[Text]" custT="1"/>
      <dgm:spPr/>
      <dgm:t>
        <a:bodyPr/>
        <a:lstStyle/>
        <a:p>
          <a:r>
            <a:rPr lang="fr-FR" sz="3600" b="0" dirty="0">
              <a:latin typeface="Garamond" panose="02020404030301010803" pitchFamily="18" charset="0"/>
            </a:rPr>
            <a:t>est intègre</a:t>
          </a:r>
          <a:endParaRPr lang="en-GB" sz="3600" b="0" dirty="0">
            <a:latin typeface="Garamond" panose="02020404030301010803" pitchFamily="18" charset="0"/>
          </a:endParaRPr>
        </a:p>
      </dgm:t>
    </dgm:pt>
    <dgm:pt modelId="{06F29CF2-2621-4BA5-8B0C-87B23DE39E74}" type="parTrans" cxnId="{D0FB8129-D02C-4628-8B59-22E476835B49}">
      <dgm:prSet/>
      <dgm:spPr/>
      <dgm:t>
        <a:bodyPr/>
        <a:lstStyle/>
        <a:p>
          <a:endParaRPr lang="en-GB" sz="3600">
            <a:latin typeface="Garamond" panose="02020404030301010803" pitchFamily="18" charset="0"/>
          </a:endParaRPr>
        </a:p>
      </dgm:t>
    </dgm:pt>
    <dgm:pt modelId="{EFF9CA51-61CC-4576-8764-AC6C7EDA6617}" type="sibTrans" cxnId="{D0FB8129-D02C-4628-8B59-22E476835B49}">
      <dgm:prSet/>
      <dgm:spPr/>
      <dgm:t>
        <a:bodyPr/>
        <a:lstStyle/>
        <a:p>
          <a:endParaRPr lang="en-GB" sz="3600">
            <a:latin typeface="Garamond" panose="02020404030301010803" pitchFamily="18" charset="0"/>
          </a:endParaRPr>
        </a:p>
      </dgm:t>
    </dgm:pt>
    <dgm:pt modelId="{E3E45595-4FA9-46A4-9D63-3DBCD44EDF98}" type="pres">
      <dgm:prSet presAssocID="{06D76980-5D39-4A11-970C-6DE173E72AFF}" presName="diagram" presStyleCnt="0">
        <dgm:presLayoutVars>
          <dgm:chMax val="1"/>
          <dgm:dir/>
          <dgm:animLvl val="ctr"/>
          <dgm:resizeHandles val="exact"/>
        </dgm:presLayoutVars>
      </dgm:prSet>
      <dgm:spPr/>
    </dgm:pt>
    <dgm:pt modelId="{C969C343-E1E5-4A95-A685-EE559B551375}" type="pres">
      <dgm:prSet presAssocID="{06D76980-5D39-4A11-970C-6DE173E72AFF}" presName="matrix" presStyleCnt="0"/>
      <dgm:spPr/>
    </dgm:pt>
    <dgm:pt modelId="{BD664921-4B34-47C7-BA2A-D49A46B52D26}" type="pres">
      <dgm:prSet presAssocID="{06D76980-5D39-4A11-970C-6DE173E72AFF}" presName="tile1" presStyleLbl="node1" presStyleIdx="0" presStyleCnt="4"/>
      <dgm:spPr/>
    </dgm:pt>
    <dgm:pt modelId="{C1B52005-B1D9-406A-AAAE-28633F21CC74}" type="pres">
      <dgm:prSet presAssocID="{06D76980-5D39-4A11-970C-6DE173E72AFF}" presName="tile1text" presStyleLbl="node1" presStyleIdx="0" presStyleCnt="4">
        <dgm:presLayoutVars>
          <dgm:chMax val="0"/>
          <dgm:chPref val="0"/>
          <dgm:bulletEnabled val="1"/>
        </dgm:presLayoutVars>
      </dgm:prSet>
      <dgm:spPr/>
    </dgm:pt>
    <dgm:pt modelId="{618A0C1A-B7D4-4AC3-AC5B-E7A50138977A}" type="pres">
      <dgm:prSet presAssocID="{06D76980-5D39-4A11-970C-6DE173E72AFF}" presName="tile2" presStyleLbl="node1" presStyleIdx="1" presStyleCnt="4"/>
      <dgm:spPr/>
    </dgm:pt>
    <dgm:pt modelId="{7D6E940F-9EE6-406A-9D64-A79BB302CCAA}" type="pres">
      <dgm:prSet presAssocID="{06D76980-5D39-4A11-970C-6DE173E72AFF}" presName="tile2text" presStyleLbl="node1" presStyleIdx="1" presStyleCnt="4">
        <dgm:presLayoutVars>
          <dgm:chMax val="0"/>
          <dgm:chPref val="0"/>
          <dgm:bulletEnabled val="1"/>
        </dgm:presLayoutVars>
      </dgm:prSet>
      <dgm:spPr/>
    </dgm:pt>
    <dgm:pt modelId="{F92F7CF4-B6B2-4DE7-9632-04EE3C37C3E5}" type="pres">
      <dgm:prSet presAssocID="{06D76980-5D39-4A11-970C-6DE173E72AFF}" presName="tile3" presStyleLbl="node1" presStyleIdx="2" presStyleCnt="4"/>
      <dgm:spPr/>
    </dgm:pt>
    <dgm:pt modelId="{94FEC1FF-4C0F-4585-B80C-F0732F685E74}" type="pres">
      <dgm:prSet presAssocID="{06D76980-5D39-4A11-970C-6DE173E72AFF}" presName="tile3text" presStyleLbl="node1" presStyleIdx="2" presStyleCnt="4">
        <dgm:presLayoutVars>
          <dgm:chMax val="0"/>
          <dgm:chPref val="0"/>
          <dgm:bulletEnabled val="1"/>
        </dgm:presLayoutVars>
      </dgm:prSet>
      <dgm:spPr/>
    </dgm:pt>
    <dgm:pt modelId="{6D7BBB20-F8A9-426E-AE59-FFCAFEC66789}" type="pres">
      <dgm:prSet presAssocID="{06D76980-5D39-4A11-970C-6DE173E72AFF}" presName="tile4" presStyleLbl="node1" presStyleIdx="3" presStyleCnt="4"/>
      <dgm:spPr/>
    </dgm:pt>
    <dgm:pt modelId="{28EDF4C8-7F35-4160-8E6C-693967BEA7C5}" type="pres">
      <dgm:prSet presAssocID="{06D76980-5D39-4A11-970C-6DE173E72AFF}" presName="tile4text" presStyleLbl="node1" presStyleIdx="3" presStyleCnt="4">
        <dgm:presLayoutVars>
          <dgm:chMax val="0"/>
          <dgm:chPref val="0"/>
          <dgm:bulletEnabled val="1"/>
        </dgm:presLayoutVars>
      </dgm:prSet>
      <dgm:spPr/>
    </dgm:pt>
    <dgm:pt modelId="{0947F479-A36F-451F-9A22-79E6157DE661}" type="pres">
      <dgm:prSet presAssocID="{06D76980-5D39-4A11-970C-6DE173E72AFF}" presName="centerTile" presStyleLbl="fgShp" presStyleIdx="0" presStyleCnt="1" custScaleX="119811" custScaleY="145826">
        <dgm:presLayoutVars>
          <dgm:chMax val="0"/>
          <dgm:chPref val="0"/>
        </dgm:presLayoutVars>
      </dgm:prSet>
      <dgm:spPr/>
    </dgm:pt>
  </dgm:ptLst>
  <dgm:cxnLst>
    <dgm:cxn modelId="{72E26908-A416-4B1F-905F-4B95F690576C}" srcId="{06D76980-5D39-4A11-970C-6DE173E72AFF}" destId="{33BC59FC-594A-4699-8D87-9413EC2F2472}" srcOrd="0" destOrd="0" parTransId="{036DF0B7-12F2-4A47-AA85-6D06A0D12B8C}" sibTransId="{546F7BF0-5E37-4930-86E2-86ACCA3D3F4B}"/>
    <dgm:cxn modelId="{1D5E3018-0D7C-4E47-90D3-2CEDB16EC16D}" type="presOf" srcId="{06D76980-5D39-4A11-970C-6DE173E72AFF}" destId="{E3E45595-4FA9-46A4-9D63-3DBCD44EDF98}" srcOrd="0" destOrd="0" presId="urn:microsoft.com/office/officeart/2005/8/layout/matrix1"/>
    <dgm:cxn modelId="{6CB78327-7813-498B-94BE-28305E9D8F0C}" type="presOf" srcId="{33BC59FC-594A-4699-8D87-9413EC2F2472}" destId="{0947F479-A36F-451F-9A22-79E6157DE661}" srcOrd="0" destOrd="0" presId="urn:microsoft.com/office/officeart/2005/8/layout/matrix1"/>
    <dgm:cxn modelId="{D0FB8129-D02C-4628-8B59-22E476835B49}" srcId="{33BC59FC-594A-4699-8D87-9413EC2F2472}" destId="{2161C356-C830-4377-B9C3-813CE17344F3}" srcOrd="3" destOrd="0" parTransId="{06F29CF2-2621-4BA5-8B0C-87B23DE39E74}" sibTransId="{EFF9CA51-61CC-4576-8764-AC6C7EDA6617}"/>
    <dgm:cxn modelId="{DD0DDA3A-2B33-4798-856B-39F0AE61FE78}" type="presOf" srcId="{2161C356-C830-4377-B9C3-813CE17344F3}" destId="{28EDF4C8-7F35-4160-8E6C-693967BEA7C5}" srcOrd="1" destOrd="0" presId="urn:microsoft.com/office/officeart/2005/8/layout/matrix1"/>
    <dgm:cxn modelId="{E1E11841-D1C3-46DB-BB3A-9208275644BD}" type="presOf" srcId="{C9D6DF5E-4526-4D83-9F9B-4AC99C0EF8A5}" destId="{C1B52005-B1D9-406A-AAAE-28633F21CC74}" srcOrd="1" destOrd="0" presId="urn:microsoft.com/office/officeart/2005/8/layout/matrix1"/>
    <dgm:cxn modelId="{41044355-DEF2-4194-9254-AEF124DCE5DE}" type="presOf" srcId="{3580A9D4-1DA9-4443-819B-A7FD66BD8EF8}" destId="{94FEC1FF-4C0F-4585-B80C-F0732F685E74}" srcOrd="1" destOrd="0" presId="urn:microsoft.com/office/officeart/2005/8/layout/matrix1"/>
    <dgm:cxn modelId="{07458070-75E4-46EF-A107-3AAFD1F38166}" srcId="{33BC59FC-594A-4699-8D87-9413EC2F2472}" destId="{73081F10-6FE9-4EE7-B430-BED0E3622D6F}" srcOrd="1" destOrd="0" parTransId="{4324A406-1570-46B2-9422-49776D541498}" sibTransId="{228D02C1-AFCC-449F-923B-8B5557FDC318}"/>
    <dgm:cxn modelId="{4E70FC88-8B34-4AC9-A012-D27B42DDB2DD}" type="presOf" srcId="{73081F10-6FE9-4EE7-B430-BED0E3622D6F}" destId="{7D6E940F-9EE6-406A-9D64-A79BB302CCAA}" srcOrd="1" destOrd="0" presId="urn:microsoft.com/office/officeart/2005/8/layout/matrix1"/>
    <dgm:cxn modelId="{79EFF598-3F71-4800-85BE-6F16C1B18711}" type="presOf" srcId="{3580A9D4-1DA9-4443-819B-A7FD66BD8EF8}" destId="{F92F7CF4-B6B2-4DE7-9632-04EE3C37C3E5}" srcOrd="0" destOrd="0" presId="urn:microsoft.com/office/officeart/2005/8/layout/matrix1"/>
    <dgm:cxn modelId="{4FC944A8-BA1B-4E27-9875-6B990EED6780}" type="presOf" srcId="{C9D6DF5E-4526-4D83-9F9B-4AC99C0EF8A5}" destId="{BD664921-4B34-47C7-BA2A-D49A46B52D26}" srcOrd="0" destOrd="0" presId="urn:microsoft.com/office/officeart/2005/8/layout/matrix1"/>
    <dgm:cxn modelId="{0972FCD6-711D-4B72-836D-4EAEBACBA125}" type="presOf" srcId="{2161C356-C830-4377-B9C3-813CE17344F3}" destId="{6D7BBB20-F8A9-426E-AE59-FFCAFEC66789}" srcOrd="0" destOrd="0" presId="urn:microsoft.com/office/officeart/2005/8/layout/matrix1"/>
    <dgm:cxn modelId="{23ACE5DB-75BA-4976-8710-A2E900ED488B}" type="presOf" srcId="{73081F10-6FE9-4EE7-B430-BED0E3622D6F}" destId="{618A0C1A-B7D4-4AC3-AC5B-E7A50138977A}" srcOrd="0" destOrd="0" presId="urn:microsoft.com/office/officeart/2005/8/layout/matrix1"/>
    <dgm:cxn modelId="{A22AB8F7-8FD9-4452-B70C-F0C4B5D401AE}" srcId="{33BC59FC-594A-4699-8D87-9413EC2F2472}" destId="{3580A9D4-1DA9-4443-819B-A7FD66BD8EF8}" srcOrd="2" destOrd="0" parTransId="{2703D714-481D-4DB5-BA91-4E97A3362F5F}" sibTransId="{BBF7CC2B-1570-4A61-A653-5B4A470548C2}"/>
    <dgm:cxn modelId="{C6FDA6FF-B105-4B68-B986-42F38B9532FC}" srcId="{33BC59FC-594A-4699-8D87-9413EC2F2472}" destId="{C9D6DF5E-4526-4D83-9F9B-4AC99C0EF8A5}" srcOrd="0" destOrd="0" parTransId="{2F72A797-B93B-4533-99FC-9F859734390F}" sibTransId="{9957AA20-4F04-4D46-B766-658C2673742E}"/>
    <dgm:cxn modelId="{C4A3699A-931C-4BBF-BFCC-DBD80DD277B5}" type="presParOf" srcId="{E3E45595-4FA9-46A4-9D63-3DBCD44EDF98}" destId="{C969C343-E1E5-4A95-A685-EE559B551375}" srcOrd="0" destOrd="0" presId="urn:microsoft.com/office/officeart/2005/8/layout/matrix1"/>
    <dgm:cxn modelId="{29F91A1F-44DA-4D6F-8CBE-3B8574A48940}" type="presParOf" srcId="{C969C343-E1E5-4A95-A685-EE559B551375}" destId="{BD664921-4B34-47C7-BA2A-D49A46B52D26}" srcOrd="0" destOrd="0" presId="urn:microsoft.com/office/officeart/2005/8/layout/matrix1"/>
    <dgm:cxn modelId="{D57670A7-7D62-4F5F-A07A-3CD0040D835F}" type="presParOf" srcId="{C969C343-E1E5-4A95-A685-EE559B551375}" destId="{C1B52005-B1D9-406A-AAAE-28633F21CC74}" srcOrd="1" destOrd="0" presId="urn:microsoft.com/office/officeart/2005/8/layout/matrix1"/>
    <dgm:cxn modelId="{0EEA3F8F-2E0C-490B-ACC3-F7B29D80FF7F}" type="presParOf" srcId="{C969C343-E1E5-4A95-A685-EE559B551375}" destId="{618A0C1A-B7D4-4AC3-AC5B-E7A50138977A}" srcOrd="2" destOrd="0" presId="urn:microsoft.com/office/officeart/2005/8/layout/matrix1"/>
    <dgm:cxn modelId="{8157BF6F-172A-49FE-A1FD-C40440C6206F}" type="presParOf" srcId="{C969C343-E1E5-4A95-A685-EE559B551375}" destId="{7D6E940F-9EE6-406A-9D64-A79BB302CCAA}" srcOrd="3" destOrd="0" presId="urn:microsoft.com/office/officeart/2005/8/layout/matrix1"/>
    <dgm:cxn modelId="{E6B038D2-6949-49DA-B524-AA3CD3FF6E0A}" type="presParOf" srcId="{C969C343-E1E5-4A95-A685-EE559B551375}" destId="{F92F7CF4-B6B2-4DE7-9632-04EE3C37C3E5}" srcOrd="4" destOrd="0" presId="urn:microsoft.com/office/officeart/2005/8/layout/matrix1"/>
    <dgm:cxn modelId="{3A053A07-C175-4468-BC09-9AA66167B8B9}" type="presParOf" srcId="{C969C343-E1E5-4A95-A685-EE559B551375}" destId="{94FEC1FF-4C0F-4585-B80C-F0732F685E74}" srcOrd="5" destOrd="0" presId="urn:microsoft.com/office/officeart/2005/8/layout/matrix1"/>
    <dgm:cxn modelId="{1FA02116-3F1E-4591-BFB1-17F19073F969}" type="presParOf" srcId="{C969C343-E1E5-4A95-A685-EE559B551375}" destId="{6D7BBB20-F8A9-426E-AE59-FFCAFEC66789}" srcOrd="6" destOrd="0" presId="urn:microsoft.com/office/officeart/2005/8/layout/matrix1"/>
    <dgm:cxn modelId="{541D83A0-C830-4059-B03B-42CAA23323B0}" type="presParOf" srcId="{C969C343-E1E5-4A95-A685-EE559B551375}" destId="{28EDF4C8-7F35-4160-8E6C-693967BEA7C5}" srcOrd="7" destOrd="0" presId="urn:microsoft.com/office/officeart/2005/8/layout/matrix1"/>
    <dgm:cxn modelId="{D99AD080-8B4E-4590-8655-FD4A9CF9E234}" type="presParOf" srcId="{E3E45595-4FA9-46A4-9D63-3DBCD44EDF98}" destId="{0947F479-A36F-451F-9A22-79E6157DE661}"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64921-4B34-47C7-BA2A-D49A46B52D26}">
      <dsp:nvSpPr>
        <dsp:cNvPr id="0" name=""/>
        <dsp:cNvSpPr/>
      </dsp:nvSpPr>
      <dsp:spPr>
        <a:xfrm rot="16200000">
          <a:off x="708019" y="-708019"/>
          <a:ext cx="2518686" cy="393472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fr-FR" sz="3600" kern="1200" noProof="0" dirty="0">
              <a:latin typeface="Garamond" panose="02020404030301010803" pitchFamily="18" charset="0"/>
            </a:rPr>
            <a:t>est équitable</a:t>
          </a:r>
        </a:p>
      </dsp:txBody>
      <dsp:txXfrm rot="5400000">
        <a:off x="0" y="0"/>
        <a:ext cx="3934725" cy="1889014"/>
      </dsp:txXfrm>
    </dsp:sp>
    <dsp:sp modelId="{618A0C1A-B7D4-4AC3-AC5B-E7A50138977A}">
      <dsp:nvSpPr>
        <dsp:cNvPr id="0" name=""/>
        <dsp:cNvSpPr/>
      </dsp:nvSpPr>
      <dsp:spPr>
        <a:xfrm>
          <a:off x="3934725" y="0"/>
          <a:ext cx="3934725" cy="2518686"/>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fr-FR" sz="3600" kern="1200" noProof="0" dirty="0">
              <a:latin typeface="Garamond" panose="02020404030301010803" pitchFamily="18" charset="0"/>
            </a:rPr>
            <a:t>est efficace</a:t>
          </a:r>
        </a:p>
      </dsp:txBody>
      <dsp:txXfrm>
        <a:off x="3934725" y="0"/>
        <a:ext cx="3934725" cy="1889014"/>
      </dsp:txXfrm>
    </dsp:sp>
    <dsp:sp modelId="{F92F7CF4-B6B2-4DE7-9632-04EE3C37C3E5}">
      <dsp:nvSpPr>
        <dsp:cNvPr id="0" name=""/>
        <dsp:cNvSpPr/>
      </dsp:nvSpPr>
      <dsp:spPr>
        <a:xfrm rot="10800000">
          <a:off x="0" y="2518686"/>
          <a:ext cx="3934725" cy="2518686"/>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err="1">
              <a:latin typeface="Garamond" panose="02020404030301010803" pitchFamily="18" charset="0"/>
            </a:rPr>
            <a:t>est</a:t>
          </a:r>
          <a:r>
            <a:rPr lang="en-US" sz="3600" kern="1200" dirty="0">
              <a:latin typeface="Garamond" panose="02020404030301010803" pitchFamily="18" charset="0"/>
            </a:rPr>
            <a:t> adaptable</a:t>
          </a:r>
          <a:endParaRPr lang="en-GB" sz="3600" kern="1200" dirty="0">
            <a:latin typeface="Garamond" panose="02020404030301010803" pitchFamily="18" charset="0"/>
          </a:endParaRPr>
        </a:p>
      </dsp:txBody>
      <dsp:txXfrm rot="10800000">
        <a:off x="0" y="3148357"/>
        <a:ext cx="3934725" cy="1889014"/>
      </dsp:txXfrm>
    </dsp:sp>
    <dsp:sp modelId="{6D7BBB20-F8A9-426E-AE59-FFCAFEC66789}">
      <dsp:nvSpPr>
        <dsp:cNvPr id="0" name=""/>
        <dsp:cNvSpPr/>
      </dsp:nvSpPr>
      <dsp:spPr>
        <a:xfrm rot="5400000">
          <a:off x="4642744" y="1810666"/>
          <a:ext cx="2518686" cy="393472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fr-FR" sz="3600" b="0" kern="1200" dirty="0">
              <a:latin typeface="Garamond" panose="02020404030301010803" pitchFamily="18" charset="0"/>
            </a:rPr>
            <a:t>est intègre</a:t>
          </a:r>
          <a:endParaRPr lang="en-GB" sz="3600" b="0" kern="1200" dirty="0">
            <a:latin typeface="Garamond" panose="02020404030301010803" pitchFamily="18" charset="0"/>
          </a:endParaRPr>
        </a:p>
      </dsp:txBody>
      <dsp:txXfrm rot="-5400000">
        <a:off x="3934725" y="3148357"/>
        <a:ext cx="3934725" cy="1889014"/>
      </dsp:txXfrm>
    </dsp:sp>
    <dsp:sp modelId="{0947F479-A36F-451F-9A22-79E6157DE661}">
      <dsp:nvSpPr>
        <dsp:cNvPr id="0" name=""/>
        <dsp:cNvSpPr/>
      </dsp:nvSpPr>
      <dsp:spPr>
        <a:xfrm>
          <a:off x="2520454" y="1600461"/>
          <a:ext cx="2828540" cy="1836449"/>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fr-FR" sz="3600" b="0" i="0" kern="1200" noProof="0" dirty="0"/>
            <a:t>un système d'asile optimisé</a:t>
          </a:r>
          <a:endParaRPr lang="fr-FR" sz="3600" kern="1200" noProof="0" dirty="0">
            <a:latin typeface="Garamond" panose="02020404030301010803" pitchFamily="18" charset="0"/>
          </a:endParaRPr>
        </a:p>
      </dsp:txBody>
      <dsp:txXfrm>
        <a:off x="2610102" y="1690109"/>
        <a:ext cx="2649244" cy="1657153"/>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51851" cy="49885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8536" y="1"/>
            <a:ext cx="2951851" cy="498852"/>
          </a:xfrm>
          <a:prstGeom prst="rect">
            <a:avLst/>
          </a:prstGeom>
        </p:spPr>
        <p:txBody>
          <a:bodyPr vert="horz" lIns="91440" tIns="45720" rIns="91440" bIns="45720" rtlCol="0"/>
          <a:lstStyle>
            <a:lvl1pPr algn="r">
              <a:defRPr sz="1200"/>
            </a:lvl1pPr>
          </a:lstStyle>
          <a:p>
            <a:fld id="{5ECCEA4F-C1BE-4B08-B2FD-7BD4E73CA2D8}" type="datetimeFigureOut">
              <a:rPr lang="en-GB" smtClean="0"/>
              <a:t>02/09/2021</a:t>
            </a:fld>
            <a:endParaRPr lang="en-GB"/>
          </a:p>
        </p:txBody>
      </p:sp>
      <p:sp>
        <p:nvSpPr>
          <p:cNvPr id="4" name="Slide Image Placeholder 3"/>
          <p:cNvSpPr>
            <a:spLocks noGrp="1" noRot="1" noChangeAspect="1"/>
          </p:cNvSpPr>
          <p:nvPr>
            <p:ph type="sldImg" idx="2"/>
          </p:nvPr>
        </p:nvSpPr>
        <p:spPr>
          <a:xfrm>
            <a:off x="423863" y="1243013"/>
            <a:ext cx="596423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197" y="4784834"/>
            <a:ext cx="5449570" cy="391486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851" cy="49885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8536" y="9443662"/>
            <a:ext cx="2951851" cy="498851"/>
          </a:xfrm>
          <a:prstGeom prst="rect">
            <a:avLst/>
          </a:prstGeom>
        </p:spPr>
        <p:txBody>
          <a:bodyPr vert="horz" lIns="91440" tIns="45720" rIns="91440" bIns="45720" rtlCol="0" anchor="b"/>
          <a:lstStyle>
            <a:lvl1pPr algn="r">
              <a:defRPr sz="1200"/>
            </a:lvl1pPr>
          </a:lstStyle>
          <a:p>
            <a:fld id="{DC18EC02-AE20-4EF3-AAB2-D503FA1D6613}" type="slidenum">
              <a:rPr lang="en-GB" smtClean="0"/>
              <a:t>‹#›</a:t>
            </a:fld>
            <a:endParaRPr lang="en-GB"/>
          </a:p>
        </p:txBody>
      </p:sp>
    </p:spTree>
    <p:extLst>
      <p:ext uri="{BB962C8B-B14F-4D97-AF65-F5344CB8AC3E}">
        <p14:creationId xmlns:p14="http://schemas.microsoft.com/office/powerpoint/2010/main" val="1913951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DC18EC02-AE20-4EF3-AAB2-D503FA1D6613}" type="slidenum">
              <a:rPr lang="en-GB" smtClean="0"/>
              <a:t>1</a:t>
            </a:fld>
            <a:endParaRPr lang="en-GB"/>
          </a:p>
        </p:txBody>
      </p:sp>
    </p:spTree>
    <p:extLst>
      <p:ext uri="{BB962C8B-B14F-4D97-AF65-F5344CB8AC3E}">
        <p14:creationId xmlns:p14="http://schemas.microsoft.com/office/powerpoint/2010/main" val="28169899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10</a:t>
            </a:fld>
            <a:endParaRPr lang="en-US" altLang="en-US">
              <a:solidFill>
                <a:srgbClr val="000000"/>
              </a:solidFill>
            </a:endParaRPr>
          </a:p>
        </p:txBody>
      </p:sp>
    </p:spTree>
    <p:extLst>
      <p:ext uri="{BB962C8B-B14F-4D97-AF65-F5344CB8AC3E}">
        <p14:creationId xmlns:p14="http://schemas.microsoft.com/office/powerpoint/2010/main" val="1433958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11</a:t>
            </a:fld>
            <a:endParaRPr lang="en-US" altLang="en-US">
              <a:solidFill>
                <a:srgbClr val="000000"/>
              </a:solidFill>
            </a:endParaRPr>
          </a:p>
        </p:txBody>
      </p:sp>
    </p:spTree>
    <p:extLst>
      <p:ext uri="{BB962C8B-B14F-4D97-AF65-F5344CB8AC3E}">
        <p14:creationId xmlns:p14="http://schemas.microsoft.com/office/powerpoint/2010/main" val="3704045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12</a:t>
            </a:fld>
            <a:endParaRPr lang="en-US" altLang="en-US">
              <a:solidFill>
                <a:srgbClr val="000000"/>
              </a:solidFill>
            </a:endParaRPr>
          </a:p>
        </p:txBody>
      </p:sp>
    </p:spTree>
    <p:extLst>
      <p:ext uri="{BB962C8B-B14F-4D97-AF65-F5344CB8AC3E}">
        <p14:creationId xmlns:p14="http://schemas.microsoft.com/office/powerpoint/2010/main" val="22030420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CA" b="1" dirty="0"/>
              <a:t>National Documentation Packages (NDP) </a:t>
            </a:r>
            <a:r>
              <a:rPr lang="en-CA" dirty="0"/>
              <a:t>are lists of public documents that provide information on country conditions. Updates occur on a regular basis.</a:t>
            </a:r>
          </a:p>
          <a:p>
            <a:endParaRPr lang="en-CA" b="1" dirty="0"/>
          </a:p>
          <a:p>
            <a:r>
              <a:rPr lang="en-CA" b="1" dirty="0"/>
              <a:t>Responses to Information Requests </a:t>
            </a:r>
            <a:r>
              <a:rPr lang="en-CA" dirty="0"/>
              <a:t>(RIR) are research reports on country conditions. They are requested by IRB decision makers.</a:t>
            </a:r>
          </a:p>
          <a:p>
            <a:r>
              <a:rPr lang="en-CA" dirty="0"/>
              <a:t>The database contains a seven-year archive of English and French RIR. Earlier RIR may be found on the UNHCR's </a:t>
            </a:r>
            <a:r>
              <a:rPr lang="en-CA" dirty="0" err="1"/>
              <a:t>Refworld</a:t>
            </a:r>
            <a:r>
              <a:rPr lang="en-CA" dirty="0"/>
              <a:t> website.</a:t>
            </a:r>
          </a:p>
          <a:p>
            <a:r>
              <a:rPr lang="en-CA" b="1" dirty="0"/>
              <a:t>Issue Papers </a:t>
            </a:r>
          </a:p>
          <a:p>
            <a:r>
              <a:rPr lang="en-CA" dirty="0"/>
              <a:t>• Honduras: Information gathering mission report (February 2018)</a:t>
            </a:r>
          </a:p>
          <a:p>
            <a:r>
              <a:rPr lang="en-CA" dirty="0"/>
              <a:t>El Salvador: Information gathering mission report</a:t>
            </a:r>
          </a:p>
          <a:p>
            <a:r>
              <a:rPr lang="en-CA" dirty="0"/>
              <a:t>• Part 1: Gangs in El Salvador and the Situation of Witnesses of Crime and Corruption (September 2016)</a:t>
            </a:r>
          </a:p>
          <a:p>
            <a:r>
              <a:rPr lang="en-CA" dirty="0"/>
              <a:t>• Part 2: The Situation of Women Victims of Violence and of Sexual Minorities in El Salvador (September 2016)</a:t>
            </a:r>
          </a:p>
          <a:p>
            <a:endParaRPr lang="en-CA" dirty="0"/>
          </a:p>
          <a:p>
            <a:r>
              <a:rPr lang="en-CA" b="1" dirty="0"/>
              <a:t>Transcripts of guest speaker presentations</a:t>
            </a:r>
          </a:p>
          <a:p>
            <a:r>
              <a:rPr lang="en-CA" dirty="0"/>
              <a:t>• Discussion on country conditions with the Political Advisor of the African Union Mission in Somalia (October 2017)</a:t>
            </a:r>
          </a:p>
          <a:p>
            <a:r>
              <a:rPr lang="en-CA" dirty="0"/>
              <a:t>• Discussion on travel documents from Somalia with Immigration, Refugee and Citizenship Canada (October 2017)</a:t>
            </a:r>
          </a:p>
          <a:p>
            <a:endParaRPr lang="en-CA" dirty="0"/>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13</a:t>
            </a:fld>
            <a:endParaRPr lang="en-US" altLang="en-US">
              <a:solidFill>
                <a:srgbClr val="000000"/>
              </a:solidFill>
            </a:endParaRPr>
          </a:p>
        </p:txBody>
      </p:sp>
    </p:spTree>
    <p:extLst>
      <p:ext uri="{BB962C8B-B14F-4D97-AF65-F5344CB8AC3E}">
        <p14:creationId xmlns:p14="http://schemas.microsoft.com/office/powerpoint/2010/main" val="4132401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5038" y="4416425"/>
            <a:ext cx="5140325" cy="4414838"/>
          </a:xfrm>
        </p:spPr>
        <p:txBody>
          <a:bodyPr/>
          <a:lstStyle/>
          <a:p>
            <a:r>
              <a:rPr lang="en-CA" sz="1100" b="1" dirty="0"/>
              <a:t>3 Jurisprudential guides (all from RAD)</a:t>
            </a:r>
          </a:p>
          <a:p>
            <a:endParaRPr lang="en-CA" sz="1100" dirty="0"/>
          </a:p>
          <a:p>
            <a:r>
              <a:rPr lang="en-CA" sz="1100" dirty="0"/>
              <a:t>TB7-19851 (July 2018)</a:t>
            </a:r>
          </a:p>
          <a:p>
            <a:r>
              <a:rPr lang="en-CA" sz="1100" dirty="0"/>
              <a:t>This Jurisprudential Guide addresses</a:t>
            </a:r>
            <a:r>
              <a:rPr lang="en-CA" sz="1100" b="1" dirty="0"/>
              <a:t> internal flight alternatives in major cities in south and central Nigeria</a:t>
            </a:r>
            <a:r>
              <a:rPr lang="en-CA" sz="1100" dirty="0"/>
              <a:t> for claimants fleeing non-state actors. Decision TB7-19851</a:t>
            </a:r>
          </a:p>
          <a:p>
            <a:endParaRPr lang="en-CA" sz="1100" dirty="0"/>
          </a:p>
          <a:p>
            <a:r>
              <a:rPr lang="en-CA" sz="1100" dirty="0"/>
              <a:t>TB7-01837 (May 2017)</a:t>
            </a:r>
          </a:p>
          <a:p>
            <a:r>
              <a:rPr lang="en-CA" sz="1100" dirty="0"/>
              <a:t>This Jurisprudential Guide looks at whether the </a:t>
            </a:r>
            <a:r>
              <a:rPr lang="en-CA" sz="1100" b="1" dirty="0"/>
              <a:t>treatment experienced by Ahmadis in Pakistan </a:t>
            </a:r>
            <a:r>
              <a:rPr lang="en-CA" sz="1100" dirty="0"/>
              <a:t>amounts to persecution, whether state protection is available and whether there is a viable internal flight alternative. Decision TB7-01837</a:t>
            </a:r>
          </a:p>
          <a:p>
            <a:endParaRPr lang="en-CA" sz="1100" dirty="0"/>
          </a:p>
          <a:p>
            <a:r>
              <a:rPr lang="en-CA" sz="1100" dirty="0"/>
              <a:t>TB4-05778 (June 2016)</a:t>
            </a:r>
          </a:p>
          <a:p>
            <a:r>
              <a:rPr lang="en-CA" sz="1100" dirty="0"/>
              <a:t>The issue in this decision that forms the basis of the Jurisprudential Guide is whether a claimant/appellant who is a </a:t>
            </a:r>
            <a:r>
              <a:rPr lang="en-CA" sz="1100" b="1" dirty="0"/>
              <a:t>citizen of the Democratic People’s Republic of Korea (North Korea) is deemed to be a citizen of the Republic of Korea (South Korea)</a:t>
            </a:r>
            <a:r>
              <a:rPr lang="en-CA" sz="1100" dirty="0"/>
              <a:t>. Decision TB4-05778</a:t>
            </a:r>
          </a:p>
          <a:p>
            <a:endParaRPr lang="en-US" dirty="0"/>
          </a:p>
        </p:txBody>
      </p:sp>
      <p:sp>
        <p:nvSpPr>
          <p:cNvPr id="4" name="Slide Number Placeholder 3"/>
          <p:cNvSpPr>
            <a:spLocks noGrp="1"/>
          </p:cNvSpPr>
          <p:nvPr>
            <p:ph type="sldNum" sz="quarter" idx="10"/>
          </p:nvPr>
        </p:nvSpPr>
        <p:spPr/>
        <p:txBody>
          <a:bodyPr/>
          <a:lstStyle/>
          <a:p>
            <a:fld id="{857BAB4A-740B-478F-BDAC-1BBCAE0F7094}" type="slidenum">
              <a:rPr lang="en-US" altLang="en-US" smtClean="0">
                <a:solidFill>
                  <a:srgbClr val="000000"/>
                </a:solidFill>
              </a:rPr>
              <a:pPr/>
              <a:t>14</a:t>
            </a:fld>
            <a:endParaRPr lang="en-US" altLang="en-US">
              <a:solidFill>
                <a:srgbClr val="000000"/>
              </a:solidFill>
            </a:endParaRPr>
          </a:p>
        </p:txBody>
      </p:sp>
    </p:spTree>
    <p:extLst>
      <p:ext uri="{BB962C8B-B14F-4D97-AF65-F5344CB8AC3E}">
        <p14:creationId xmlns:p14="http://schemas.microsoft.com/office/powerpoint/2010/main" val="4158637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CA" b="1" dirty="0"/>
              <a:t>Persuasive decisions</a:t>
            </a:r>
          </a:p>
          <a:p>
            <a:r>
              <a:rPr lang="en-CA" dirty="0"/>
              <a:t>Persuasive decisions are decisions that have been identified by a division head (the Deputy Chairperson of the Refugee Protection Division, the Refugee Appeal Division, the Immigration Division or the Immigration Appeal Division) as. These decisions are well written, provide clear, complete and concise reasons with respect to the particular element that is considered to have persuasive value, and consider all of the relevant issues in a case. Accordingly, members are encouraged to rely upon persuasive decisions in the interests of consistency and effective decision-making. This consistency also helps parties and counsel prepare for proceedings before the IRB, and may encourage early resolution without a hearing, where appropriate.</a:t>
            </a:r>
          </a:p>
          <a:p>
            <a:r>
              <a:rPr lang="en-CA" dirty="0"/>
              <a:t>The use of persuasive decisions enables the IRB to move toward a consistent application of the law in a transparent manner. Their designation promotes efficiency in the hearing and reasons writing process by making use of quality work done by colleagues.</a:t>
            </a:r>
          </a:p>
          <a:p>
            <a:r>
              <a:rPr lang="en-CA" dirty="0"/>
              <a:t>Unlike jurisprudential guides, decision makers are not required to explain their decision not to apply a persuasive decision.</a:t>
            </a:r>
          </a:p>
          <a:p>
            <a:r>
              <a:rPr lang="en-CA" dirty="0"/>
              <a:t>TB7-16268 (March 2018) | Notice of Identification (February 2019)</a:t>
            </a:r>
          </a:p>
          <a:p>
            <a:r>
              <a:rPr lang="en-CA" dirty="0"/>
              <a:t>This persuasive decision </a:t>
            </a:r>
            <a:r>
              <a:rPr lang="en-CA" b="1" dirty="0"/>
              <a:t>outlines the steps that can be taken in an analysis of similar Basis of Claim narratives </a:t>
            </a:r>
            <a:r>
              <a:rPr lang="en-CA" dirty="0"/>
              <a:t>in a transparent and fair manner</a:t>
            </a:r>
          </a:p>
          <a:p>
            <a:r>
              <a:rPr lang="en-CA" b="1" dirty="0"/>
              <a:t>Reasons of interest (14)</a:t>
            </a:r>
          </a:p>
          <a:p>
            <a:r>
              <a:rPr lang="en-CA" dirty="0"/>
              <a:t>Following are links to select refugee appeal decisions that the IRB deems noteworthy for meeting one or more of the following criteria:</a:t>
            </a:r>
          </a:p>
          <a:p>
            <a:r>
              <a:rPr lang="en-CA" dirty="0"/>
              <a:t>1.Decisions that model a practical or expedient approach to an issue;</a:t>
            </a:r>
          </a:p>
          <a:p>
            <a:r>
              <a:rPr lang="en-CA" dirty="0"/>
              <a:t>2.Decisions that demonstrate a novel or evolutional approach to an issue;</a:t>
            </a:r>
          </a:p>
          <a:p>
            <a:r>
              <a:rPr lang="en-CA" dirty="0"/>
              <a:t>3.Decisions that thoroughly assess a complex issue;</a:t>
            </a:r>
          </a:p>
          <a:p>
            <a:r>
              <a:rPr lang="en-CA" dirty="0"/>
              <a:t>4.Decisions that model excellence in reasons writing;</a:t>
            </a:r>
          </a:p>
          <a:p>
            <a:r>
              <a:rPr lang="en-CA" dirty="0"/>
              <a:t>5.Decisions that respond to a timely or emerging issue.</a:t>
            </a:r>
          </a:p>
          <a:p>
            <a:endParaRPr lang="en-CA" dirty="0"/>
          </a:p>
          <a:p>
            <a:r>
              <a:rPr lang="en-CA" dirty="0"/>
              <a:t>Decisions identified here will be prefaced by a short introduction. All published Refugee Appeal Division decisions are available on </a:t>
            </a:r>
            <a:r>
              <a:rPr lang="en-CA" dirty="0" err="1"/>
              <a:t>CanLII</a:t>
            </a:r>
            <a:r>
              <a:rPr lang="en-CA" dirty="0"/>
              <a:t>.</a:t>
            </a:r>
          </a:p>
          <a:p>
            <a:endParaRPr lang="en-CA" dirty="0"/>
          </a:p>
          <a:p>
            <a:r>
              <a:rPr lang="en-CA" dirty="0"/>
              <a:t>Decision No. MB7-10167</a:t>
            </a:r>
          </a:p>
          <a:p>
            <a:r>
              <a:rPr lang="en-CA" dirty="0"/>
              <a:t>Decision No. TB7-15366</a:t>
            </a:r>
          </a:p>
          <a:p>
            <a:r>
              <a:rPr lang="en-CA" dirty="0"/>
              <a:t>Decision No. TB7-12465</a:t>
            </a:r>
          </a:p>
          <a:p>
            <a:r>
              <a:rPr lang="en-CA" dirty="0"/>
              <a:t>Decision No. VB6-03878</a:t>
            </a:r>
          </a:p>
          <a:p>
            <a:endParaRPr lang="en-CA" dirty="0"/>
          </a:p>
          <a:p>
            <a:r>
              <a:rPr lang="en-CA" dirty="0"/>
              <a:t>Decision No. VB8-04337</a:t>
            </a:r>
          </a:p>
          <a:p>
            <a:r>
              <a:rPr lang="en-CA" dirty="0"/>
              <a:t>Decision No. VB8-05618</a:t>
            </a:r>
          </a:p>
          <a:p>
            <a:endParaRPr lang="en-CA" dirty="0"/>
          </a:p>
          <a:p>
            <a:r>
              <a:rPr lang="en-CA" dirty="0"/>
              <a:t>These latest RAD Reasons of Interest (RROIs) model a point-first approach to reasons-writing. Point-first writing is a reader-focused approach that improves the quality, simplicity and clarity of written decisions. By honing in on determinative issues and using overviews and headings to guide readers, the point-first approach leads to concise reasons that are quicker to write and easy to understand. RAD members are developing their point-first styles, so please have a look at these examples and stay tuned for more to come!</a:t>
            </a:r>
          </a:p>
          <a:p>
            <a:endParaRPr lang="en-CA" dirty="0"/>
          </a:p>
          <a:p>
            <a:r>
              <a:rPr lang="en-CA" dirty="0"/>
              <a:t>Decision No. TB7-07363</a:t>
            </a:r>
          </a:p>
          <a:p>
            <a:endParaRPr lang="en-CA" dirty="0"/>
          </a:p>
          <a:p>
            <a:r>
              <a:rPr lang="en-CA" dirty="0"/>
              <a:t>This decision considers a domestic violence claim through the lens of Guideline 4 - Women Refugee Claimants Fearing Gender-Related Persecution.</a:t>
            </a:r>
          </a:p>
          <a:p>
            <a:endParaRPr lang="en-CA" dirty="0"/>
          </a:p>
          <a:p>
            <a:r>
              <a:rPr lang="en-CA" dirty="0"/>
              <a:t>Decision No. MB6-06938</a:t>
            </a:r>
          </a:p>
          <a:p>
            <a:endParaRPr lang="en-CA" dirty="0"/>
          </a:p>
          <a:p>
            <a:r>
              <a:rPr lang="en-CA" dirty="0"/>
              <a:t>This decision considers the question of family unity and the best interests of the child in a case involving an American-born child of Haitian parents. </a:t>
            </a:r>
          </a:p>
          <a:p>
            <a:endParaRPr lang="en-CA" dirty="0"/>
          </a:p>
          <a:p>
            <a:r>
              <a:rPr lang="en-CA" dirty="0"/>
              <a:t>Decision No. MB7-22589</a:t>
            </a:r>
          </a:p>
          <a:p>
            <a:endParaRPr lang="en-CA" dirty="0"/>
          </a:p>
          <a:p>
            <a:r>
              <a:rPr lang="en-CA" dirty="0"/>
              <a:t>This decision provides a thorough analysis of exclusion under Article 1E of the Refugee Convention in the case of a Haitian claimant with permanent resident status in Brazil. </a:t>
            </a:r>
          </a:p>
          <a:p>
            <a:endParaRPr lang="en-CA" dirty="0"/>
          </a:p>
          <a:p>
            <a:r>
              <a:rPr lang="en-CA" dirty="0"/>
              <a:t>Decision No. TB7-12847 (Jamaica) and Decision No. MB5-03341 (Sri Lanka)</a:t>
            </a:r>
          </a:p>
          <a:p>
            <a:r>
              <a:rPr lang="en-CA" dirty="0"/>
              <a:t> These decisions examine credibility findings through the lens of the Chairperson’s Guideline 9: Proceedings Before the IRB Involving Sexual Orientation and Gender Identity and Expression. </a:t>
            </a:r>
          </a:p>
          <a:p>
            <a:endParaRPr lang="en-CA" dirty="0"/>
          </a:p>
          <a:p>
            <a:r>
              <a:rPr lang="en-CA" dirty="0"/>
              <a:t>Decision No. TB7-04608 (Turkey)</a:t>
            </a:r>
          </a:p>
          <a:p>
            <a:endParaRPr lang="en-CA" dirty="0"/>
          </a:p>
          <a:p>
            <a:r>
              <a:rPr lang="en-CA" dirty="0"/>
              <a:t>This decision provides a thorough overview of the political situation in Turkey as it relates to </a:t>
            </a:r>
            <a:r>
              <a:rPr lang="en-CA" dirty="0" err="1"/>
              <a:t>Hizmet</a:t>
            </a:r>
            <a:r>
              <a:rPr lang="en-CA" dirty="0"/>
              <a:t> followers. </a:t>
            </a:r>
          </a:p>
          <a:p>
            <a:endParaRPr lang="en-CA" dirty="0"/>
          </a:p>
          <a:p>
            <a:r>
              <a:rPr lang="en-CA" dirty="0"/>
              <a:t>Decision No. VB6-04568 / 1F(a)</a:t>
            </a:r>
          </a:p>
          <a:p>
            <a:endParaRPr lang="en-CA" dirty="0"/>
          </a:p>
          <a:p>
            <a:r>
              <a:rPr lang="en-CA" dirty="0"/>
              <a:t>This decision provides a thorough exclusion analysis pursuant to Article 1F(a) of the Refugee Convention.</a:t>
            </a:r>
          </a:p>
          <a:p>
            <a:endParaRPr lang="en-CA" dirty="0"/>
          </a:p>
          <a:p>
            <a:r>
              <a:rPr lang="en-CA" dirty="0"/>
              <a:t>Decision no. VB8-01757</a:t>
            </a:r>
          </a:p>
          <a:p>
            <a:endParaRPr lang="en-CA" dirty="0"/>
          </a:p>
          <a:p>
            <a:r>
              <a:rPr lang="en-CA" dirty="0"/>
              <a:t>This decision considers the principle of stare decisis (following legal precedent) and the jurisdiction of the RAD to give directions to the RPD in its reasons for decision.</a:t>
            </a:r>
          </a:p>
          <a:p>
            <a:endParaRPr lang="en-CA" dirty="0"/>
          </a:p>
          <a:p>
            <a:endParaRPr lang="en-CA" dirty="0"/>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15</a:t>
            </a:fld>
            <a:endParaRPr lang="en-US" altLang="en-US">
              <a:solidFill>
                <a:srgbClr val="000000"/>
              </a:solidFill>
            </a:endParaRPr>
          </a:p>
        </p:txBody>
      </p:sp>
    </p:spTree>
    <p:extLst>
      <p:ext uri="{BB962C8B-B14F-4D97-AF65-F5344CB8AC3E}">
        <p14:creationId xmlns:p14="http://schemas.microsoft.com/office/powerpoint/2010/main" val="3643549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Prep:</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 Focusing on the determinative issues:</a:t>
            </a:r>
            <a:r>
              <a:rPr lang="en-US" baseline="0" dirty="0"/>
              <a:t> what do you need to say yes? Focus on asking questions related to those areas, those gaps. Is there a determinative issues, such as IFA or State Protection? A residual profile? Focus on those areas first. </a:t>
            </a:r>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Writing: </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t>Do a little triage of your own inventory. Are there any easier</a:t>
            </a:r>
            <a:r>
              <a:rPr lang="en-US" baseline="0" dirty="0"/>
              <a:t> decisions (ex: positives?),</a:t>
            </a:r>
            <a:r>
              <a:rPr lang="en-US" dirty="0"/>
              <a:t> similar determinative issues,</a:t>
            </a:r>
            <a:r>
              <a:rPr lang="en-US" baseline="0" dirty="0"/>
              <a:t> same country condition analysis, etc. </a:t>
            </a:r>
            <a:r>
              <a:rPr lang="en-US" dirty="0"/>
              <a:t>Already immersed in one set of country conditions or one type of</a:t>
            </a:r>
            <a:r>
              <a:rPr lang="en-US" baseline="0" dirty="0"/>
              <a:t> analysis, easier to keep going with the same thing, builds momentum and able to finalize faster. Can you inspire yourself from the previous decision? (don’t reinvent the wheel, while every case turns on its set of facts, you don’t have to use different words to say the same thing. For ex, in a decision where you are quoting the same country conditions for the same purpose and there is no distinguishing to be done)</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baseline="0" dirty="0"/>
              <a:t>No need for alternative analyses </a:t>
            </a:r>
            <a:endParaRPr lang="en-US" dirty="0"/>
          </a:p>
          <a:p>
            <a:endParaRPr lang="en-US" dirty="0"/>
          </a:p>
        </p:txBody>
      </p:sp>
      <p:sp>
        <p:nvSpPr>
          <p:cNvPr id="4" name="Slide Number Placeholder 3"/>
          <p:cNvSpPr>
            <a:spLocks noGrp="1"/>
          </p:cNvSpPr>
          <p:nvPr>
            <p:ph type="sldNum" sz="quarter" idx="10"/>
          </p:nvPr>
        </p:nvSpPr>
        <p:spPr/>
        <p:txBody>
          <a:bodyPr/>
          <a:lstStyle/>
          <a:p>
            <a:fld id="{857BAB4A-740B-478F-BDAC-1BBCAE0F7094}" type="slidenum">
              <a:rPr lang="en-US" altLang="en-US" smtClean="0">
                <a:solidFill>
                  <a:srgbClr val="000000"/>
                </a:solidFill>
              </a:rPr>
              <a:pPr/>
              <a:t>16</a:t>
            </a:fld>
            <a:endParaRPr lang="en-US" altLang="en-US">
              <a:solidFill>
                <a:srgbClr val="000000"/>
              </a:solidFill>
            </a:endParaRPr>
          </a:p>
        </p:txBody>
      </p:sp>
    </p:spTree>
    <p:extLst>
      <p:ext uri="{BB962C8B-B14F-4D97-AF65-F5344CB8AC3E}">
        <p14:creationId xmlns:p14="http://schemas.microsoft.com/office/powerpoint/2010/main" val="2854211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7"/>
          <p:cNvSpPr>
            <a:spLocks noGrp="1" noChangeArrowheads="1"/>
          </p:cNvSpPr>
          <p:nvPr>
            <p:ph type="sldNum" sz="quarter"/>
          </p:nvPr>
        </p:nvSpPr>
        <p:spPr>
          <a:noFill/>
        </p:spPr>
        <p:txBody>
          <a:bodyPr/>
          <a:lstStyle>
            <a:lvl1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1pPr>
            <a:lvl2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2pPr>
            <a:lvl3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3pPr>
            <a:lvl4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4pPr>
            <a:lvl5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5pPr>
            <a:lvl6pPr marL="25146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6pPr>
            <a:lvl7pPr marL="29718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7pPr>
            <a:lvl8pPr marL="34290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8pPr>
            <a:lvl9pPr marL="38862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B13F26D-802A-4AEF-BE88-49FBEA43B4C1}" type="slidenum">
              <a:rPr lang="en-CA" altLang="en-US" smtClean="0"/>
              <a:pPr>
                <a:spcBef>
                  <a:spcPct val="0"/>
                </a:spcBef>
                <a:buSzPct val="45000"/>
                <a:buFont typeface="Wingdings" panose="05000000000000000000" pitchFamily="2" charset="2"/>
                <a:buNone/>
              </a:pPr>
              <a:t>17</a:t>
            </a:fld>
            <a:endParaRPr lang="en-CA" altLang="en-US"/>
          </a:p>
        </p:txBody>
      </p:sp>
      <p:sp>
        <p:nvSpPr>
          <p:cNvPr id="64515" name="Text Box 1"/>
          <p:cNvSpPr txBox="1">
            <a:spLocks noChangeArrowheads="1"/>
          </p:cNvSpPr>
          <p:nvPr/>
        </p:nvSpPr>
        <p:spPr bwMode="auto">
          <a:xfrm>
            <a:off x="3905250" y="8723313"/>
            <a:ext cx="2989263"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875" tIns="45758" rIns="91875" bIns="45758" anchor="b"/>
          <a:lstStyle>
            <a:lvl1pPr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1pPr>
            <a:lvl2pPr marL="752475" indent="-288925"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2pPr>
            <a:lvl3pPr marL="1158875" indent="-230188"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3pPr>
            <a:lvl4pPr marL="1625600" indent="-233363"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4pPr>
            <a:lvl5pPr marL="2089150" indent="-233363"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5pPr>
            <a:lvl6pPr marL="25463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6pPr>
            <a:lvl7pPr marL="30035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7pPr>
            <a:lvl8pPr marL="34607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8pPr>
            <a:lvl9pPr marL="39179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9pPr>
          </a:lstStyle>
          <a:p>
            <a:pPr algn="r" eaLnBrk="0" fontAlgn="base" hangingPunct="0">
              <a:spcBef>
                <a:spcPct val="0"/>
              </a:spcBef>
              <a:spcAft>
                <a:spcPct val="0"/>
              </a:spcAft>
              <a:buClrTx/>
              <a:buFontTx/>
              <a:buNone/>
            </a:pPr>
            <a:fld id="{045244FC-9724-4C85-8895-61702A50AE7D}" type="slidenum">
              <a:rPr lang="en-CA" altLang="en-US">
                <a:latin typeface="Arial" panose="020B0604020202020204" pitchFamily="34" charset="0"/>
                <a:ea typeface="ＭＳ Ｐゴシック" charset="-128"/>
              </a:rPr>
              <a:pPr algn="r" eaLnBrk="0" fontAlgn="base" hangingPunct="0">
                <a:spcBef>
                  <a:spcPct val="0"/>
                </a:spcBef>
                <a:spcAft>
                  <a:spcPct val="0"/>
                </a:spcAft>
                <a:buClrTx/>
                <a:buFontTx/>
                <a:buNone/>
              </a:pPr>
              <a:t>17</a:t>
            </a:fld>
            <a:endParaRPr lang="en-CA" altLang="en-US">
              <a:latin typeface="Arial" panose="020B0604020202020204" pitchFamily="34" charset="0"/>
              <a:ea typeface="ＭＳ Ｐゴシック" charset="-128"/>
            </a:endParaRPr>
          </a:p>
        </p:txBody>
      </p:sp>
      <p:sp>
        <p:nvSpPr>
          <p:cNvPr id="64516" name="Rectangle 2"/>
          <p:cNvSpPr>
            <a:spLocks noGrp="1" noRot="1" noChangeAspect="1" noChangeArrowheads="1" noTextEdit="1"/>
          </p:cNvSpPr>
          <p:nvPr>
            <p:ph type="sldImg"/>
          </p:nvPr>
        </p:nvSpPr>
        <p:spPr>
          <a:xfrm>
            <a:off x="387350" y="688975"/>
            <a:ext cx="6119813" cy="34432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7" name="Rectangle 3"/>
          <p:cNvSpPr>
            <a:spLocks noGrp="1" noChangeArrowheads="1"/>
          </p:cNvSpPr>
          <p:nvPr>
            <p:ph type="body" idx="1"/>
          </p:nvPr>
        </p:nvSpPr>
        <p:spPr>
          <a:xfrm>
            <a:off x="919163" y="4362450"/>
            <a:ext cx="5056187" cy="4132263"/>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515" rIns="91515" anchor="ctr"/>
          <a:lstStyle/>
          <a:p>
            <a:endParaRPr lang="en-CA" altLang="en-US"/>
          </a:p>
        </p:txBody>
      </p:sp>
    </p:spTree>
    <p:extLst>
      <p:ext uri="{BB962C8B-B14F-4D97-AF65-F5344CB8AC3E}">
        <p14:creationId xmlns:p14="http://schemas.microsoft.com/office/powerpoint/2010/main" val="3225258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noProof="0" dirty="0"/>
          </a:p>
        </p:txBody>
      </p:sp>
      <p:sp>
        <p:nvSpPr>
          <p:cNvPr id="4" name="Slide Number Placeholder 3"/>
          <p:cNvSpPr>
            <a:spLocks noGrp="1"/>
          </p:cNvSpPr>
          <p:nvPr>
            <p:ph type="sldNum" sz="quarter" idx="10"/>
          </p:nvPr>
        </p:nvSpPr>
        <p:spPr/>
        <p:txBody>
          <a:bodyPr/>
          <a:lstStyle/>
          <a:p>
            <a:fld id="{DC18EC02-AE20-4EF3-AAB2-D503FA1D6613}" type="slidenum">
              <a:rPr lang="en-GB" smtClean="0"/>
              <a:t>2</a:t>
            </a:fld>
            <a:endParaRPr lang="en-GB"/>
          </a:p>
        </p:txBody>
      </p:sp>
    </p:spTree>
    <p:extLst>
      <p:ext uri="{BB962C8B-B14F-4D97-AF65-F5344CB8AC3E}">
        <p14:creationId xmlns:p14="http://schemas.microsoft.com/office/powerpoint/2010/main" val="1484042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kern="1200">
                <a:solidFill>
                  <a:schemeClr val="tx1"/>
                </a:solidFill>
                <a:effectLst/>
                <a:latin typeface="+mn-lt"/>
                <a:ea typeface="+mn-ea"/>
                <a:cs typeface="+mn-cs"/>
              </a:rPr>
              <a:t>Pour commencer ma présentation je nous ramène brièvement à l'année 2015.  En cette année:</a:t>
            </a:r>
          </a:p>
          <a:p>
            <a:pPr marL="171450" indent="-171450">
              <a:buFont typeface="Arial" panose="020B0604020202020204" pitchFamily="34" charset="0"/>
              <a:buChar char="•"/>
            </a:pPr>
            <a:r>
              <a:rPr lang="fr-FR" sz="1000" kern="1200" noProof="0">
                <a:solidFill>
                  <a:schemeClr val="tx1"/>
                </a:solidFill>
                <a:effectLst/>
              </a:rPr>
              <a:t>Le nombre global</a:t>
            </a:r>
            <a:r>
              <a:rPr lang="fr-FR" sz="1000" kern="1200" baseline="0" noProof="0">
                <a:solidFill>
                  <a:schemeClr val="tx1"/>
                </a:solidFill>
                <a:effectLst/>
              </a:rPr>
              <a:t> des réfugiés a continué à augmenter.</a:t>
            </a:r>
          </a:p>
          <a:p>
            <a:pPr marL="171450" indent="-171450">
              <a:buFont typeface="Arial" panose="020B0604020202020204" pitchFamily="34" charset="0"/>
              <a:buChar char="•"/>
            </a:pPr>
            <a:r>
              <a:rPr lang="fr-FR" sz="1000" b="0" i="0" kern="1200">
                <a:solidFill>
                  <a:schemeClr val="tx1"/>
                </a:solidFill>
                <a:effectLst/>
              </a:rPr>
              <a:t>Le nombre de demandes d'asile en Europe a fortement augmenté.</a:t>
            </a:r>
            <a:endParaRPr lang="fr-FR" sz="1000"/>
          </a:p>
          <a:p>
            <a:pPr marL="171450" indent="-171450">
              <a:buFont typeface="Arial" panose="020B0604020202020204" pitchFamily="34" charset="0"/>
              <a:buChar char="•"/>
            </a:pPr>
            <a:r>
              <a:rPr lang="fr-FR" sz="1000" b="0" i="0" kern="1200">
                <a:solidFill>
                  <a:schemeClr val="tx1"/>
                </a:solidFill>
                <a:effectLst/>
              </a:rPr>
              <a:t>Tant le HCR que les États ont accumulé un retard considérable dans la </a:t>
            </a:r>
            <a:r>
              <a:rPr lang="fr-FR" sz="1000" b="1" i="0" kern="1200">
                <a:solidFill>
                  <a:schemeClr val="tx1"/>
                </a:solidFill>
                <a:effectLst/>
              </a:rPr>
              <a:t>«DSR» </a:t>
            </a:r>
            <a:r>
              <a:rPr lang="fr-FR" sz="1000" b="0" i="0" kern="1200">
                <a:solidFill>
                  <a:schemeClr val="tx1"/>
                </a:solidFill>
                <a:effectLst/>
              </a:rPr>
              <a:t>- en première instance et au niveau des appels.</a:t>
            </a:r>
            <a:endParaRPr lang="fr-FR" sz="1000"/>
          </a:p>
          <a:p>
            <a:pPr marL="171450" indent="-171450">
              <a:buFont typeface="Arial" panose="020B0604020202020204" pitchFamily="34" charset="0"/>
              <a:buChar char="•"/>
            </a:pPr>
            <a:r>
              <a:rPr lang="fr-FR" sz="1000"/>
              <a:t>Les arriérés signifiaient de longues attentes pour les personnes en quête de protection, de sécurité et de solutions durables.</a:t>
            </a:r>
          </a:p>
          <a:p>
            <a:r>
              <a:rPr lang="fr-FR" sz="1000" kern="1200" noProof="0">
                <a:solidFill>
                  <a:schemeClr val="tx1"/>
                </a:solidFill>
                <a:effectLst/>
              </a:rPr>
              <a:t> </a:t>
            </a:r>
          </a:p>
          <a:p>
            <a:pPr lvl="0"/>
            <a:r>
              <a:rPr lang="fr-FR" sz="1000"/>
              <a:t>Les opérations du HCR (ceux qui effectue la DSR dans le cadre de son mandat) et les États ont besoin d’un appui pour répondre au nombre croissant de demandes individuelles.</a:t>
            </a:r>
            <a:endParaRPr lang="fr-FR" sz="1000" kern="1200" noProof="0">
              <a:solidFill>
                <a:schemeClr val="tx1"/>
              </a:solidFill>
              <a:effectLst/>
            </a:endParaRPr>
          </a:p>
          <a:p>
            <a:pPr lvl="0"/>
            <a:br>
              <a:rPr lang="fr-FR" sz="1000"/>
            </a:br>
            <a:r>
              <a:rPr lang="fr-FR" sz="1000" b="0" i="0" kern="1200">
                <a:solidFill>
                  <a:schemeClr val="tx1"/>
                </a:solidFill>
                <a:effectLst/>
              </a:rPr>
              <a:t>Certains États ont déjà réagi en introduisant des innovations dans leurs procédures.</a:t>
            </a:r>
            <a:r>
              <a:rPr lang="fr-FR" sz="1000" kern="1200" noProof="0">
                <a:solidFill>
                  <a:schemeClr val="tx1"/>
                </a:solidFill>
                <a:effectLst/>
              </a:rPr>
              <a:t> </a:t>
            </a:r>
          </a:p>
          <a:p>
            <a:pPr lvl="0"/>
            <a:endParaRPr lang="fr-FR" sz="1000" kern="1200" noProof="0">
              <a:solidFill>
                <a:schemeClr val="tx1"/>
              </a:solidFill>
              <a:effectLst/>
            </a:endParaRPr>
          </a:p>
          <a:p>
            <a:pPr lvl="0"/>
            <a:r>
              <a:rPr lang="fr-FR" sz="1000"/>
              <a:t>En même temps, le HCR a reconnu que la DSR n’était pas toujours la seule solution; il y avait parfois d’autres solutions qui n’imposaient pas la DSR</a:t>
            </a:r>
            <a:r>
              <a:rPr lang="fr-FR" sz="1000" baseline="0"/>
              <a:t> </a:t>
            </a:r>
            <a:r>
              <a:rPr lang="fr-FR" sz="1000"/>
              <a:t>pour assurer une protection essentielle (par exemple, d’autres formes de séjour régularisé).</a:t>
            </a:r>
          </a:p>
          <a:p>
            <a:pPr lvl="0"/>
            <a:endParaRPr lang="fr-FR" sz="1000" kern="1200" noProof="0">
              <a:solidFill>
                <a:schemeClr val="tx1"/>
              </a:solidFill>
              <a:effectLst/>
            </a:endParaRPr>
          </a:p>
          <a:p>
            <a:r>
              <a:rPr lang="fr-FR" sz="1000" b="0" i="0" kern="1200">
                <a:solidFill>
                  <a:schemeClr val="tx1"/>
                </a:solidFill>
                <a:effectLst/>
              </a:rPr>
              <a:t>C‘était l'heure de repenser.</a:t>
            </a:r>
          </a:p>
          <a:p>
            <a:endParaRPr lang="fr-FR" sz="1000" kern="1200" noProof="0">
              <a:solidFill>
                <a:schemeClr val="tx1"/>
              </a:solidFill>
              <a:effectLst/>
            </a:endParaRPr>
          </a:p>
          <a:p>
            <a:r>
              <a:rPr lang="fr-FR" sz="1000" b="0" i="0" kern="1200">
                <a:solidFill>
                  <a:schemeClr val="tx1"/>
                </a:solidFill>
                <a:effectLst/>
              </a:rPr>
              <a:t>Après avoir réfléchi, le HCR a pris une </a:t>
            </a:r>
            <a:r>
              <a:rPr lang="fr-FR" sz="1000" b="1" i="0" kern="1200">
                <a:solidFill>
                  <a:schemeClr val="tx1"/>
                </a:solidFill>
                <a:effectLst/>
              </a:rPr>
              <a:t>nouvelle orientation </a:t>
            </a:r>
            <a:r>
              <a:rPr lang="fr-FR" sz="1000" b="1"/>
              <a:t>stratégique pour la «DSR» </a:t>
            </a:r>
            <a:r>
              <a:rPr lang="fr-FR" sz="1000"/>
              <a:t>.</a:t>
            </a:r>
            <a:endParaRPr lang="en-GB" sz="1000" dirty="0"/>
          </a:p>
        </p:txBody>
      </p:sp>
      <p:sp>
        <p:nvSpPr>
          <p:cNvPr id="4" name="Slide Number Placeholder 3"/>
          <p:cNvSpPr>
            <a:spLocks noGrp="1"/>
          </p:cNvSpPr>
          <p:nvPr>
            <p:ph type="sldNum" sz="quarter" idx="10"/>
          </p:nvPr>
        </p:nvSpPr>
        <p:spPr/>
        <p:txBody>
          <a:bodyPr/>
          <a:lstStyle/>
          <a:p>
            <a:fld id="{DC18EC02-AE20-4EF3-AAB2-D503FA1D6613}" type="slidenum">
              <a:rPr lang="en-GB" smtClean="0"/>
              <a:t>3</a:t>
            </a:fld>
            <a:endParaRPr lang="en-GB"/>
          </a:p>
        </p:txBody>
      </p:sp>
    </p:spTree>
    <p:extLst>
      <p:ext uri="{BB962C8B-B14F-4D97-AF65-F5344CB8AC3E}">
        <p14:creationId xmlns:p14="http://schemas.microsoft.com/office/powerpoint/2010/main" val="1188437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000" b="0" i="0" kern="1200" dirty="0">
                <a:solidFill>
                  <a:schemeClr val="tx1"/>
                </a:solidFill>
                <a:effectLst/>
              </a:rPr>
              <a:t>Cette nouvelle stratégie reflète à la fois: 1) le rôle du HCR dans la facilitation de la protection, 2) la manière dont le HCR peut aider et conseiller les États.</a:t>
            </a:r>
            <a:r>
              <a:rPr lang="en-US" sz="1000" kern="1200" dirty="0">
                <a:solidFill>
                  <a:schemeClr val="tx1"/>
                </a:solidFill>
                <a:effectLst/>
              </a:rPr>
              <a:t> </a:t>
            </a:r>
            <a:endParaRPr lang="en-GB" sz="1000" kern="1200" dirty="0">
              <a:solidFill>
                <a:schemeClr val="tx1"/>
              </a:solidFill>
              <a:effectLst/>
            </a:endParaRPr>
          </a:p>
          <a:p>
            <a:endParaRPr lang="en-US" sz="1000" kern="1200" dirty="0">
              <a:solidFill>
                <a:schemeClr val="tx1"/>
              </a:solidFill>
              <a:effectLst/>
            </a:endParaRPr>
          </a:p>
          <a:p>
            <a:r>
              <a:rPr lang="fr-FR" sz="1000" dirty="0"/>
              <a:t>La stratégie reconnaît que la détermination du statut de réfugié n'est pas toujours le seul moyen de trouver une solution de protection - D'autres cadres ou interventions peuvent, parfois, faciliter l'accès aux droits à la protection.</a:t>
            </a:r>
          </a:p>
          <a:p>
            <a:br>
              <a:rPr lang="fr-FR" sz="1000" dirty="0"/>
            </a:br>
            <a:r>
              <a:rPr lang="fr-FR" sz="1000" b="0" i="0" kern="1200" dirty="0">
                <a:solidFill>
                  <a:schemeClr val="tx1"/>
                </a:solidFill>
                <a:effectLst/>
              </a:rPr>
              <a:t>Par exemple, lorsque appropriée, la reconnaissance prima </a:t>
            </a:r>
            <a:r>
              <a:rPr lang="fr-FR" sz="1000" b="0" i="0" kern="1200" dirty="0" err="1">
                <a:solidFill>
                  <a:schemeClr val="tx1"/>
                </a:solidFill>
                <a:effectLst/>
              </a:rPr>
              <a:t>facie</a:t>
            </a:r>
            <a:r>
              <a:rPr lang="fr-FR" sz="1000" b="0" i="0" kern="1200" dirty="0">
                <a:solidFill>
                  <a:schemeClr val="tx1"/>
                </a:solidFill>
                <a:effectLst/>
              </a:rPr>
              <a:t> basée sur un groupe ne nécessite pas de procédure de détermination du statut de réfugié individualisée.</a:t>
            </a:r>
          </a:p>
          <a:p>
            <a:endParaRPr lang="fr-FR" sz="1000" b="0" i="0" kern="1200" dirty="0">
              <a:solidFill>
                <a:schemeClr val="tx1"/>
              </a:solidFill>
              <a:effectLst/>
            </a:endParaRPr>
          </a:p>
          <a:p>
            <a:r>
              <a:rPr lang="fr-FR" sz="1000" dirty="0"/>
              <a:t>D’autres options telles que la «protection temporaire» ou les «dispositions en matière de séjour» peuvent être appropriées dans certaines situations.</a:t>
            </a:r>
          </a:p>
          <a:p>
            <a:br>
              <a:rPr lang="fr-FR" sz="1000" dirty="0"/>
            </a:br>
            <a:r>
              <a:rPr lang="fr-FR" sz="1000" b="0" i="0" kern="1200" dirty="0">
                <a:solidFill>
                  <a:schemeClr val="tx1"/>
                </a:solidFill>
                <a:effectLst/>
              </a:rPr>
              <a:t>Le HCR a donné des </a:t>
            </a:r>
            <a:r>
              <a:rPr lang="fr-FR" sz="1000" dirty="0"/>
              <a:t>directions </a:t>
            </a:r>
            <a:r>
              <a:rPr lang="fr-FR" sz="1000" b="0" i="0" kern="1200" dirty="0">
                <a:solidFill>
                  <a:schemeClr val="tx1"/>
                </a:solidFill>
                <a:effectLst/>
              </a:rPr>
              <a:t>sur ces options, lesquelles sont présentées dans la dernière diapositive. </a:t>
            </a:r>
          </a:p>
          <a:p>
            <a:br>
              <a:rPr lang="fr-FR" sz="1000" dirty="0"/>
            </a:br>
            <a:r>
              <a:rPr lang="fr-FR" sz="1000" dirty="0"/>
              <a:t>Cependant, l</a:t>
            </a:r>
            <a:r>
              <a:rPr lang="fr-FR" sz="1000" b="0" i="0" kern="1200" dirty="0">
                <a:solidFill>
                  <a:schemeClr val="tx1"/>
                </a:solidFill>
                <a:effectLst/>
              </a:rPr>
              <a:t>a stratégie du HCR reconnaît qu’il existe toujours des circonstances dans lesquelles des décisions </a:t>
            </a:r>
            <a:r>
              <a:rPr lang="fr-FR" sz="1000" dirty="0"/>
              <a:t>individualisées constituent </a:t>
            </a:r>
            <a:r>
              <a:rPr lang="fr-FR" sz="1000" b="0" i="0" kern="1200" dirty="0">
                <a:solidFill>
                  <a:schemeClr val="tx1"/>
                </a:solidFill>
                <a:effectLst/>
              </a:rPr>
              <a:t>le meilleur moyen de fournir la protection et les droits.</a:t>
            </a:r>
          </a:p>
          <a:p>
            <a:endParaRPr lang="fr-FR" sz="1000" b="0" i="0" kern="1200" dirty="0">
              <a:solidFill>
                <a:schemeClr val="tx1"/>
              </a:solidFill>
              <a:effectLst/>
            </a:endParaRPr>
          </a:p>
          <a:p>
            <a:r>
              <a:rPr lang="fr-FR" sz="1000" dirty="0"/>
              <a:t>En même temps, la stratégie reconnaît que le HCR et les États ont besoin des processus qui ne sont pas seulement </a:t>
            </a:r>
            <a:r>
              <a:rPr lang="fr-FR" sz="1000" b="1" dirty="0"/>
              <a:t>équitables</a:t>
            </a:r>
            <a:r>
              <a:rPr lang="fr-FR" sz="1000" dirty="0"/>
              <a:t>, mais qui sont aussi </a:t>
            </a:r>
            <a:r>
              <a:rPr lang="fr-FR" sz="1000" b="1" dirty="0"/>
              <a:t>efficaces</a:t>
            </a:r>
            <a:r>
              <a:rPr lang="fr-FR" sz="1000" dirty="0"/>
              <a:t> et </a:t>
            </a:r>
            <a:r>
              <a:rPr lang="fr-FR" sz="1000" b="1" dirty="0"/>
              <a:t>adaptables,</a:t>
            </a:r>
            <a:r>
              <a:rPr lang="fr-FR" sz="1000" dirty="0"/>
              <a:t> tout en garantissant </a:t>
            </a:r>
            <a:r>
              <a:rPr lang="fr-FR" sz="1000" b="1" dirty="0"/>
              <a:t>l’intégrité</a:t>
            </a:r>
            <a:r>
              <a:rPr lang="fr-FR" sz="1000" dirty="0"/>
              <a:t>.</a:t>
            </a:r>
            <a:endParaRPr lang="en-GB" sz="1000" dirty="0"/>
          </a:p>
        </p:txBody>
      </p:sp>
      <p:sp>
        <p:nvSpPr>
          <p:cNvPr id="4" name="Slide Number Placeholder 3"/>
          <p:cNvSpPr>
            <a:spLocks noGrp="1"/>
          </p:cNvSpPr>
          <p:nvPr>
            <p:ph type="sldNum" sz="quarter" idx="10"/>
          </p:nvPr>
        </p:nvSpPr>
        <p:spPr/>
        <p:txBody>
          <a:bodyPr/>
          <a:lstStyle/>
          <a:p>
            <a:fld id="{DC18EC02-AE20-4EF3-AAB2-D503FA1D6613}" type="slidenum">
              <a:rPr lang="en-GB" smtClean="0"/>
              <a:t>4</a:t>
            </a:fld>
            <a:endParaRPr lang="en-GB"/>
          </a:p>
        </p:txBody>
      </p:sp>
    </p:spTree>
    <p:extLst>
      <p:ext uri="{BB962C8B-B14F-4D97-AF65-F5344CB8AC3E}">
        <p14:creationId xmlns:p14="http://schemas.microsoft.com/office/powerpoint/2010/main" val="3118588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a:t>Une procédure d'asile ne peut être équitable si cela prend des années, vois des décennies.</a:t>
            </a:r>
          </a:p>
          <a:p>
            <a:endParaRPr lang="fr-FR" noProof="0" dirty="0"/>
          </a:p>
          <a:p>
            <a:r>
              <a:rPr lang="fr-FR" noProof="0" dirty="0"/>
              <a:t>Une procédure d'asile ne peut être ni efficace ni adaptable si, quelle que soit la force ou la faiblesse de la demande, peu importe le nombre de cas, la même procédure rigide doit être respectée.</a:t>
            </a:r>
          </a:p>
          <a:p>
            <a:r>
              <a:rPr lang="fr-FR" sz="1200" kern="1200" noProof="0" dirty="0">
                <a:solidFill>
                  <a:schemeClr val="tx1"/>
                </a:solidFill>
                <a:effectLst/>
                <a:latin typeface="+mn-lt"/>
                <a:ea typeface="+mn-ea"/>
                <a:cs typeface="+mn-cs"/>
              </a:rPr>
              <a:t> </a:t>
            </a:r>
          </a:p>
          <a:p>
            <a:r>
              <a:rPr lang="fr-FR" sz="1200" b="0" i="0" kern="1200" noProof="0" dirty="0">
                <a:solidFill>
                  <a:schemeClr val="tx1"/>
                </a:solidFill>
                <a:effectLst/>
                <a:latin typeface="+mn-lt"/>
                <a:ea typeface="+mn-ea"/>
                <a:cs typeface="+mn-cs"/>
              </a:rPr>
              <a:t>Avec</a:t>
            </a:r>
            <a:r>
              <a:rPr lang="fr-FR" sz="1200" b="0" i="0" kern="1200" baseline="0" noProof="0" dirty="0">
                <a:solidFill>
                  <a:schemeClr val="tx1"/>
                </a:solidFill>
                <a:effectLst/>
                <a:latin typeface="+mn-lt"/>
                <a:ea typeface="+mn-ea"/>
                <a:cs typeface="+mn-cs"/>
              </a:rPr>
              <a:t> ceci</a:t>
            </a:r>
            <a:r>
              <a:rPr lang="fr-FR" sz="1200" b="0" i="0" kern="1200" noProof="0" dirty="0">
                <a:solidFill>
                  <a:schemeClr val="tx1"/>
                </a:solidFill>
                <a:effectLst/>
                <a:latin typeface="+mn-lt"/>
                <a:ea typeface="+mn-ea"/>
                <a:cs typeface="+mn-cs"/>
              </a:rPr>
              <a:t> </a:t>
            </a:r>
            <a:r>
              <a:rPr lang="fr-FR" sz="1200" b="0" i="0" kern="1200" baseline="0" noProof="0" dirty="0">
                <a:solidFill>
                  <a:schemeClr val="tx1"/>
                </a:solidFill>
                <a:effectLst/>
                <a:latin typeface="+mn-lt"/>
                <a:ea typeface="+mn-ea"/>
                <a:cs typeface="+mn-cs"/>
              </a:rPr>
              <a:t>en tête</a:t>
            </a:r>
            <a:r>
              <a:rPr lang="fr-FR" sz="1200" b="0" i="0" kern="1200" noProof="0" dirty="0">
                <a:solidFill>
                  <a:schemeClr val="tx1"/>
                </a:solidFill>
                <a:effectLst/>
                <a:latin typeface="+mn-lt"/>
                <a:ea typeface="+mn-ea"/>
                <a:cs typeface="+mn-cs"/>
              </a:rPr>
              <a:t>, le HCR a défini des orientations sur l'utilisation de ce que le HCR appelle différentes «modalités de traitement des cas».</a:t>
            </a:r>
          </a:p>
          <a:p>
            <a:r>
              <a:rPr lang="fr-FR" sz="1200" kern="1200" noProof="0" dirty="0">
                <a:solidFill>
                  <a:schemeClr val="tx1"/>
                </a:solidFill>
                <a:effectLst/>
                <a:latin typeface="+mn-lt"/>
                <a:ea typeface="+mn-ea"/>
                <a:cs typeface="+mn-cs"/>
              </a:rPr>
              <a:t> </a:t>
            </a:r>
          </a:p>
          <a:p>
            <a:r>
              <a:rPr lang="fr-FR" noProof="0" dirty="0"/>
              <a:t>Ces modalités peuvent être particulièrement utiles dans une situation de migration mixte ou lorsque les systèmes d'asile sont débordés.</a:t>
            </a:r>
          </a:p>
          <a:p>
            <a:br>
              <a:rPr lang="fr-FR" noProof="0" dirty="0"/>
            </a:br>
            <a:r>
              <a:rPr lang="fr-FR" sz="1200" b="0" i="0" kern="1200" noProof="0" dirty="0">
                <a:solidFill>
                  <a:schemeClr val="tx1"/>
                </a:solidFill>
                <a:effectLst/>
                <a:latin typeface="+mn-lt"/>
                <a:ea typeface="+mn-ea"/>
                <a:cs typeface="+mn-cs"/>
              </a:rPr>
              <a:t>Le recours à des modalités de traitement des cas peut aider à garantir un système d’asile équitable, efficace et adaptable sans perte d’intégrité.</a:t>
            </a:r>
          </a:p>
          <a:p>
            <a:br>
              <a:rPr lang="fr-FR" noProof="0" dirty="0"/>
            </a:br>
            <a:r>
              <a:rPr lang="fr-FR" sz="1200" b="0" i="0" kern="1200" noProof="0" dirty="0">
                <a:solidFill>
                  <a:schemeClr val="tx1"/>
                </a:solidFill>
                <a:effectLst/>
                <a:latin typeface="+mn-lt"/>
                <a:ea typeface="+mn-ea"/>
                <a:cs typeface="+mn-cs"/>
              </a:rPr>
              <a:t>Les exemples comprennent:</a:t>
            </a:r>
          </a:p>
          <a:p>
            <a:endParaRPr lang="fr-FR" sz="1200" b="0" i="0" kern="1200" noProof="0" dirty="0">
              <a:solidFill>
                <a:schemeClr val="tx1"/>
              </a:solidFill>
              <a:effectLst/>
              <a:latin typeface="+mn-lt"/>
              <a:ea typeface="+mn-ea"/>
              <a:cs typeface="+mn-cs"/>
            </a:endParaRPr>
          </a:p>
          <a:p>
            <a:r>
              <a:rPr lang="fr-FR" dirty="0"/>
              <a:t>--DSR «accélérée» - par exemple lorsque les délais entre les étapes de la procédure sont raccourcis</a:t>
            </a:r>
          </a:p>
          <a:p>
            <a:br>
              <a:rPr lang="fr-FR" dirty="0"/>
            </a:br>
            <a:r>
              <a:rPr lang="fr-FR" dirty="0"/>
              <a:t>--</a:t>
            </a:r>
            <a:r>
              <a:rPr lang="fr-FR" sz="1200" b="0" i="0" kern="1200" dirty="0">
                <a:solidFill>
                  <a:schemeClr val="tx1"/>
                </a:solidFill>
                <a:effectLst/>
                <a:latin typeface="+mn-lt"/>
                <a:ea typeface="+mn-ea"/>
                <a:cs typeface="+mn-cs"/>
              </a:rPr>
              <a:t>DSR simplifiée - par exemple lorsque des formulaires d'évaluation avec analyse juridique pré-remplie et / ou pays d'origine sont utilisés pour rédiger des décisions</a:t>
            </a:r>
          </a:p>
          <a:p>
            <a:br>
              <a:rPr lang="fr-FR" dirty="0"/>
            </a:br>
            <a:r>
              <a:rPr lang="fr-FR" dirty="0"/>
              <a:t>--</a:t>
            </a:r>
            <a:r>
              <a:rPr lang="fr-FR" sz="1200" b="0" i="0" kern="1200" dirty="0">
                <a:solidFill>
                  <a:schemeClr val="tx1"/>
                </a:solidFill>
                <a:effectLst/>
                <a:latin typeface="+mn-lt"/>
                <a:ea typeface="+mn-ea"/>
                <a:cs typeface="+mn-cs"/>
              </a:rPr>
              <a:t>Enregistrement et DSR fusionnés - par exemple, lorsque des étapes de procédure dans le système sont consolide.</a:t>
            </a:r>
          </a:p>
          <a:p>
            <a:r>
              <a:rPr lang="en-US" sz="1200" kern="1200" dirty="0">
                <a:solidFill>
                  <a:schemeClr val="tx1"/>
                </a:solidFill>
                <a:effectLst/>
                <a:latin typeface="+mn-lt"/>
                <a:ea typeface="+mn-ea"/>
                <a:cs typeface="+mn-cs"/>
              </a:rPr>
              <a:t> </a:t>
            </a:r>
            <a:br>
              <a:rPr lang="fr-FR" dirty="0"/>
            </a:br>
            <a:r>
              <a:rPr lang="fr-FR" dirty="0"/>
              <a:t>Mais, il</a:t>
            </a:r>
            <a:r>
              <a:rPr lang="fr-FR" sz="1200" b="0" i="0" kern="1200" dirty="0">
                <a:solidFill>
                  <a:schemeClr val="tx1"/>
                </a:solidFill>
                <a:effectLst/>
                <a:latin typeface="+mn-lt"/>
                <a:ea typeface="+mn-ea"/>
                <a:cs typeface="+mn-cs"/>
              </a:rPr>
              <a:t> y a des mises en garde importantes</a:t>
            </a:r>
            <a:r>
              <a:rPr lang="en-US" sz="1200" kern="1200" dirty="0">
                <a:solidFill>
                  <a:schemeClr val="tx1"/>
                </a:solidFill>
                <a:effectLst/>
                <a:latin typeface="+mn-lt"/>
                <a:ea typeface="+mn-ea"/>
                <a:cs typeface="+mn-cs"/>
              </a:rPr>
              <a:t>:</a:t>
            </a:r>
          </a:p>
          <a:p>
            <a:endParaRPr lang="en-GB" sz="1200" kern="1200" dirty="0">
              <a:solidFill>
                <a:schemeClr val="tx1"/>
              </a:solidFill>
              <a:effectLst/>
              <a:latin typeface="+mn-lt"/>
              <a:ea typeface="+mn-ea"/>
              <a:cs typeface="+mn-cs"/>
            </a:endParaRPr>
          </a:p>
          <a:p>
            <a:pPr lvl="0"/>
            <a:r>
              <a:rPr lang="fr-FR" dirty="0"/>
              <a:t>Les modalités ne sont généralement appropriées lorsque les profils des cas sont similaires. Par exemple, lorsque le taux de reconnaissance est très élevé ou très faible, ou lorsque la majorité des candidats ont des contextes similaires.</a:t>
            </a:r>
          </a:p>
          <a:p>
            <a:pPr lvl="0"/>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fr-FR" dirty="0"/>
              <a:t>Parfois, l’éligibilité au statut </a:t>
            </a:r>
            <a:r>
              <a:rPr lang="fr-FR" u="none" dirty="0"/>
              <a:t>de réfugié ne peut pas être </a:t>
            </a:r>
            <a:r>
              <a:rPr lang="fr-FR" dirty="0"/>
              <a:t>déterminée de manière adéquate par ces procédures. Une DSR « régulière » peut encore être nécessaire dans les cas qui soulèvent des questions d’éligibilité complexes, de graves questions de crédibilité, ou des questions d’exclusion.</a:t>
            </a:r>
          </a:p>
          <a:p>
            <a:pPr lvl="0"/>
            <a:r>
              <a:rPr lang="en-US" sz="1200" kern="1200" dirty="0">
                <a:solidFill>
                  <a:schemeClr val="tx1"/>
                </a:solidFill>
                <a:effectLst/>
                <a:latin typeface="+mn-lt"/>
                <a:ea typeface="+mn-ea"/>
                <a:cs typeface="+mn-cs"/>
              </a:rPr>
              <a:t> </a:t>
            </a:r>
            <a:br>
              <a:rPr lang="fr-FR" dirty="0"/>
            </a:br>
            <a:r>
              <a:rPr lang="fr-FR" sz="1200" b="0" i="0" kern="1200" dirty="0">
                <a:solidFill>
                  <a:schemeClr val="tx1"/>
                </a:solidFill>
                <a:effectLst/>
                <a:latin typeface="+mn-lt"/>
                <a:ea typeface="+mn-ea"/>
                <a:cs typeface="+mn-cs"/>
              </a:rPr>
              <a:t>Toute modalité introduite DOIT maintenir les garanties procédurales nécessaires.</a:t>
            </a:r>
          </a:p>
          <a:p>
            <a:pPr lvl="0"/>
            <a:r>
              <a:rPr lang="en-US" sz="1200" kern="1200" dirty="0">
                <a:solidFill>
                  <a:schemeClr val="tx1"/>
                </a:solidFill>
                <a:effectLst/>
                <a:latin typeface="+mn-lt"/>
                <a:ea typeface="+mn-ea"/>
                <a:cs typeface="+mn-cs"/>
              </a:rPr>
              <a:t> </a:t>
            </a:r>
            <a:br>
              <a:rPr lang="fr-FR" dirty="0"/>
            </a:br>
            <a:r>
              <a:rPr lang="fr-FR" sz="1200" b="0" i="0" kern="1200" dirty="0">
                <a:solidFill>
                  <a:schemeClr val="tx1"/>
                </a:solidFill>
                <a:effectLst/>
                <a:latin typeface="+mn-lt"/>
                <a:ea typeface="+mn-ea"/>
                <a:cs typeface="+mn-cs"/>
              </a:rPr>
              <a:t>Il est important de développer soigneusement des critères et des </a:t>
            </a:r>
            <a:r>
              <a:rPr lang="fr-FR" b="1" dirty="0"/>
              <a:t>systèmes de référé.</a:t>
            </a:r>
            <a:r>
              <a:rPr lang="fr-FR" b="1" baseline="0" dirty="0"/>
              <a:t>  </a:t>
            </a:r>
            <a:r>
              <a:rPr lang="fr-FR" dirty="0"/>
              <a:t>Ceux-ci doivent être surveillés pour une utilisation appropriée et de qualité.</a:t>
            </a:r>
          </a:p>
          <a:p>
            <a:pPr lvl="0"/>
            <a:r>
              <a:rPr lang="en-US" sz="1200" kern="1200" dirty="0">
                <a:solidFill>
                  <a:schemeClr val="tx1"/>
                </a:solidFill>
                <a:effectLst/>
                <a:latin typeface="+mn-lt"/>
                <a:ea typeface="+mn-ea"/>
                <a:cs typeface="+mn-cs"/>
              </a:rPr>
              <a:t> </a:t>
            </a:r>
            <a:br>
              <a:rPr lang="fr-FR" dirty="0"/>
            </a:br>
            <a:r>
              <a:rPr lang="fr-FR" sz="1200" b="0" i="0" kern="1200" dirty="0">
                <a:solidFill>
                  <a:schemeClr val="tx1"/>
                </a:solidFill>
                <a:effectLst/>
                <a:latin typeface="+mn-lt"/>
                <a:ea typeface="+mn-ea"/>
                <a:cs typeface="+mn-cs"/>
              </a:rPr>
              <a:t>Aujourd’hui, des collègues du Canada et du Royaume-Uni vont présenter quelques exemples de processus qu’ils ont mis en place.</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C18EC02-AE20-4EF3-AAB2-D503FA1D6613}" type="slidenum">
              <a:rPr lang="en-GB" smtClean="0"/>
              <a:t>5</a:t>
            </a:fld>
            <a:endParaRPr lang="en-GB"/>
          </a:p>
        </p:txBody>
      </p:sp>
    </p:spTree>
    <p:extLst>
      <p:ext uri="{BB962C8B-B14F-4D97-AF65-F5344CB8AC3E}">
        <p14:creationId xmlns:p14="http://schemas.microsoft.com/office/powerpoint/2010/main" val="634857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kern="1200" dirty="0">
                <a:solidFill>
                  <a:schemeClr val="tx1"/>
                </a:solidFill>
                <a:effectLst/>
                <a:latin typeface="+mn-lt"/>
                <a:ea typeface="+mn-ea"/>
                <a:cs typeface="+mn-cs"/>
              </a:rPr>
              <a:t>Pour ma part, je vous laisse avec divers documents élaborés par le HCR pour soutenir à la fois le HCR et les États.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fr-FR" dirty="0"/>
              <a:t>Le premier document est la stratégie que j'ai présentée aujourd'hui.</a:t>
            </a:r>
          </a:p>
          <a:p>
            <a:pPr marL="171450" indent="-171450">
              <a:buFont typeface="Arial" panose="020B0604020202020204" pitchFamily="34" charset="0"/>
              <a:buChar char="•"/>
            </a:pPr>
            <a:r>
              <a:rPr lang="fr-FR" sz="1200" b="0" i="0" kern="1200" dirty="0">
                <a:solidFill>
                  <a:schemeClr val="tx1"/>
                </a:solidFill>
                <a:effectLst/>
                <a:latin typeface="+mn-lt"/>
                <a:ea typeface="+mn-ea"/>
                <a:cs typeface="+mn-cs"/>
              </a:rPr>
              <a:t>Les deuxième et troisième sont les sources d’orientation sur:</a:t>
            </a:r>
            <a:endParaRPr lang="fr-FR" dirty="0"/>
          </a:p>
          <a:p>
            <a:pPr marL="171450" indent="-171450">
              <a:buFont typeface="Arial" panose="020B0604020202020204" pitchFamily="34" charset="0"/>
              <a:buChar char="•"/>
            </a:pPr>
            <a:r>
              <a:rPr lang="fr-FR" sz="1200" b="0" i="0" kern="1200" dirty="0">
                <a:solidFill>
                  <a:schemeClr val="tx1"/>
                </a:solidFill>
                <a:effectLst/>
                <a:latin typeface="+mn-lt"/>
                <a:ea typeface="+mn-ea"/>
                <a:cs typeface="+mn-cs"/>
              </a:rPr>
              <a:t>Reconnaissance prima </a:t>
            </a:r>
            <a:r>
              <a:rPr lang="fr-FR" sz="1200" b="0" i="0" kern="1200" dirty="0" err="1">
                <a:solidFill>
                  <a:schemeClr val="tx1"/>
                </a:solidFill>
                <a:effectLst/>
                <a:latin typeface="+mn-lt"/>
                <a:ea typeface="+mn-ea"/>
                <a:cs typeface="+mn-cs"/>
              </a:rPr>
              <a:t>facie</a:t>
            </a:r>
            <a:r>
              <a:rPr lang="fr-FR" sz="1200" b="0" i="0" kern="1200" dirty="0">
                <a:solidFill>
                  <a:schemeClr val="tx1"/>
                </a:solidFill>
                <a:effectLst/>
                <a:latin typeface="+mn-lt"/>
                <a:ea typeface="+mn-ea"/>
                <a:cs typeface="+mn-cs"/>
              </a:rPr>
              <a:t> du statut de réfugié</a:t>
            </a:r>
          </a:p>
          <a:p>
            <a:pPr marL="171450" indent="-171450">
              <a:buFont typeface="Arial" panose="020B0604020202020204" pitchFamily="34" charset="0"/>
              <a:buChar char="•"/>
            </a:pPr>
            <a:r>
              <a:rPr lang="fr-FR" sz="1200" b="0" i="0" kern="1200" dirty="0">
                <a:solidFill>
                  <a:schemeClr val="tx1"/>
                </a:solidFill>
                <a:effectLst/>
                <a:latin typeface="+mn-lt"/>
                <a:ea typeface="+mn-ea"/>
                <a:cs typeface="+mn-cs"/>
              </a:rPr>
              <a:t>Dispositions de protection temporaire</a:t>
            </a:r>
          </a:p>
          <a:p>
            <a:pPr marL="0" indent="0">
              <a:buFont typeface="Arial" panose="020B0604020202020204" pitchFamily="34" charset="0"/>
              <a:buNone/>
            </a:pPr>
            <a:br>
              <a:rPr lang="fr-FR" dirty="0"/>
            </a:br>
            <a:r>
              <a:rPr lang="fr-FR" sz="1200" b="0" i="0" kern="1200" dirty="0">
                <a:solidFill>
                  <a:schemeClr val="tx1"/>
                </a:solidFill>
                <a:effectLst/>
                <a:latin typeface="+mn-lt"/>
                <a:ea typeface="+mn-ea"/>
                <a:cs typeface="+mn-cs"/>
              </a:rPr>
              <a:t>Dans les trois derniers cas, le HCR expose son point de vue sur le moment opportun pour utiliser différentes modalités et sur les garanties qui doivent être en place.</a:t>
            </a: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fr-FR" sz="1200" b="0" i="0" kern="1200" noProof="0" dirty="0">
                <a:solidFill>
                  <a:schemeClr val="tx1"/>
                </a:solidFill>
                <a:effectLst/>
                <a:latin typeface="+mn-lt"/>
                <a:ea typeface="+mn-ea"/>
                <a:cs typeface="+mn-cs"/>
              </a:rPr>
              <a:t>Pour conclure,</a:t>
            </a:r>
          </a:p>
          <a:p>
            <a:r>
              <a:rPr lang="fr-FR" noProof="0" dirty="0"/>
              <a:t>Le HCR estime que la</a:t>
            </a:r>
            <a:r>
              <a:rPr lang="fr-FR" baseline="0" noProof="0" dirty="0"/>
              <a:t> direction </a:t>
            </a:r>
            <a:r>
              <a:rPr lang="fr-FR" noProof="0" dirty="0"/>
              <a:t>et l’innovation des États sont essentiels pour garantir que les systèmes d’asile disposent de ressources suffisantes pour leur permettre de fonctionner efficacement à tout moment.</a:t>
            </a:r>
          </a:p>
          <a:p>
            <a:r>
              <a:rPr lang="fr-FR" noProof="0" dirty="0"/>
              <a:t>Le HCR reste disponible pour aider les États à cet égard alors que nous continuons également à améliorer les processus de notre mandat de DSR.</a:t>
            </a:r>
          </a:p>
        </p:txBody>
      </p:sp>
      <p:sp>
        <p:nvSpPr>
          <p:cNvPr id="4" name="Slide Number Placeholder 3"/>
          <p:cNvSpPr>
            <a:spLocks noGrp="1"/>
          </p:cNvSpPr>
          <p:nvPr>
            <p:ph type="sldNum" sz="quarter" idx="10"/>
          </p:nvPr>
        </p:nvSpPr>
        <p:spPr/>
        <p:txBody>
          <a:bodyPr/>
          <a:lstStyle/>
          <a:p>
            <a:fld id="{DC18EC02-AE20-4EF3-AAB2-D503FA1D6613}" type="slidenum">
              <a:rPr lang="en-GB" smtClean="0"/>
              <a:t>6</a:t>
            </a:fld>
            <a:endParaRPr lang="en-GB"/>
          </a:p>
        </p:txBody>
      </p:sp>
    </p:spTree>
    <p:extLst>
      <p:ext uri="{BB962C8B-B14F-4D97-AF65-F5344CB8AC3E}">
        <p14:creationId xmlns:p14="http://schemas.microsoft.com/office/powerpoint/2010/main" val="2556360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546BD7-D138-4157-9D6C-FE976112E589}" type="slidenum">
              <a:rPr lang="en-US" altLang="en-US">
                <a:solidFill>
                  <a:srgbClr val="000000"/>
                </a:solidFill>
              </a:rPr>
              <a:pPr/>
              <a:t>7</a:t>
            </a:fld>
            <a:endParaRPr lang="en-US" altLang="en-US">
              <a:solidFill>
                <a:srgbClr val="000000"/>
              </a:solidFill>
            </a:endParaRPr>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22902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a:t>
            </a:r>
            <a:r>
              <a:rPr lang="en-US" baseline="0" dirty="0"/>
              <a:t> UPDATED WITH NEW SPEAKING </a:t>
            </a:r>
            <a:r>
              <a:rPr lang="en-US" baseline="0"/>
              <a:t>NOTES:</a:t>
            </a:r>
          </a:p>
          <a:p>
            <a:endParaRPr lang="en-US" baseline="0" dirty="0"/>
          </a:p>
          <a:p>
            <a:pPr lvl="0"/>
            <a:r>
              <a:rPr lang="en-CA" sz="1200" kern="1200" dirty="0">
                <a:solidFill>
                  <a:schemeClr val="tx1"/>
                </a:solidFill>
                <a:effectLst/>
                <a:latin typeface="Arial" charset="0"/>
                <a:ea typeface="ＭＳ Ｐゴシック" charset="-128"/>
                <a:cs typeface="+mn-cs"/>
              </a:rPr>
              <a:t>Due to changes in the global environment, the Board has been experiencing a steady and significant increase in refugee claim referrals over the last few years.</a:t>
            </a:r>
            <a:endParaRPr lang="en-US" sz="1200" kern="1200" dirty="0">
              <a:solidFill>
                <a:schemeClr val="tx1"/>
              </a:solidFill>
              <a:effectLst/>
              <a:latin typeface="Arial" charset="0"/>
              <a:ea typeface="ＭＳ Ｐゴシック" charset="-128"/>
              <a:cs typeface="+mn-cs"/>
            </a:endParaRPr>
          </a:p>
          <a:p>
            <a:r>
              <a:rPr lang="en-CA" sz="1200" kern="1200" dirty="0">
                <a:solidFill>
                  <a:schemeClr val="tx1"/>
                </a:solidFill>
                <a:effectLst/>
                <a:latin typeface="Arial" charset="0"/>
                <a:ea typeface="ＭＳ Ｐゴシック" charset="-128"/>
                <a:cs typeface="+mn-cs"/>
              </a:rPr>
              <a:t> </a:t>
            </a:r>
            <a:endParaRPr lang="en-US" sz="1200" kern="1200" dirty="0">
              <a:solidFill>
                <a:schemeClr val="tx1"/>
              </a:solidFill>
              <a:effectLst/>
              <a:latin typeface="Arial" charset="0"/>
              <a:ea typeface="ＭＳ Ｐゴシック" charset="-128"/>
              <a:cs typeface="+mn-cs"/>
            </a:endParaRPr>
          </a:p>
          <a:p>
            <a:pPr lvl="0"/>
            <a:r>
              <a:rPr lang="en-CA" sz="1200" kern="1200" dirty="0">
                <a:solidFill>
                  <a:schemeClr val="tx1"/>
                </a:solidFill>
                <a:effectLst/>
                <a:latin typeface="Arial" charset="0"/>
                <a:ea typeface="ＭＳ Ｐゴシック" charset="-128"/>
                <a:cs typeface="+mn-cs"/>
              </a:rPr>
              <a:t>Claim intake has been exceeding the Board’s operational capacity by an average of 2,400 cases per month over the past year, which is resulting in pending claims</a:t>
            </a:r>
            <a:endParaRPr lang="en-US" sz="1200" kern="1200" dirty="0">
              <a:solidFill>
                <a:schemeClr val="tx1"/>
              </a:solidFill>
              <a:effectLst/>
              <a:latin typeface="Arial" charset="0"/>
              <a:ea typeface="ＭＳ Ｐゴシック" charset="-128"/>
              <a:cs typeface="+mn-cs"/>
            </a:endParaRP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As of August 31, 2018, there were approximately 63,200 pending cases: 61,800 claims under the new system and 1,400 legacy claims (received prior to December 2012). A special task force has been put in place to address these legacy claims by June 2019.</a:t>
            </a:r>
          </a:p>
          <a:p>
            <a:r>
              <a:rPr lang="en-US" sz="1200" kern="1200" dirty="0">
                <a:solidFill>
                  <a:schemeClr val="tx1"/>
                </a:solidFill>
                <a:effectLst/>
                <a:latin typeface="Arial" charset="0"/>
                <a:ea typeface="ＭＳ Ｐゴシック" charset="-128"/>
                <a:cs typeface="+mn-cs"/>
              </a:rPr>
              <a:t> </a:t>
            </a:r>
          </a:p>
          <a:p>
            <a:pPr lvl="0"/>
            <a:r>
              <a:rPr lang="en-CA" sz="1200" kern="1200" dirty="0">
                <a:solidFill>
                  <a:schemeClr val="tx1"/>
                </a:solidFill>
                <a:effectLst/>
                <a:latin typeface="Arial" charset="0"/>
                <a:ea typeface="ＭＳ Ｐゴシック" charset="-128"/>
                <a:cs typeface="+mn-cs"/>
              </a:rPr>
              <a:t>In response to recent challenges, the Board has greatly improved its efficiency. The number of refugee claims finalised has increased by approximately 43% over the past year (ending August 31). </a:t>
            </a:r>
            <a:endParaRPr lang="en-US" sz="1200" kern="1200" dirty="0">
              <a:solidFill>
                <a:schemeClr val="tx1"/>
              </a:solidFill>
              <a:effectLst/>
              <a:latin typeface="Arial" charset="0"/>
              <a:ea typeface="ＭＳ Ｐゴシック" charset="-128"/>
              <a:cs typeface="+mn-cs"/>
            </a:endParaRPr>
          </a:p>
          <a:p>
            <a:r>
              <a:rPr lang="en-CA" sz="1200" kern="1200" dirty="0">
                <a:solidFill>
                  <a:schemeClr val="tx1"/>
                </a:solidFill>
                <a:effectLst/>
                <a:latin typeface="Arial" charset="0"/>
                <a:ea typeface="ＭＳ Ｐゴシック" charset="-128"/>
                <a:cs typeface="+mn-cs"/>
              </a:rPr>
              <a:t> </a:t>
            </a:r>
            <a:endParaRPr lang="en-US" sz="1200" kern="1200" dirty="0">
              <a:solidFill>
                <a:schemeClr val="tx1"/>
              </a:solidFill>
              <a:effectLst/>
              <a:latin typeface="Arial" charset="0"/>
              <a:ea typeface="ＭＳ Ｐゴシック" charset="-128"/>
              <a:cs typeface="+mn-cs"/>
            </a:endParaRP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At this time, with existing resources, the IRB projects to be able to finalize up to 2,500 refugee claims per month.</a:t>
            </a: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Considering the current caseload, the existing resources and the projected finalization rates, the projected wait time for claims for refugee protection before the IRB has increased to approximately 20 months.  Some refugee protection claimants will wait a shorter amount of time, while others will wait longer.</a:t>
            </a: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The IRB continues to explore new and innovative ways to improve efficiency, with the objective of improving the timeliness of decisions.</a:t>
            </a:r>
          </a:p>
          <a:p>
            <a:endParaRPr lang="en-US" dirty="0"/>
          </a:p>
        </p:txBody>
      </p:sp>
      <p:sp>
        <p:nvSpPr>
          <p:cNvPr id="4" name="Slide Number Placeholder 3"/>
          <p:cNvSpPr>
            <a:spLocks noGrp="1"/>
          </p:cNvSpPr>
          <p:nvPr>
            <p:ph type="sldNum" sz="quarter" idx="10"/>
          </p:nvPr>
        </p:nvSpPr>
        <p:spPr/>
        <p:txBody>
          <a:bodyPr/>
          <a:lstStyle/>
          <a:p>
            <a:fld id="{857BAB4A-740B-478F-BDAC-1BBCAE0F7094}" type="slidenum">
              <a:rPr lang="en-US" altLang="en-US" smtClean="0">
                <a:solidFill>
                  <a:srgbClr val="000000"/>
                </a:solidFill>
              </a:rPr>
              <a:pPr/>
              <a:t>8</a:t>
            </a:fld>
            <a:endParaRPr lang="en-US" altLang="en-US">
              <a:solidFill>
                <a:srgbClr val="000000"/>
              </a:solidFill>
            </a:endParaRPr>
          </a:p>
        </p:txBody>
      </p:sp>
    </p:spTree>
    <p:extLst>
      <p:ext uri="{BB962C8B-B14F-4D97-AF65-F5344CB8AC3E}">
        <p14:creationId xmlns:p14="http://schemas.microsoft.com/office/powerpoint/2010/main" val="1721752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B7CCD6-16E6-4C0B-84EF-D4F78840F2FC}" type="slidenum">
              <a:rPr lang="en-US" altLang="en-US">
                <a:solidFill>
                  <a:srgbClr val="000000"/>
                </a:solidFill>
              </a:rPr>
              <a:pPr/>
              <a:t>9</a:t>
            </a:fld>
            <a:endParaRPr lang="en-US" altLang="en-US">
              <a:solidFill>
                <a:srgbClr val="000000"/>
              </a:solidFill>
            </a:endParaRPr>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46184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3304772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243789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4206136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84326" name="Picture 6" descr="IRB-Cover-p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6233" cy="6859588"/>
          </a:xfrm>
          <a:prstGeom prst="rect">
            <a:avLst/>
          </a:prstGeom>
          <a:noFill/>
          <a:extLst>
            <a:ext uri="{909E8E84-426E-40DD-AFC4-6F175D3DCCD1}">
              <a14:hiddenFill xmlns:a14="http://schemas.microsoft.com/office/drawing/2010/main">
                <a:solidFill>
                  <a:srgbClr val="FFFFFF"/>
                </a:solidFill>
              </a14:hiddenFill>
            </a:ext>
          </a:extLst>
        </p:spPr>
      </p:pic>
      <p:sp>
        <p:nvSpPr>
          <p:cNvPr id="184323" name="Rectangle 3"/>
          <p:cNvSpPr>
            <a:spLocks noGrp="1" noChangeArrowheads="1"/>
          </p:cNvSpPr>
          <p:nvPr>
            <p:ph type="ctrTitle"/>
          </p:nvPr>
        </p:nvSpPr>
        <p:spPr>
          <a:xfrm>
            <a:off x="2946400" y="2590800"/>
            <a:ext cx="6705600" cy="2057400"/>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3200">
                <a:solidFill>
                  <a:schemeClr val="bg1"/>
                </a:solidFill>
              </a:defRPr>
            </a:lvl1pPr>
          </a:lstStyle>
          <a:p>
            <a:pPr lvl="0"/>
            <a:r>
              <a:rPr lang="en-US" altLang="en-US" noProof="0"/>
              <a:t>Click to edit Master title style</a:t>
            </a:r>
          </a:p>
        </p:txBody>
      </p:sp>
      <p:sp>
        <p:nvSpPr>
          <p:cNvPr id="184324" name="Rectangle 4"/>
          <p:cNvSpPr>
            <a:spLocks noGrp="1" noChangeArrowheads="1"/>
          </p:cNvSpPr>
          <p:nvPr>
            <p:ph type="subTitle" idx="1"/>
          </p:nvPr>
        </p:nvSpPr>
        <p:spPr>
          <a:xfrm>
            <a:off x="2946400" y="5029200"/>
            <a:ext cx="6705600" cy="685800"/>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0" indent="0">
              <a:buFont typeface="Wingdings" pitchFamily="2" charset="2"/>
              <a:buNone/>
              <a:defRPr sz="1700" i="1">
                <a:solidFill>
                  <a:schemeClr val="bg1"/>
                </a:solidFill>
              </a:defRPr>
            </a:lvl1pPr>
          </a:lstStyle>
          <a:p>
            <a:pPr lvl="0"/>
            <a:r>
              <a:rPr lang="en-US" altLang="en-US" noProof="0"/>
              <a:t>Click to edit Master subtitle style</a:t>
            </a:r>
          </a:p>
        </p:txBody>
      </p:sp>
    </p:spTree>
    <p:extLst>
      <p:ext uri="{BB962C8B-B14F-4D97-AF65-F5344CB8AC3E}">
        <p14:creationId xmlns:p14="http://schemas.microsoft.com/office/powerpoint/2010/main" val="2307775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2FE4CB96-EEC8-42ED-907D-53C6240145E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38970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A69932A2-CCAC-4AF8-BB0D-CFF0B8F1FA3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189502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25600" y="2819400"/>
            <a:ext cx="48260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54800" y="2819400"/>
            <a:ext cx="48260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604FC877-7EEB-4A3C-9F8E-43913AEEBE0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614345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8FB92DEC-3516-41BE-A69D-DB3C792AC71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40925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878CC12E-BAB9-4261-9991-C8AF39DCF7D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039012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EF3ED0A-AC05-4296-A2F9-05FFAA6CC3E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5749295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A3AC1705-976C-4679-B007-C4B7482BFDD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20574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2011704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2AB5DCD5-2EEA-4ED9-942D-E9BF082EB00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422633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03038363-118D-4C40-A515-49642B10F57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23929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7000" y="1447800"/>
            <a:ext cx="2463800" cy="464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25600" y="1447800"/>
            <a:ext cx="7188200" cy="464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A8225923-8088-4D88-A995-27B36C22110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9249083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98542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693114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19361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21938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46705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316208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4368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28429396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24603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89087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94604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6052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2C6E0A9-8427-4E93-B283-DABD20DC474D}"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4008828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2C6E0A9-8427-4E93-B283-DABD20DC474D}" type="datetimeFigureOut">
              <a:rPr lang="en-GB" smtClean="0"/>
              <a:t>02/09/2021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1798224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2C6E0A9-8427-4E93-B283-DABD20DC474D}" type="datetimeFigureOut">
              <a:rPr lang="en-GB" smtClean="0"/>
              <a:t>02/09/2021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1612180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6E0A9-8427-4E93-B283-DABD20DC474D}" type="datetimeFigureOut">
              <a:rPr lang="en-GB" smtClean="0"/>
              <a:t>02/09/2021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3765719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6E0A9-8427-4E93-B283-DABD20DC474D}"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1453803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6E0A9-8427-4E93-B283-DABD20DC474D}"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3782142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6E0A9-8427-4E93-B283-DABD20DC474D}" type="datetimeFigureOut">
              <a:rPr lang="en-GB" smtClean="0"/>
              <a:t>02/09/2021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038CE-75F2-4E53-88F1-5510D804E8CA}" type="slidenum">
              <a:rPr lang="en-GB" smtClean="0"/>
              <a:t>‹#›</a:t>
            </a:fld>
            <a:endParaRPr lang="en-GB"/>
          </a:p>
        </p:txBody>
      </p:sp>
    </p:spTree>
    <p:extLst>
      <p:ext uri="{BB962C8B-B14F-4D97-AF65-F5344CB8AC3E}">
        <p14:creationId xmlns:p14="http://schemas.microsoft.com/office/powerpoint/2010/main" val="135168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6E6CC"/>
        </a:solidFill>
        <a:effectLst/>
      </p:bgPr>
    </p:bg>
    <p:spTree>
      <p:nvGrpSpPr>
        <p:cNvPr id="1" name=""/>
        <p:cNvGrpSpPr/>
        <p:nvPr/>
      </p:nvGrpSpPr>
      <p:grpSpPr>
        <a:xfrm>
          <a:off x="0" y="0"/>
          <a:ext cx="0" cy="0"/>
          <a:chOff x="0" y="0"/>
          <a:chExt cx="0" cy="0"/>
        </a:xfrm>
      </p:grpSpPr>
      <p:pic>
        <p:nvPicPr>
          <p:cNvPr id="1041" name="Picture 17" descr="IRB-Inside-ppt"/>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18" y="0"/>
            <a:ext cx="12196235" cy="6859588"/>
          </a:xfrm>
          <a:prstGeom prst="rect">
            <a:avLst/>
          </a:prstGeom>
          <a:noFill/>
          <a:extLst>
            <a:ext uri="{909E8E84-426E-40DD-AFC4-6F175D3DCCD1}">
              <a14:hiddenFill xmlns:a14="http://schemas.microsoft.com/office/drawing/2010/main">
                <a:solidFill>
                  <a:srgbClr val="FFFFFF"/>
                </a:solidFill>
              </a14:hiddenFill>
            </a:ext>
          </a:extLst>
        </p:spPr>
      </p:pic>
      <p:sp>
        <p:nvSpPr>
          <p:cNvPr id="1036" name="Rectangle 12"/>
          <p:cNvSpPr>
            <a:spLocks noGrp="1" noChangeArrowheads="1"/>
          </p:cNvSpPr>
          <p:nvPr>
            <p:ph type="title"/>
          </p:nvPr>
        </p:nvSpPr>
        <p:spPr bwMode="auto">
          <a:xfrm>
            <a:off x="1625600" y="1447800"/>
            <a:ext cx="9855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7" name="Rectangle 13"/>
          <p:cNvSpPr>
            <a:spLocks noGrp="1" noChangeArrowheads="1"/>
          </p:cNvSpPr>
          <p:nvPr>
            <p:ph type="body" idx="1"/>
          </p:nvPr>
        </p:nvSpPr>
        <p:spPr bwMode="auto">
          <a:xfrm>
            <a:off x="1625600" y="2819400"/>
            <a:ext cx="9855200" cy="3276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9" name="Rectangle 15"/>
          <p:cNvSpPr>
            <a:spLocks noGrp="1" noChangeArrowheads="1"/>
          </p:cNvSpPr>
          <p:nvPr>
            <p:ph type="sldNum" sz="quarter" idx="4"/>
          </p:nvPr>
        </p:nvSpPr>
        <p:spPr bwMode="auto">
          <a:xfrm>
            <a:off x="89408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000"/>
            </a:lvl1pPr>
          </a:lstStyle>
          <a:p>
            <a:pPr eaLnBrk="0" fontAlgn="base" hangingPunct="0">
              <a:spcBef>
                <a:spcPct val="0"/>
              </a:spcBef>
              <a:spcAft>
                <a:spcPct val="0"/>
              </a:spcAft>
            </a:pPr>
            <a:fld id="{8789BD0B-8044-4EE1-A810-9FD5D9F8906D}" type="slidenum">
              <a:rPr lang="en-US" altLang="en-US">
                <a:solidFill>
                  <a:srgbClr val="000000"/>
                </a:solidFill>
              </a:rPr>
              <a:pPr eaLnBrk="0" fontAlgn="base" hangingPunct="0">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2368569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lnSpc>
          <a:spcPts val="4000"/>
        </a:lnSpc>
        <a:spcBef>
          <a:spcPct val="0"/>
        </a:spcBef>
        <a:spcAft>
          <a:spcPct val="0"/>
        </a:spcAft>
        <a:defRPr sz="4400" b="1">
          <a:solidFill>
            <a:schemeClr val="tx2"/>
          </a:solidFill>
          <a:latin typeface="+mj-lt"/>
          <a:ea typeface="+mj-ea"/>
          <a:cs typeface="+mj-cs"/>
        </a:defRPr>
      </a:lvl1pPr>
      <a:lvl2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2pPr>
      <a:lvl3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3pPr>
      <a:lvl4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4pPr>
      <a:lvl5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5pPr>
      <a:lvl6pPr marL="4572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6pPr>
      <a:lvl7pPr marL="9144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7pPr>
      <a:lvl8pPr marL="13716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8pPr>
      <a:lvl9pPr marL="18288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lr>
          <a:srgbClr val="63A6B0"/>
        </a:buClr>
        <a:buFont typeface="Wingdings" pitchFamily="2" charset="2"/>
        <a:buChar char="§"/>
        <a:defRPr sz="3000">
          <a:solidFill>
            <a:schemeClr val="tx1"/>
          </a:solidFill>
          <a:latin typeface="+mn-lt"/>
          <a:ea typeface="+mn-ea"/>
          <a:cs typeface="+mn-cs"/>
        </a:defRPr>
      </a:lvl1pPr>
      <a:lvl2pPr marL="742950" indent="-285750" algn="l" rtl="0" eaLnBrk="1" fontAlgn="base" hangingPunct="1">
        <a:spcBef>
          <a:spcPct val="20000"/>
        </a:spcBef>
        <a:spcAft>
          <a:spcPct val="0"/>
        </a:spcAft>
        <a:buClr>
          <a:srgbClr val="FF0035"/>
        </a:buClr>
        <a:buFont typeface="Wingdings" pitchFamily="2" charset="2"/>
        <a:buChar char="§"/>
        <a:defRPr sz="2700">
          <a:solidFill>
            <a:schemeClr val="tx1"/>
          </a:solidFill>
          <a:latin typeface="+mn-lt"/>
          <a:ea typeface="+mn-ea"/>
        </a:defRPr>
      </a:lvl2pPr>
      <a:lvl3pPr marL="1143000" indent="-228600" algn="l" rtl="0" eaLnBrk="1" fontAlgn="base" hangingPunct="1">
        <a:spcBef>
          <a:spcPct val="20000"/>
        </a:spcBef>
        <a:spcAft>
          <a:spcPct val="0"/>
        </a:spcAft>
        <a:buClr>
          <a:srgbClr val="C7D19E"/>
        </a:buClr>
        <a:buFont typeface="Wingdings" pitchFamily="2" charset="2"/>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44398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irb-cisr.gc.ca/fr/fiche-information/Pages/demandes-dasile-moins-complexes.aspx"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irb-cisr.gc.ca/en/country-information/Pages/index.aspx" TargetMode="Externa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irb-cisr.gc.ca/fr/decisions/Pages/index.aspx"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jpeg"/><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hyperlink" Target="mailto:uppertribunaljudge.gleeson@ejudiciary.net" TargetMode="Externa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6.jpeg"/></Relationships>
</file>

<file path=ppt/slides/_rels/slide6.xml.rels><?xml version="1.0" encoding="UTF-8" standalone="yes"?>
<Relationships xmlns="http://schemas.openxmlformats.org/package/2006/relationships"><Relationship Id="rId8" Type="http://schemas.openxmlformats.org/officeDocument/2006/relationships/hyperlink" Target="https://www.refworld.org/cgi-bin/texis/vtx/rwmain/opendocpdf.pdf?reldoc=y&amp;docid=5c499e944" TargetMode="External"/><Relationship Id="rId3" Type="http://schemas.openxmlformats.org/officeDocument/2006/relationships/hyperlink" Target="https://www.unhcr.org/fr/excom/standcom/574e96647/determination-du-statut-de-refugie-574e96647.html" TargetMode="External"/><Relationship Id="rId7" Type="http://schemas.openxmlformats.org/officeDocument/2006/relationships/hyperlink" Target="https://www.refworld.org/cgi-bin/texis/vtx/rwmain/opendocpdf.pdf?reldoc=y&amp;docid=5b333be54"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refworld.org/docid/5b589eef4.html" TargetMode="External"/><Relationship Id="rId5" Type="http://schemas.openxmlformats.org/officeDocument/2006/relationships/hyperlink" Target="https://www.refworld.org/cgi-bin/texis/vtx/rwmain/opendocpdf.pdf?reldoc=y&amp;docid=56e7b8ca4" TargetMode="External"/><Relationship Id="rId10" Type="http://schemas.openxmlformats.org/officeDocument/2006/relationships/image" Target="../media/image6.jpeg"/><Relationship Id="rId4" Type="http://schemas.openxmlformats.org/officeDocument/2006/relationships/hyperlink" Target="https://www.refworld.org/cgi-bin/texis/vtx/rwmain/opendocpdf.pdf?reldoc=y&amp;docid=56e838fc4" TargetMode="External"/><Relationship Id="rId9"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a:latin typeface="Garamond" panose="02020404030301010803" pitchFamily="18" charset="0"/>
              </a:rPr>
              <a:t>La gestion des cas</a:t>
            </a:r>
          </a:p>
        </p:txBody>
      </p:sp>
      <p:sp>
        <p:nvSpPr>
          <p:cNvPr id="3" name="Subtitle 2"/>
          <p:cNvSpPr>
            <a:spLocks noGrp="1"/>
          </p:cNvSpPr>
          <p:nvPr>
            <p:ph type="subTitle" idx="1"/>
          </p:nvPr>
        </p:nvSpPr>
        <p:spPr/>
        <p:txBody>
          <a:bodyPr>
            <a:normAutofit/>
          </a:bodyPr>
          <a:lstStyle/>
          <a:p>
            <a:r>
              <a:rPr lang="fr-FR" b="1" dirty="0">
                <a:latin typeface="Garamond" panose="02020404030301010803" pitchFamily="18" charset="0"/>
              </a:rPr>
              <a:t>Formation pré-conférence </a:t>
            </a:r>
          </a:p>
          <a:p>
            <a:r>
              <a:rPr lang="fr-FR" b="1" dirty="0">
                <a:latin typeface="Garamond" panose="02020404030301010803" pitchFamily="18" charset="0"/>
              </a:rPr>
              <a:t>(IARMJ) Branche d’Afrique Conférence 2019</a:t>
            </a:r>
          </a:p>
          <a:p>
            <a:r>
              <a:rPr lang="fr-FR" b="1" dirty="0">
                <a:latin typeface="Garamond" panose="02020404030301010803" pitchFamily="18" charset="0"/>
              </a:rPr>
              <a:t>Cape </a:t>
            </a:r>
            <a:r>
              <a:rPr lang="fr-FR" b="1" dirty="0" err="1">
                <a:latin typeface="Garamond" panose="02020404030301010803" pitchFamily="18" charset="0"/>
              </a:rPr>
              <a:t>Town</a:t>
            </a:r>
            <a:r>
              <a:rPr lang="fr-FR" b="1" dirty="0">
                <a:latin typeface="Garamond" panose="02020404030301010803" pitchFamily="18" charset="0"/>
              </a:rPr>
              <a:t>, Afrique du Sud</a:t>
            </a:r>
          </a:p>
          <a:p>
            <a:endParaRPr lang="fr-FR" dirty="0"/>
          </a:p>
        </p:txBody>
      </p:sp>
      <p:pic>
        <p:nvPicPr>
          <p:cNvPr id="4" name="Picture 5" descr="logoiarlj"/>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837944" y="325395"/>
            <a:ext cx="1489322" cy="16134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20070514_213455_golden_globe_thum"/>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9305544" y="373020"/>
            <a:ext cx="1499664" cy="156171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2"/>
          <p:cNvSpPr txBox="1">
            <a:spLocks noChangeArrowheads="1"/>
          </p:cNvSpPr>
          <p:nvPr/>
        </p:nvSpPr>
        <p:spPr bwMode="auto">
          <a:xfrm>
            <a:off x="3209543" y="477795"/>
            <a:ext cx="5891679" cy="1289135"/>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marL="0" marR="0" algn="ctr">
              <a:spcBef>
                <a:spcPts val="0"/>
              </a:spcBef>
              <a:spcAft>
                <a:spcPts val="0"/>
              </a:spcAft>
            </a:pPr>
            <a:r>
              <a:rPr lang="en-ZA" sz="1800" kern="1200" dirty="0">
                <a:solidFill>
                  <a:srgbClr val="000000"/>
                </a:solidFill>
                <a:effectLst/>
                <a:latin typeface="Arial Black"/>
                <a:ea typeface="Times New Roman"/>
                <a:cs typeface="Times New Roman"/>
              </a:rPr>
              <a:t>INTERNATIONAL ASSOCIATION OF REFUGEE AND MIGRATION JUDGES (IARMJ)</a:t>
            </a:r>
            <a:endParaRPr lang="en-US" sz="1200" dirty="0">
              <a:effectLst/>
              <a:latin typeface="Times New Roman"/>
              <a:ea typeface="Times New Roman"/>
            </a:endParaRPr>
          </a:p>
          <a:p>
            <a:pPr marL="0" marR="0" algn="ctr">
              <a:spcBef>
                <a:spcPts val="0"/>
              </a:spcBef>
              <a:spcAft>
                <a:spcPts val="0"/>
              </a:spcAft>
            </a:pPr>
            <a:r>
              <a:rPr lang="en-ZA" sz="1200" dirty="0">
                <a:effectLst/>
                <a:latin typeface="Times New Roman"/>
                <a:ea typeface="Times New Roman"/>
              </a:rPr>
              <a:t> </a:t>
            </a:r>
            <a:endParaRPr lang="en-US" sz="1200" dirty="0">
              <a:effectLst/>
              <a:latin typeface="Times New Roman"/>
              <a:ea typeface="Times New Roman"/>
            </a:endParaRPr>
          </a:p>
          <a:p>
            <a:pPr marL="0" marR="0" algn="ctr">
              <a:spcBef>
                <a:spcPts val="0"/>
              </a:spcBef>
              <a:spcAft>
                <a:spcPts val="0"/>
              </a:spcAft>
            </a:pPr>
            <a:r>
              <a:rPr lang="en-ZA" sz="1800" kern="1200" dirty="0">
                <a:solidFill>
                  <a:srgbClr val="000000"/>
                </a:solidFill>
                <a:effectLst/>
                <a:latin typeface="Arial Black"/>
                <a:ea typeface="Times New Roman"/>
                <a:cs typeface="Times New Roman"/>
              </a:rPr>
              <a:t>AFRICA CHAPTER</a:t>
            </a:r>
            <a:endParaRPr lang="en-US" sz="1200" dirty="0">
              <a:effectLst/>
              <a:latin typeface="Times New Roman"/>
              <a:ea typeface="Times New Roman"/>
            </a:endParaRPr>
          </a:p>
          <a:p>
            <a:pPr marL="0" marR="0">
              <a:lnSpc>
                <a:spcPct val="107000"/>
              </a:lnSpc>
              <a:spcBef>
                <a:spcPts val="0"/>
              </a:spcBef>
              <a:spcAft>
                <a:spcPts val="800"/>
              </a:spcAft>
            </a:pPr>
            <a:r>
              <a:rPr lang="en-ZA" sz="1100" dirty="0">
                <a:effectLst/>
                <a:latin typeface="Calibri"/>
                <a:ea typeface="Calibri"/>
                <a:cs typeface="Times New Roman"/>
              </a:rPr>
              <a:t> </a:t>
            </a:r>
            <a:endParaRPr lang="en-US" sz="1100" dirty="0">
              <a:effectLst/>
              <a:latin typeface="Calibri"/>
              <a:ea typeface="Calibri"/>
              <a:cs typeface="Times New Roman"/>
            </a:endParaRPr>
          </a:p>
        </p:txBody>
      </p:sp>
    </p:spTree>
    <p:extLst>
      <p:ext uri="{BB962C8B-B14F-4D97-AF65-F5344CB8AC3E}">
        <p14:creationId xmlns:p14="http://schemas.microsoft.com/office/powerpoint/2010/main" val="1547782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Triage</a:t>
            </a:r>
          </a:p>
        </p:txBody>
      </p:sp>
      <p:sp>
        <p:nvSpPr>
          <p:cNvPr id="3" name="Content Placeholder 2"/>
          <p:cNvSpPr>
            <a:spLocks noGrp="1"/>
          </p:cNvSpPr>
          <p:nvPr>
            <p:ph idx="1"/>
          </p:nvPr>
        </p:nvSpPr>
        <p:spPr>
          <a:xfrm>
            <a:off x="2743200" y="1916832"/>
            <a:ext cx="7391400" cy="4179168"/>
          </a:xfrm>
        </p:spPr>
        <p:txBody>
          <a:bodyPr/>
          <a:lstStyle/>
          <a:p>
            <a:r>
              <a:rPr lang="en-US" b="1" dirty="0" err="1"/>
              <a:t>Avantages</a:t>
            </a:r>
            <a:endParaRPr lang="en-US" b="1" dirty="0"/>
          </a:p>
          <a:p>
            <a:pPr lvl="1"/>
            <a:r>
              <a:rPr lang="en-US" b="1" dirty="0" err="1"/>
              <a:t>Mieux</a:t>
            </a:r>
            <a:r>
              <a:rPr lang="en-US" b="1" dirty="0"/>
              <a:t> </a:t>
            </a:r>
            <a:r>
              <a:rPr lang="en-US" b="1" dirty="0" err="1"/>
              <a:t>comprendre</a:t>
            </a:r>
            <a:r>
              <a:rPr lang="en-US" b="1" dirty="0"/>
              <a:t> </a:t>
            </a:r>
            <a:r>
              <a:rPr lang="en-US" b="1" dirty="0" err="1"/>
              <a:t>votre</a:t>
            </a:r>
            <a:r>
              <a:rPr lang="en-US" b="1" dirty="0"/>
              <a:t> </a:t>
            </a:r>
            <a:r>
              <a:rPr lang="en-US" b="1" dirty="0" err="1"/>
              <a:t>inventaire</a:t>
            </a:r>
            <a:endParaRPr lang="en-US" b="1" dirty="0"/>
          </a:p>
          <a:p>
            <a:pPr lvl="1"/>
            <a:r>
              <a:rPr lang="en-US" b="1" dirty="0" err="1"/>
              <a:t>Permet</a:t>
            </a:r>
            <a:r>
              <a:rPr lang="en-US" b="1" dirty="0"/>
              <a:t> </a:t>
            </a:r>
            <a:r>
              <a:rPr lang="en-US" b="1" dirty="0" err="1"/>
              <a:t>une</a:t>
            </a:r>
            <a:r>
              <a:rPr lang="en-US" b="1" dirty="0"/>
              <a:t> </a:t>
            </a:r>
            <a:r>
              <a:rPr lang="en-US" b="1" dirty="0" err="1"/>
              <a:t>mise</a:t>
            </a:r>
            <a:r>
              <a:rPr lang="en-US" b="1" dirty="0"/>
              <a:t> au </a:t>
            </a:r>
            <a:r>
              <a:rPr lang="en-US" b="1" dirty="0" err="1"/>
              <a:t>rôle</a:t>
            </a:r>
            <a:r>
              <a:rPr lang="en-US" b="1" dirty="0"/>
              <a:t> </a:t>
            </a:r>
            <a:r>
              <a:rPr lang="en-US" b="1" dirty="0" err="1"/>
              <a:t>stratégique</a:t>
            </a:r>
            <a:r>
              <a:rPr lang="en-US" b="1" dirty="0"/>
              <a:t> </a:t>
            </a:r>
          </a:p>
          <a:p>
            <a:pPr lvl="2"/>
            <a:r>
              <a:rPr lang="en-US" b="1" dirty="0" err="1"/>
              <a:t>Spécialisation</a:t>
            </a:r>
            <a:r>
              <a:rPr lang="en-US" b="1" dirty="0"/>
              <a:t> par pays</a:t>
            </a:r>
          </a:p>
          <a:p>
            <a:pPr lvl="2"/>
            <a:r>
              <a:rPr lang="en-US" b="1" dirty="0" err="1"/>
              <a:t>Regroupement</a:t>
            </a:r>
            <a:r>
              <a:rPr lang="en-US" b="1" dirty="0"/>
              <a:t> de types de </a:t>
            </a:r>
            <a:r>
              <a:rPr lang="en-US" b="1" dirty="0" err="1"/>
              <a:t>demandes</a:t>
            </a:r>
            <a:r>
              <a:rPr lang="en-US" b="1" dirty="0"/>
              <a:t> </a:t>
            </a:r>
            <a:r>
              <a:rPr lang="en-US" b="1" dirty="0" err="1"/>
              <a:t>similaires</a:t>
            </a:r>
            <a:r>
              <a:rPr lang="en-US" b="1" dirty="0"/>
              <a:t> </a:t>
            </a:r>
          </a:p>
          <a:p>
            <a:pPr lvl="2"/>
            <a:r>
              <a:rPr lang="en-US" b="1" dirty="0" err="1"/>
              <a:t>Mise</a:t>
            </a:r>
            <a:r>
              <a:rPr lang="en-US" b="1" dirty="0"/>
              <a:t> au </a:t>
            </a:r>
            <a:r>
              <a:rPr lang="en-US" b="1" dirty="0" err="1"/>
              <a:t>rôle</a:t>
            </a:r>
            <a:r>
              <a:rPr lang="en-US" b="1" dirty="0"/>
              <a:t> </a:t>
            </a:r>
            <a:r>
              <a:rPr lang="en-US" b="1" dirty="0" err="1"/>
              <a:t>fondée</a:t>
            </a:r>
            <a:r>
              <a:rPr lang="en-US" b="1" dirty="0"/>
              <a:t> sur la </a:t>
            </a:r>
            <a:r>
              <a:rPr lang="en-US" b="1" dirty="0" err="1"/>
              <a:t>complexité</a:t>
            </a:r>
            <a:r>
              <a:rPr lang="en-US" b="1" dirty="0"/>
              <a:t>, </a:t>
            </a:r>
            <a:r>
              <a:rPr lang="en-US" b="1" dirty="0" err="1"/>
              <a:t>ce</a:t>
            </a:r>
            <a:r>
              <a:rPr lang="en-US" b="1" dirty="0"/>
              <a:t> qui </a:t>
            </a:r>
            <a:r>
              <a:rPr lang="en-US" b="1" dirty="0" err="1"/>
              <a:t>réduit</a:t>
            </a:r>
            <a:r>
              <a:rPr lang="en-US" b="1" dirty="0"/>
              <a:t> les </a:t>
            </a:r>
            <a:r>
              <a:rPr lang="en-US" b="1" dirty="0" err="1"/>
              <a:t>ajournements</a:t>
            </a:r>
            <a:r>
              <a:rPr lang="en-US" b="1" dirty="0"/>
              <a:t> et </a:t>
            </a:r>
            <a:r>
              <a:rPr lang="en-US" b="1" dirty="0" err="1"/>
              <a:t>permet</a:t>
            </a:r>
            <a:r>
              <a:rPr lang="en-US" b="1" dirty="0"/>
              <a:t> un </a:t>
            </a:r>
            <a:r>
              <a:rPr lang="en-US" b="1" dirty="0" err="1"/>
              <a:t>processus</a:t>
            </a:r>
            <a:r>
              <a:rPr lang="en-US" b="1" dirty="0"/>
              <a:t> </a:t>
            </a:r>
            <a:r>
              <a:rPr lang="en-US" b="1" dirty="0" err="1"/>
              <a:t>d’examen</a:t>
            </a:r>
            <a:r>
              <a:rPr lang="en-US" b="1" dirty="0"/>
              <a:t> du dossier</a:t>
            </a:r>
            <a:endParaRPr lang="en-US"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10</a:t>
            </a:fld>
            <a:endParaRPr lang="en-US" altLang="en-US">
              <a:solidFill>
                <a:srgbClr val="000000"/>
              </a:solidFill>
            </a:endParaRPr>
          </a:p>
        </p:txBody>
      </p:sp>
    </p:spTree>
    <p:extLst>
      <p:ext uri="{BB962C8B-B14F-4D97-AF65-F5344CB8AC3E}">
        <p14:creationId xmlns:p14="http://schemas.microsoft.com/office/powerpoint/2010/main" val="1674873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a:t>Processus </a:t>
            </a:r>
            <a:r>
              <a:rPr lang="en-US" sz="4000" dirty="0" err="1"/>
              <a:t>d’examen</a:t>
            </a:r>
            <a:r>
              <a:rPr lang="en-US" sz="4000" dirty="0"/>
              <a:t> du dossier et </a:t>
            </a:r>
            <a:r>
              <a:rPr lang="en-US" sz="4000" dirty="0" err="1"/>
              <a:t>d’audience</a:t>
            </a:r>
            <a:r>
              <a:rPr lang="en-US" sz="4000" dirty="0"/>
              <a:t> </a:t>
            </a:r>
            <a:r>
              <a:rPr lang="en-US" sz="4000" dirty="0" err="1"/>
              <a:t>courte</a:t>
            </a:r>
            <a:endParaRPr lang="en-US" sz="4000" dirty="0"/>
          </a:p>
        </p:txBody>
      </p:sp>
      <p:sp>
        <p:nvSpPr>
          <p:cNvPr id="3" name="Content Placeholder 2"/>
          <p:cNvSpPr>
            <a:spLocks noGrp="1"/>
          </p:cNvSpPr>
          <p:nvPr>
            <p:ph idx="1"/>
          </p:nvPr>
        </p:nvSpPr>
        <p:spPr>
          <a:xfrm>
            <a:off x="2743200" y="2492896"/>
            <a:ext cx="7391400" cy="4176464"/>
          </a:xfrm>
        </p:spPr>
        <p:txBody>
          <a:bodyPr/>
          <a:lstStyle/>
          <a:p>
            <a:r>
              <a:rPr lang="en-US" sz="2800" b="1" dirty="0" err="1"/>
              <a:t>Examen</a:t>
            </a:r>
            <a:r>
              <a:rPr lang="en-US" sz="2800" b="1" dirty="0"/>
              <a:t> du dossier</a:t>
            </a:r>
          </a:p>
          <a:p>
            <a:pPr lvl="1"/>
            <a:r>
              <a:rPr lang="en-US" sz="2400" b="1" dirty="0" err="1"/>
              <a:t>Décision</a:t>
            </a:r>
            <a:r>
              <a:rPr lang="en-US" sz="2400" b="1" dirty="0"/>
              <a:t> sur papier pour des </a:t>
            </a:r>
            <a:r>
              <a:rPr lang="en-US" sz="2400" b="1" dirty="0" err="1"/>
              <a:t>demandes</a:t>
            </a:r>
            <a:r>
              <a:rPr lang="en-US" sz="2400" b="1" dirty="0"/>
              <a:t> </a:t>
            </a:r>
            <a:r>
              <a:rPr lang="en-US" sz="2400" b="1" dirty="0" err="1"/>
              <a:t>manifestement</a:t>
            </a:r>
            <a:r>
              <a:rPr lang="en-US" sz="2400" b="1" dirty="0"/>
              <a:t> </a:t>
            </a:r>
            <a:r>
              <a:rPr lang="en-US" sz="2400" b="1" dirty="0" err="1"/>
              <a:t>fondées</a:t>
            </a:r>
            <a:endParaRPr lang="en-US" sz="2400" b="1" dirty="0"/>
          </a:p>
          <a:p>
            <a:pPr lvl="1"/>
            <a:r>
              <a:rPr lang="en-US" sz="2400" b="1" dirty="0" err="1"/>
              <a:t>Cas</a:t>
            </a:r>
            <a:r>
              <a:rPr lang="en-US" sz="2400" b="1" dirty="0"/>
              <a:t> </a:t>
            </a:r>
            <a:r>
              <a:rPr lang="en-US" sz="2400" b="1" dirty="0" err="1"/>
              <a:t>moins</a:t>
            </a:r>
            <a:r>
              <a:rPr lang="en-US" sz="2400" b="1" dirty="0"/>
              <a:t> complexes qui ne </a:t>
            </a:r>
            <a:r>
              <a:rPr lang="en-US" sz="2400" b="1" dirty="0" err="1"/>
              <a:t>requièrent</a:t>
            </a:r>
            <a:r>
              <a:rPr lang="en-US" sz="2400" b="1" dirty="0"/>
              <a:t> pas </a:t>
            </a:r>
            <a:r>
              <a:rPr lang="en-US" sz="2400" b="1" dirty="0" err="1"/>
              <a:t>une</a:t>
            </a:r>
            <a:r>
              <a:rPr lang="en-US" sz="2400" b="1" dirty="0"/>
              <a:t> audience </a:t>
            </a:r>
            <a:r>
              <a:rPr lang="en-US" sz="2400" b="1" dirty="0" err="1"/>
              <a:t>en</a:t>
            </a:r>
            <a:r>
              <a:rPr lang="en-US" sz="2400" b="1" dirty="0"/>
              <a:t> </a:t>
            </a:r>
            <a:r>
              <a:rPr lang="en-US" sz="2400" b="1" dirty="0" err="1"/>
              <a:t>personne</a:t>
            </a:r>
            <a:endParaRPr lang="en-US" sz="2400" b="1" dirty="0"/>
          </a:p>
          <a:p>
            <a:r>
              <a:rPr lang="en-US" sz="2800" b="1" dirty="0"/>
              <a:t>Audience </a:t>
            </a:r>
            <a:r>
              <a:rPr lang="en-US" sz="2800" b="1" dirty="0" err="1"/>
              <a:t>courte</a:t>
            </a:r>
            <a:endParaRPr lang="en-US" sz="2800" b="1" dirty="0"/>
          </a:p>
          <a:p>
            <a:pPr lvl="1"/>
            <a:r>
              <a:rPr lang="fr-CA" sz="2400" b="1" dirty="0"/>
              <a:t>Cas moins complexes avec une ou deux questions déterminantes</a:t>
            </a:r>
          </a:p>
          <a:p>
            <a:pPr lvl="1"/>
            <a:r>
              <a:rPr lang="en-CA" sz="2400" b="1" dirty="0" err="1"/>
              <a:t>Généralement</a:t>
            </a:r>
            <a:r>
              <a:rPr lang="en-CA" sz="2400" b="1" dirty="0"/>
              <a:t> </a:t>
            </a:r>
            <a:r>
              <a:rPr lang="en-CA" sz="2400" b="1" dirty="0" err="1"/>
              <a:t>moins</a:t>
            </a:r>
            <a:r>
              <a:rPr lang="en-CA" sz="2400" b="1" dirty="0"/>
              <a:t> de </a:t>
            </a:r>
            <a:r>
              <a:rPr lang="en-CA" sz="2400" b="1" dirty="0" err="1"/>
              <a:t>deux</a:t>
            </a:r>
            <a:r>
              <a:rPr lang="en-CA" sz="2400" b="1" dirty="0"/>
              <a:t> </a:t>
            </a:r>
            <a:r>
              <a:rPr lang="en-CA" sz="2400" b="1" dirty="0" err="1"/>
              <a:t>heures</a:t>
            </a:r>
            <a:endParaRPr lang="en-US" sz="2400" b="1"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11</a:t>
            </a:fld>
            <a:endParaRPr lang="en-US" altLang="en-US" dirty="0">
              <a:solidFill>
                <a:srgbClr val="000000"/>
              </a:solidFill>
            </a:endParaRPr>
          </a:p>
        </p:txBody>
      </p:sp>
    </p:spTree>
    <p:extLst>
      <p:ext uri="{BB962C8B-B14F-4D97-AF65-F5344CB8AC3E}">
        <p14:creationId xmlns:p14="http://schemas.microsoft.com/office/powerpoint/2010/main" val="4140825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a:t>Processus </a:t>
            </a:r>
            <a:r>
              <a:rPr lang="en-US" sz="4000" dirty="0" err="1"/>
              <a:t>d’examen</a:t>
            </a:r>
            <a:r>
              <a:rPr lang="en-US" sz="4000" dirty="0"/>
              <a:t> du dossier et </a:t>
            </a:r>
            <a:r>
              <a:rPr lang="en-US" sz="4000" dirty="0" err="1"/>
              <a:t>d’audience</a:t>
            </a:r>
            <a:r>
              <a:rPr lang="en-US" sz="4000" dirty="0"/>
              <a:t> </a:t>
            </a:r>
            <a:r>
              <a:rPr lang="en-US" sz="4000" dirty="0" err="1"/>
              <a:t>courte</a:t>
            </a:r>
            <a:br>
              <a:rPr lang="en-US" sz="4000" dirty="0"/>
            </a:br>
            <a:endParaRPr lang="en-US" sz="4000" dirty="0"/>
          </a:p>
        </p:txBody>
      </p:sp>
      <p:sp>
        <p:nvSpPr>
          <p:cNvPr id="3" name="Content Placeholder 2"/>
          <p:cNvSpPr>
            <a:spLocks noGrp="1"/>
          </p:cNvSpPr>
          <p:nvPr>
            <p:ph idx="1"/>
          </p:nvPr>
        </p:nvSpPr>
        <p:spPr>
          <a:xfrm>
            <a:off x="2743200" y="2819400"/>
            <a:ext cx="7391400" cy="3633936"/>
          </a:xfrm>
        </p:spPr>
        <p:txBody>
          <a:bodyPr/>
          <a:lstStyle/>
          <a:p>
            <a:r>
              <a:rPr lang="en-US" sz="2800" b="1" dirty="0" err="1"/>
              <a:t>Avantages</a:t>
            </a:r>
            <a:endParaRPr lang="en-US" sz="2800" b="1" dirty="0"/>
          </a:p>
          <a:p>
            <a:pPr lvl="1"/>
            <a:r>
              <a:rPr lang="en-US" sz="2400" b="1" dirty="0" err="1"/>
              <a:t>Demandeur</a:t>
            </a:r>
            <a:r>
              <a:rPr lang="en-US" sz="2400" b="1" dirty="0"/>
              <a:t> </a:t>
            </a:r>
            <a:r>
              <a:rPr lang="en-US" sz="2400" b="1" dirty="0" err="1"/>
              <a:t>d’asile</a:t>
            </a:r>
            <a:r>
              <a:rPr lang="en-US" sz="2400" b="1" dirty="0"/>
              <a:t>: </a:t>
            </a:r>
            <a:r>
              <a:rPr lang="en-US" sz="2400" b="1" dirty="0" err="1"/>
              <a:t>règlement</a:t>
            </a:r>
            <a:r>
              <a:rPr lang="en-US" sz="2400" b="1" dirty="0"/>
              <a:t> plus </a:t>
            </a:r>
            <a:r>
              <a:rPr lang="en-US" sz="2400" b="1" dirty="0" err="1"/>
              <a:t>efficace</a:t>
            </a:r>
            <a:r>
              <a:rPr lang="en-US" sz="2400" b="1" dirty="0"/>
              <a:t> de </a:t>
            </a:r>
            <a:r>
              <a:rPr lang="en-US" sz="2400" b="1" dirty="0" err="1"/>
              <a:t>leur</a:t>
            </a:r>
            <a:r>
              <a:rPr lang="en-US" sz="2400" b="1" dirty="0"/>
              <a:t> </a:t>
            </a:r>
            <a:r>
              <a:rPr lang="en-US" sz="2400" b="1" dirty="0" err="1"/>
              <a:t>demande</a:t>
            </a:r>
            <a:r>
              <a:rPr lang="en-US" sz="2400" b="1" dirty="0"/>
              <a:t> </a:t>
            </a:r>
          </a:p>
          <a:p>
            <a:pPr lvl="1"/>
            <a:r>
              <a:rPr lang="en-US" sz="2400" b="1" dirty="0"/>
              <a:t>CISR: </a:t>
            </a:r>
            <a:r>
              <a:rPr lang="en-US" sz="2400" b="1" dirty="0" err="1"/>
              <a:t>utilisation</a:t>
            </a:r>
            <a:r>
              <a:rPr lang="en-US" sz="2400" b="1" dirty="0"/>
              <a:t> des </a:t>
            </a:r>
            <a:r>
              <a:rPr lang="en-US" sz="2400" b="1" dirty="0" err="1"/>
              <a:t>ressources</a:t>
            </a:r>
            <a:r>
              <a:rPr lang="en-US" sz="2400" b="1" dirty="0"/>
              <a:t> plus </a:t>
            </a:r>
            <a:r>
              <a:rPr lang="en-US" sz="2400" b="1" dirty="0" err="1"/>
              <a:t>efficace</a:t>
            </a:r>
            <a:r>
              <a:rPr lang="en-US" sz="2400" b="1" dirty="0"/>
              <a:t> et </a:t>
            </a:r>
            <a:r>
              <a:rPr lang="en-US" sz="2400" b="1" dirty="0" err="1"/>
              <a:t>efficiente</a:t>
            </a:r>
            <a:endParaRPr lang="en-US" sz="2400" b="1" dirty="0"/>
          </a:p>
          <a:p>
            <a:r>
              <a:rPr lang="en-US" sz="2800" b="1" dirty="0"/>
              <a:t>Informations </a:t>
            </a:r>
            <a:r>
              <a:rPr lang="en-US" sz="2800" b="1" dirty="0" err="1"/>
              <a:t>additionnelles</a:t>
            </a:r>
            <a:r>
              <a:rPr lang="en-US" sz="2800" b="1" dirty="0"/>
              <a:t> sur le site de la CISR </a:t>
            </a:r>
          </a:p>
          <a:p>
            <a:pPr lvl="1"/>
            <a:r>
              <a:rPr lang="en-US" sz="1800" b="1" dirty="0">
                <a:hlinkClick r:id="rId3"/>
              </a:rPr>
              <a:t>https://irb-cisr.gc.ca/fr/fiche-information/Pages/demandes-dasile-moins-complexes.aspx</a:t>
            </a:r>
            <a:endParaRPr lang="en-US" sz="1800" b="1" dirty="0"/>
          </a:p>
          <a:p>
            <a:endParaRPr lang="en-US" sz="2400" b="1" dirty="0"/>
          </a:p>
          <a:p>
            <a:endParaRPr lang="en-US"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12</a:t>
            </a:fld>
            <a:endParaRPr lang="en-US" altLang="en-US" dirty="0">
              <a:solidFill>
                <a:srgbClr val="000000"/>
              </a:solidFill>
            </a:endParaRPr>
          </a:p>
        </p:txBody>
      </p:sp>
    </p:spTree>
    <p:extLst>
      <p:ext uri="{BB962C8B-B14F-4D97-AF65-F5344CB8AC3E}">
        <p14:creationId xmlns:p14="http://schemas.microsoft.com/office/powerpoint/2010/main" val="1932916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400" dirty="0" err="1"/>
              <a:t>Recherches</a:t>
            </a:r>
            <a:r>
              <a:rPr lang="en-US" sz="3400" dirty="0"/>
              <a:t> sur les pays </a:t>
            </a:r>
            <a:r>
              <a:rPr lang="en-US" sz="3400" dirty="0" err="1"/>
              <a:t>d’origine</a:t>
            </a:r>
            <a:endParaRPr lang="en-US" sz="3400" dirty="0"/>
          </a:p>
        </p:txBody>
      </p:sp>
      <p:sp>
        <p:nvSpPr>
          <p:cNvPr id="3" name="Content Placeholder 2"/>
          <p:cNvSpPr>
            <a:spLocks noGrp="1"/>
          </p:cNvSpPr>
          <p:nvPr>
            <p:ph idx="1"/>
          </p:nvPr>
        </p:nvSpPr>
        <p:spPr>
          <a:xfrm>
            <a:off x="2743200" y="2132856"/>
            <a:ext cx="7391400" cy="4248472"/>
          </a:xfrm>
        </p:spPr>
        <p:txBody>
          <a:bodyPr/>
          <a:lstStyle/>
          <a:p>
            <a:r>
              <a:rPr lang="en-US" sz="2400" b="1" dirty="0"/>
              <a:t>Direction des </a:t>
            </a:r>
            <a:r>
              <a:rPr lang="en-US" sz="2400" b="1" dirty="0" err="1"/>
              <a:t>recherches</a:t>
            </a:r>
            <a:r>
              <a:rPr lang="en-US" sz="2400" b="1" dirty="0"/>
              <a:t> de la CISR</a:t>
            </a:r>
          </a:p>
          <a:p>
            <a:pPr lvl="1"/>
            <a:r>
              <a:rPr lang="en-US" sz="2000" b="1" dirty="0" err="1"/>
              <a:t>Produits</a:t>
            </a:r>
            <a:r>
              <a:rPr lang="en-US" sz="2000" b="1" dirty="0"/>
              <a:t>: </a:t>
            </a:r>
            <a:r>
              <a:rPr lang="en-US" sz="2000" b="1" dirty="0" err="1"/>
              <a:t>Cartables</a:t>
            </a:r>
            <a:r>
              <a:rPr lang="en-US" sz="2000" b="1" dirty="0"/>
              <a:t> </a:t>
            </a:r>
            <a:r>
              <a:rPr lang="en-US" sz="2000" b="1" dirty="0" err="1"/>
              <a:t>nationaux</a:t>
            </a:r>
            <a:r>
              <a:rPr lang="en-US" sz="2000" b="1" dirty="0"/>
              <a:t> de documentation, </a:t>
            </a:r>
            <a:r>
              <a:rPr lang="en-US" sz="2000" b="1" dirty="0" err="1"/>
              <a:t>réponses</a:t>
            </a:r>
            <a:r>
              <a:rPr lang="en-US" sz="2000" b="1" dirty="0"/>
              <a:t> aux </a:t>
            </a:r>
            <a:r>
              <a:rPr lang="en-US" sz="2000" b="1" dirty="0" err="1"/>
              <a:t>demandes</a:t>
            </a:r>
            <a:r>
              <a:rPr lang="en-US" sz="2000" b="1" dirty="0"/>
              <a:t> </a:t>
            </a:r>
            <a:r>
              <a:rPr lang="en-US" sz="2000" b="1" dirty="0" err="1"/>
              <a:t>d’information</a:t>
            </a:r>
            <a:r>
              <a:rPr lang="en-US" sz="2000" b="1" dirty="0"/>
              <a:t>, exposés, rapports de mission, </a:t>
            </a:r>
            <a:r>
              <a:rPr lang="en-US" sz="2000" b="1" dirty="0" err="1"/>
              <a:t>retranscriptions</a:t>
            </a:r>
            <a:r>
              <a:rPr lang="en-US" sz="2000" b="1" dirty="0"/>
              <a:t> des </a:t>
            </a:r>
            <a:r>
              <a:rPr lang="en-US" sz="2000" b="1" dirty="0" err="1"/>
              <a:t>présentations</a:t>
            </a:r>
            <a:r>
              <a:rPr lang="en-US" sz="2000" b="1" dirty="0"/>
              <a:t> de </a:t>
            </a:r>
            <a:r>
              <a:rPr lang="en-US" sz="2000" b="1" dirty="0" err="1"/>
              <a:t>conférenciers</a:t>
            </a:r>
            <a:r>
              <a:rPr lang="en-US" sz="2000" b="1" dirty="0"/>
              <a:t> </a:t>
            </a:r>
            <a:r>
              <a:rPr lang="en-US" sz="2000" b="1" dirty="0" err="1"/>
              <a:t>invités</a:t>
            </a:r>
            <a:r>
              <a:rPr lang="en-US" sz="2000" b="1" dirty="0"/>
              <a:t> </a:t>
            </a:r>
          </a:p>
          <a:p>
            <a:r>
              <a:rPr lang="en-US" sz="2400" b="1" dirty="0" err="1"/>
              <a:t>Avantages</a:t>
            </a:r>
            <a:endParaRPr lang="en-US" sz="2400" b="1" dirty="0"/>
          </a:p>
          <a:p>
            <a:pPr lvl="1"/>
            <a:r>
              <a:rPr lang="en-US" sz="2000" b="1" dirty="0" err="1"/>
              <a:t>Fiabilité</a:t>
            </a:r>
            <a:endParaRPr lang="en-US" sz="2000" b="1" dirty="0"/>
          </a:p>
          <a:p>
            <a:pPr lvl="1"/>
            <a:r>
              <a:rPr lang="en-US" sz="2000" b="1" dirty="0" err="1"/>
              <a:t>Cohérence</a:t>
            </a:r>
            <a:endParaRPr lang="en-US" sz="2000" b="1" dirty="0"/>
          </a:p>
          <a:p>
            <a:pPr lvl="1"/>
            <a:r>
              <a:rPr lang="en-US" sz="2000" b="1" dirty="0" err="1"/>
              <a:t>Économie</a:t>
            </a:r>
            <a:r>
              <a:rPr lang="en-US" sz="2000" b="1" dirty="0"/>
              <a:t> de temps</a:t>
            </a:r>
          </a:p>
          <a:p>
            <a:r>
              <a:rPr lang="fr-FR" sz="2400" b="1" dirty="0"/>
              <a:t>Informations additionnelles sur le site de la CISR </a:t>
            </a:r>
            <a:endParaRPr lang="fr-FR" sz="1600" b="1" dirty="0"/>
          </a:p>
          <a:p>
            <a:pPr lvl="1"/>
            <a:r>
              <a:rPr lang="fr-FR" sz="1600" b="1" dirty="0">
                <a:hlinkClick r:id="rId3"/>
              </a:rPr>
              <a:t>https://irb-cisr.gc.ca/en/country-information/Pages/index.aspx</a:t>
            </a:r>
            <a:endParaRPr lang="fr-FR" sz="1600" b="1"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13</a:t>
            </a:fld>
            <a:endParaRPr lang="en-US" altLang="en-US">
              <a:solidFill>
                <a:srgbClr val="000000"/>
              </a:solidFill>
            </a:endParaRPr>
          </a:p>
        </p:txBody>
      </p:sp>
    </p:spTree>
    <p:extLst>
      <p:ext uri="{BB962C8B-B14F-4D97-AF65-F5344CB8AC3E}">
        <p14:creationId xmlns:p14="http://schemas.microsoft.com/office/powerpoint/2010/main" val="2797302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sz="3200" dirty="0"/>
              <a:t>Guides </a:t>
            </a:r>
            <a:r>
              <a:rPr lang="en-US" altLang="en-US" sz="3200" dirty="0" err="1"/>
              <a:t>jurisprudentiels</a:t>
            </a:r>
            <a:r>
              <a:rPr lang="en-US" altLang="en-US" sz="3200" dirty="0"/>
              <a:t>, </a:t>
            </a:r>
            <a:r>
              <a:rPr lang="en-US" altLang="en-US" sz="3200" dirty="0" err="1"/>
              <a:t>décisions</a:t>
            </a:r>
            <a:r>
              <a:rPr lang="en-US" altLang="en-US" sz="3200" dirty="0"/>
              <a:t> </a:t>
            </a:r>
            <a:r>
              <a:rPr lang="en-US" altLang="en-US" sz="3200" dirty="0" err="1"/>
              <a:t>persuasives</a:t>
            </a:r>
            <a:r>
              <a:rPr lang="en-US" altLang="en-US" sz="3200" dirty="0"/>
              <a:t> et motifs </a:t>
            </a:r>
            <a:r>
              <a:rPr lang="en-US" altLang="en-US" sz="3200" dirty="0" err="1"/>
              <a:t>d’intérêt</a:t>
            </a:r>
            <a:br>
              <a:rPr lang="en-US" altLang="en-US" sz="3200" dirty="0"/>
            </a:br>
            <a:endParaRPr lang="en-US" sz="3200" dirty="0"/>
          </a:p>
        </p:txBody>
      </p:sp>
      <p:sp>
        <p:nvSpPr>
          <p:cNvPr id="3" name="Content Placeholder 2"/>
          <p:cNvSpPr>
            <a:spLocks noGrp="1"/>
          </p:cNvSpPr>
          <p:nvPr>
            <p:ph idx="1"/>
          </p:nvPr>
        </p:nvSpPr>
        <p:spPr>
          <a:xfrm>
            <a:off x="2743200" y="2492896"/>
            <a:ext cx="7391400" cy="3816424"/>
          </a:xfrm>
        </p:spPr>
        <p:txBody>
          <a:bodyPr/>
          <a:lstStyle/>
          <a:p>
            <a:endParaRPr lang="en-US" sz="800" dirty="0"/>
          </a:p>
          <a:p>
            <a:r>
              <a:rPr lang="en-US" sz="2800" b="1" dirty="0"/>
              <a:t>Guides </a:t>
            </a:r>
            <a:r>
              <a:rPr lang="en-US" sz="2800" b="1" dirty="0" err="1"/>
              <a:t>jurisprudentiels</a:t>
            </a:r>
            <a:endParaRPr lang="en-US" sz="2800" b="1" dirty="0"/>
          </a:p>
          <a:p>
            <a:pPr lvl="1"/>
            <a:r>
              <a:rPr lang="en-US" sz="2400" b="1" dirty="0"/>
              <a:t>I</a:t>
            </a:r>
            <a:r>
              <a:rPr lang="fr-FR" sz="2400" b="1" dirty="0" err="1"/>
              <a:t>nstrument</a:t>
            </a:r>
            <a:r>
              <a:rPr lang="fr-FR" sz="2400" b="1" dirty="0"/>
              <a:t> de politique </a:t>
            </a:r>
          </a:p>
          <a:p>
            <a:pPr lvl="1"/>
            <a:r>
              <a:rPr lang="fr-FR" sz="2400" b="1" dirty="0"/>
              <a:t>But est de faciliter la prise de décision à la SPR et à la SAR et favoriser la cohérence pour les cas qui comportent des faits similaires</a:t>
            </a:r>
          </a:p>
          <a:p>
            <a:pPr lvl="1"/>
            <a:r>
              <a:rPr lang="fr-FR" sz="2400" b="1" dirty="0"/>
              <a:t>On s’attend à ce que les décideurs les appliquent ou justifient leur décision de s’en écarter, le cas échéant</a:t>
            </a:r>
            <a:endParaRPr lang="en-US" sz="2400" b="1"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14</a:t>
            </a:fld>
            <a:endParaRPr lang="en-US" altLang="en-US">
              <a:solidFill>
                <a:srgbClr val="000000"/>
              </a:solidFill>
            </a:endParaRPr>
          </a:p>
        </p:txBody>
      </p:sp>
    </p:spTree>
    <p:extLst>
      <p:ext uri="{BB962C8B-B14F-4D97-AF65-F5344CB8AC3E}">
        <p14:creationId xmlns:p14="http://schemas.microsoft.com/office/powerpoint/2010/main" val="3854910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1124744"/>
            <a:ext cx="7391400" cy="936104"/>
          </a:xfrm>
        </p:spPr>
        <p:txBody>
          <a:bodyPr/>
          <a:lstStyle/>
          <a:p>
            <a:pPr algn="ctr"/>
            <a:r>
              <a:rPr lang="en-US" altLang="en-US" sz="3200" dirty="0"/>
              <a:t>Guides </a:t>
            </a:r>
            <a:r>
              <a:rPr lang="en-US" altLang="en-US" sz="3200" dirty="0" err="1"/>
              <a:t>jurisprudentiels</a:t>
            </a:r>
            <a:r>
              <a:rPr lang="en-US" altLang="en-US" sz="3200" dirty="0"/>
              <a:t>, </a:t>
            </a:r>
            <a:r>
              <a:rPr lang="en-US" altLang="en-US" sz="3200" dirty="0" err="1"/>
              <a:t>décisions</a:t>
            </a:r>
            <a:r>
              <a:rPr lang="en-US" altLang="en-US" sz="3200" dirty="0"/>
              <a:t> </a:t>
            </a:r>
            <a:r>
              <a:rPr lang="en-US" altLang="en-US" sz="3200" dirty="0" err="1"/>
              <a:t>persuasives</a:t>
            </a:r>
            <a:r>
              <a:rPr lang="en-US" altLang="en-US" sz="3200" dirty="0"/>
              <a:t> et motifs </a:t>
            </a:r>
            <a:r>
              <a:rPr lang="en-US" altLang="en-US" sz="3200" dirty="0" err="1"/>
              <a:t>d’intérêt</a:t>
            </a:r>
            <a:endParaRPr lang="en-US" sz="3200" dirty="0"/>
          </a:p>
        </p:txBody>
      </p:sp>
      <p:sp>
        <p:nvSpPr>
          <p:cNvPr id="3" name="Content Placeholder 2"/>
          <p:cNvSpPr>
            <a:spLocks noGrp="1"/>
          </p:cNvSpPr>
          <p:nvPr>
            <p:ph idx="1"/>
          </p:nvPr>
        </p:nvSpPr>
        <p:spPr>
          <a:xfrm>
            <a:off x="2351584" y="2060848"/>
            <a:ext cx="7783016" cy="4392488"/>
          </a:xfrm>
        </p:spPr>
        <p:txBody>
          <a:bodyPr/>
          <a:lstStyle/>
          <a:p>
            <a:r>
              <a:rPr lang="en-US" sz="2400" b="1" dirty="0" err="1"/>
              <a:t>Décisions</a:t>
            </a:r>
            <a:r>
              <a:rPr lang="en-US" sz="2400" b="1" dirty="0"/>
              <a:t> </a:t>
            </a:r>
            <a:r>
              <a:rPr lang="en-US" sz="2400" b="1" dirty="0" err="1"/>
              <a:t>persuasives</a:t>
            </a:r>
            <a:endParaRPr lang="en-US" sz="2400" b="1" dirty="0"/>
          </a:p>
          <a:p>
            <a:pPr lvl="1"/>
            <a:r>
              <a:rPr lang="en-CA" sz="2000" dirty="0" err="1"/>
              <a:t>Désignées</a:t>
            </a:r>
            <a:r>
              <a:rPr lang="en-CA" sz="2000" dirty="0"/>
              <a:t> </a:t>
            </a:r>
            <a:r>
              <a:rPr lang="fr-FR" sz="2000" dirty="0"/>
              <a:t>comme ayant une force persuasive dans l'établissement de la jurisprudence</a:t>
            </a:r>
            <a:endParaRPr lang="en-CA" sz="2000" dirty="0"/>
          </a:p>
          <a:p>
            <a:pPr lvl="1"/>
            <a:r>
              <a:rPr lang="en-CA" sz="2000" dirty="0"/>
              <a:t>Les d</a:t>
            </a:r>
            <a:r>
              <a:rPr lang="fr-FR" sz="2000" dirty="0" err="1"/>
              <a:t>écideurs</a:t>
            </a:r>
            <a:r>
              <a:rPr lang="fr-FR" sz="2000" dirty="0"/>
              <a:t> n’ont pas à expliquer pourquoi ils ont décidé de ne pas l’appliquer</a:t>
            </a:r>
            <a:endParaRPr lang="en-US" sz="2000" dirty="0"/>
          </a:p>
          <a:p>
            <a:r>
              <a:rPr lang="en-US" sz="2400" b="1" dirty="0"/>
              <a:t>Motifs </a:t>
            </a:r>
            <a:r>
              <a:rPr lang="en-US" sz="2400" b="1" dirty="0" err="1"/>
              <a:t>d’intérêt</a:t>
            </a:r>
            <a:endParaRPr lang="en-US" sz="2400" b="1" dirty="0"/>
          </a:p>
          <a:p>
            <a:pPr lvl="1"/>
            <a:r>
              <a:rPr lang="en-US" sz="2000" dirty="0" err="1"/>
              <a:t>Décisions</a:t>
            </a:r>
            <a:r>
              <a:rPr lang="en-US" sz="2000" dirty="0"/>
              <a:t> qui </a:t>
            </a:r>
            <a:r>
              <a:rPr lang="en-US" sz="2000" dirty="0" err="1"/>
              <a:t>sont</a:t>
            </a:r>
            <a:r>
              <a:rPr lang="en-US" sz="2000" dirty="0"/>
              <a:t> des </a:t>
            </a:r>
            <a:r>
              <a:rPr lang="en-US" sz="2000" dirty="0" err="1"/>
              <a:t>modèles</a:t>
            </a:r>
            <a:endParaRPr lang="en-US" sz="2000" dirty="0"/>
          </a:p>
          <a:p>
            <a:r>
              <a:rPr lang="en-US" sz="2400" b="1" dirty="0" err="1"/>
              <a:t>Avantages</a:t>
            </a:r>
            <a:endParaRPr lang="en-US" sz="2400" b="1" dirty="0"/>
          </a:p>
          <a:p>
            <a:pPr lvl="1"/>
            <a:r>
              <a:rPr lang="en-US" sz="2000" dirty="0" err="1"/>
              <a:t>Favorise</a:t>
            </a:r>
            <a:r>
              <a:rPr lang="en-US" sz="2000" dirty="0"/>
              <a:t> la </a:t>
            </a:r>
            <a:r>
              <a:rPr lang="en-US" sz="2000" dirty="0" err="1"/>
              <a:t>cohérence</a:t>
            </a:r>
            <a:r>
              <a:rPr lang="en-US" sz="2000" dirty="0"/>
              <a:t> et </a:t>
            </a:r>
            <a:r>
              <a:rPr lang="en-US" sz="2000" dirty="0" err="1"/>
              <a:t>offre</a:t>
            </a:r>
            <a:r>
              <a:rPr lang="en-US" sz="2000"/>
              <a:t> un support </a:t>
            </a:r>
            <a:r>
              <a:rPr lang="en-US" sz="2000" dirty="0" err="1"/>
              <a:t>dans</a:t>
            </a:r>
            <a:r>
              <a:rPr lang="en-US" sz="2000" dirty="0"/>
              <a:t> la </a:t>
            </a:r>
            <a:r>
              <a:rPr lang="en-US" sz="2000" dirty="0" err="1"/>
              <a:t>rédaction</a:t>
            </a:r>
            <a:r>
              <a:rPr lang="en-US" sz="2000" dirty="0"/>
              <a:t> des motifs </a:t>
            </a:r>
          </a:p>
          <a:p>
            <a:r>
              <a:rPr lang="fr-FR" sz="2400" b="1" dirty="0"/>
              <a:t>Informations additionnelles sur le site de la CISR </a:t>
            </a:r>
            <a:endParaRPr lang="en-US" sz="2400" b="1" dirty="0"/>
          </a:p>
          <a:p>
            <a:pPr lvl="1"/>
            <a:r>
              <a:rPr lang="en-US" sz="1600" b="1" dirty="0">
                <a:hlinkClick r:id="rId3"/>
              </a:rPr>
              <a:t>https://irb-cisr.gc.ca/fr/decisions/Pages/index.aspx</a:t>
            </a:r>
            <a:endParaRPr lang="en-US" sz="1600" b="1" dirty="0"/>
          </a:p>
          <a:p>
            <a:pPr lvl="1"/>
            <a:endParaRPr lang="en-US" sz="2000" dirty="0"/>
          </a:p>
          <a:p>
            <a:endParaRPr lang="en-US"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15</a:t>
            </a:fld>
            <a:endParaRPr lang="en-US" altLang="en-US" dirty="0">
              <a:solidFill>
                <a:srgbClr val="000000"/>
              </a:solidFill>
            </a:endParaRPr>
          </a:p>
        </p:txBody>
      </p:sp>
    </p:spTree>
    <p:extLst>
      <p:ext uri="{BB962C8B-B14F-4D97-AF65-F5344CB8AC3E}">
        <p14:creationId xmlns:p14="http://schemas.microsoft.com/office/powerpoint/2010/main" val="3605076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1447800"/>
            <a:ext cx="7391400" cy="720824"/>
          </a:xfrm>
        </p:spPr>
        <p:txBody>
          <a:bodyPr/>
          <a:lstStyle/>
          <a:p>
            <a:pPr algn="ctr"/>
            <a:r>
              <a:rPr lang="en-US" sz="3600" dirty="0" err="1"/>
              <a:t>Gérer</a:t>
            </a:r>
            <a:r>
              <a:rPr lang="en-US" sz="3600" dirty="0"/>
              <a:t> </a:t>
            </a:r>
            <a:r>
              <a:rPr lang="en-US" sz="3600" dirty="0" err="1"/>
              <a:t>votre</a:t>
            </a:r>
            <a:r>
              <a:rPr lang="en-US" sz="3600" dirty="0"/>
              <a:t> charge de travail</a:t>
            </a:r>
          </a:p>
        </p:txBody>
      </p:sp>
      <p:sp>
        <p:nvSpPr>
          <p:cNvPr id="3" name="Content Placeholder 2"/>
          <p:cNvSpPr>
            <a:spLocks noGrp="1"/>
          </p:cNvSpPr>
          <p:nvPr>
            <p:ph idx="1"/>
          </p:nvPr>
        </p:nvSpPr>
        <p:spPr>
          <a:xfrm>
            <a:off x="2743200" y="2168624"/>
            <a:ext cx="7391400" cy="4284712"/>
          </a:xfrm>
        </p:spPr>
        <p:txBody>
          <a:bodyPr/>
          <a:lstStyle/>
          <a:p>
            <a:r>
              <a:rPr lang="en-US" sz="2600" b="1" dirty="0" err="1"/>
              <a:t>Préparation</a:t>
            </a:r>
            <a:r>
              <a:rPr lang="en-US" sz="2600" b="1" dirty="0"/>
              <a:t> pour les audiences à </a:t>
            </a:r>
            <a:r>
              <a:rPr lang="en-US" sz="2600" b="1" dirty="0" err="1"/>
              <a:t>venir</a:t>
            </a:r>
            <a:endParaRPr lang="en-US" sz="2600" b="1" dirty="0"/>
          </a:p>
          <a:p>
            <a:pPr lvl="1"/>
            <a:r>
              <a:rPr lang="fr-FR" sz="2400" b="1" dirty="0"/>
              <a:t>Se concentrer sur les questions déterminantes</a:t>
            </a:r>
            <a:endParaRPr lang="en-US" sz="2400" b="1" dirty="0"/>
          </a:p>
          <a:p>
            <a:r>
              <a:rPr lang="en-US" sz="2600" b="1" dirty="0"/>
              <a:t>Après </a:t>
            </a:r>
            <a:r>
              <a:rPr lang="en-US" sz="2600" b="1" dirty="0" err="1"/>
              <a:t>l’audience</a:t>
            </a:r>
            <a:r>
              <a:rPr lang="en-US" sz="2600" b="1" dirty="0"/>
              <a:t> / </a:t>
            </a:r>
            <a:r>
              <a:rPr lang="en-US" sz="2600" b="1" dirty="0" err="1"/>
              <a:t>Arriéré</a:t>
            </a:r>
            <a:r>
              <a:rPr lang="en-US" sz="2600" b="1" dirty="0"/>
              <a:t> de decisions à </a:t>
            </a:r>
            <a:r>
              <a:rPr lang="en-US" sz="2600" b="1" dirty="0" err="1"/>
              <a:t>rédiger</a:t>
            </a:r>
            <a:r>
              <a:rPr lang="en-US" sz="2600" b="1" dirty="0"/>
              <a:t> </a:t>
            </a:r>
          </a:p>
          <a:p>
            <a:pPr lvl="1"/>
            <a:r>
              <a:rPr lang="en-US" sz="2600" b="1" dirty="0" err="1"/>
              <a:t>Rédiger</a:t>
            </a:r>
            <a:r>
              <a:rPr lang="en-US" sz="2600" b="1" dirty="0"/>
              <a:t> les </a:t>
            </a:r>
            <a:r>
              <a:rPr lang="en-US" sz="2600" b="1" dirty="0" err="1"/>
              <a:t>décisions</a:t>
            </a:r>
            <a:r>
              <a:rPr lang="en-US" sz="2600" b="1" dirty="0"/>
              <a:t> les plus </a:t>
            </a:r>
            <a:r>
              <a:rPr lang="en-US" sz="2600" b="1" dirty="0" err="1"/>
              <a:t>faciles</a:t>
            </a:r>
            <a:r>
              <a:rPr lang="en-US" sz="2600" b="1" dirty="0"/>
              <a:t> </a:t>
            </a:r>
            <a:r>
              <a:rPr lang="en-US" sz="2600" b="1" dirty="0" err="1"/>
              <a:t>en</a:t>
            </a:r>
            <a:r>
              <a:rPr lang="en-US" sz="2600" b="1" dirty="0"/>
              <a:t> premier</a:t>
            </a:r>
          </a:p>
          <a:p>
            <a:pPr lvl="1"/>
            <a:r>
              <a:rPr lang="en-US" sz="2600" b="1" dirty="0" err="1"/>
              <a:t>Rédiger</a:t>
            </a:r>
            <a:r>
              <a:rPr lang="en-US" sz="2600" b="1" dirty="0"/>
              <a:t> les </a:t>
            </a:r>
            <a:r>
              <a:rPr lang="en-US" sz="2600" b="1" dirty="0" err="1"/>
              <a:t>décisions</a:t>
            </a:r>
            <a:r>
              <a:rPr lang="en-US" sz="2600" b="1" dirty="0"/>
              <a:t> du </a:t>
            </a:r>
            <a:r>
              <a:rPr lang="en-US" sz="2600" b="1" dirty="0" err="1"/>
              <a:t>même</a:t>
            </a:r>
            <a:r>
              <a:rPr lang="en-US" sz="2600" b="1" dirty="0"/>
              <a:t> type (ex: PRI) </a:t>
            </a:r>
            <a:r>
              <a:rPr lang="en-US" sz="2600" b="1" dirty="0" err="1"/>
              <a:t>ou</a:t>
            </a:r>
            <a:r>
              <a:rPr lang="en-US" sz="2600" b="1" dirty="0"/>
              <a:t> pays ensemble </a:t>
            </a:r>
          </a:p>
          <a:p>
            <a:pPr lvl="1"/>
            <a:r>
              <a:rPr lang="en-US" sz="2600" b="1" dirty="0"/>
              <a:t>Ne pas faire </a:t>
            </a:r>
            <a:r>
              <a:rPr lang="en-US" sz="2600" b="1" dirty="0" err="1"/>
              <a:t>d’analyses</a:t>
            </a:r>
            <a:r>
              <a:rPr lang="en-US" sz="2600" b="1" dirty="0"/>
              <a:t> </a:t>
            </a:r>
            <a:r>
              <a:rPr lang="en-US" sz="2600" b="1" dirty="0" err="1"/>
              <a:t>subsidiaires</a:t>
            </a:r>
            <a:r>
              <a:rPr lang="en-US" sz="2600" b="1" dirty="0"/>
              <a:t> </a:t>
            </a:r>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16</a:t>
            </a:fld>
            <a:endParaRPr lang="en-US" altLang="en-US" dirty="0">
              <a:solidFill>
                <a:srgbClr val="000000"/>
              </a:solidFill>
            </a:endParaRPr>
          </a:p>
        </p:txBody>
      </p:sp>
    </p:spTree>
    <p:extLst>
      <p:ext uri="{BB962C8B-B14F-4D97-AF65-F5344CB8AC3E}">
        <p14:creationId xmlns:p14="http://schemas.microsoft.com/office/powerpoint/2010/main" val="1974408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1"/>
          <p:cNvSpPr txBox="1">
            <a:spLocks noChangeArrowheads="1"/>
          </p:cNvSpPr>
          <p:nvPr/>
        </p:nvSpPr>
        <p:spPr bwMode="auto">
          <a:xfrm>
            <a:off x="2566989" y="1341439"/>
            <a:ext cx="6192837" cy="314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ts val="75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000">
                <a:solidFill>
                  <a:srgbClr val="000000"/>
                </a:solidFill>
                <a:latin typeface="Arial" panose="020B0604020202020204" pitchFamily="34" charset="0"/>
              </a:defRPr>
            </a:lvl1pPr>
            <a:lvl2pPr>
              <a:spcBef>
                <a:spcPts val="675"/>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700">
                <a:solidFill>
                  <a:srgbClr val="000000"/>
                </a:solidFill>
                <a:latin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9pPr>
          </a:lstStyle>
          <a:p>
            <a:pPr algn="ctr" fontAlgn="base">
              <a:lnSpc>
                <a:spcPts val="3988"/>
              </a:lnSpc>
              <a:spcBef>
                <a:spcPts val="1500"/>
              </a:spcBef>
              <a:spcAft>
                <a:spcPct val="0"/>
              </a:spcAft>
              <a:buClrTx/>
            </a:pPr>
            <a:br>
              <a:rPr lang="en-CA" altLang="en-US" sz="2000" b="1" i="1" dirty="0">
                <a:solidFill>
                  <a:srgbClr val="99CC00"/>
                </a:solidFill>
              </a:rPr>
            </a:br>
            <a:br>
              <a:rPr lang="en-CA" altLang="en-US" sz="2000" b="1" i="1" dirty="0">
                <a:solidFill>
                  <a:srgbClr val="99CC00"/>
                </a:solidFill>
              </a:rPr>
            </a:br>
            <a:br>
              <a:rPr lang="en-CA" altLang="en-US" sz="2000" b="1" i="1" dirty="0">
                <a:solidFill>
                  <a:srgbClr val="99CC00"/>
                </a:solidFill>
              </a:rPr>
            </a:br>
            <a:br>
              <a:rPr lang="en-CA" altLang="en-US" sz="2000" b="1" i="1" dirty="0">
                <a:solidFill>
                  <a:srgbClr val="99CC00"/>
                </a:solidFill>
              </a:rPr>
            </a:br>
            <a:r>
              <a:rPr lang="en-CA" altLang="en-US" sz="4400" b="1" i="1" dirty="0"/>
              <a:t>Questions?</a:t>
            </a:r>
            <a:br>
              <a:rPr lang="en-CA" altLang="en-US" sz="4400" b="1" i="1" dirty="0"/>
            </a:br>
            <a:r>
              <a:rPr lang="en-CA" altLang="en-US" sz="4400" b="1" i="1" dirty="0" err="1"/>
              <a:t>Commentaires</a:t>
            </a:r>
            <a:r>
              <a:rPr lang="en-CA" altLang="en-US" sz="4400" b="1" i="1" dirty="0"/>
              <a:t>?</a:t>
            </a:r>
          </a:p>
        </p:txBody>
      </p:sp>
      <p:sp>
        <p:nvSpPr>
          <p:cNvPr id="63491" name="Text Box 2"/>
          <p:cNvSpPr txBox="1">
            <a:spLocks noChangeArrowheads="1"/>
          </p:cNvSpPr>
          <p:nvPr/>
        </p:nvSpPr>
        <p:spPr bwMode="auto">
          <a:xfrm>
            <a:off x="9407525" y="6586538"/>
            <a:ext cx="1728788"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75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000">
                <a:solidFill>
                  <a:srgbClr val="000000"/>
                </a:solidFill>
                <a:latin typeface="Arial" panose="020B0604020202020204" pitchFamily="34" charset="0"/>
              </a:defRPr>
            </a:lvl1pPr>
            <a:lvl2pPr>
              <a:spcBef>
                <a:spcPts val="675"/>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700">
                <a:solidFill>
                  <a:srgbClr val="000000"/>
                </a:solidFill>
                <a:latin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9pPr>
          </a:lstStyle>
          <a:p>
            <a:pPr eaLnBrk="0" fontAlgn="base" hangingPunct="0">
              <a:spcBef>
                <a:spcPts val="500"/>
              </a:spcBef>
              <a:spcAft>
                <a:spcPct val="0"/>
              </a:spcAft>
              <a:buClrTx/>
            </a:pPr>
            <a:r>
              <a:rPr lang="fr-CA" altLang="en-US" sz="800"/>
              <a:t>CISR/IRB 528 (02/07)</a:t>
            </a:r>
          </a:p>
        </p:txBody>
      </p:sp>
      <p:sp>
        <p:nvSpPr>
          <p:cNvPr id="29699" name="Text Box 3"/>
          <p:cNvSpPr txBox="1">
            <a:spLocks noChangeArrowheads="1"/>
          </p:cNvSpPr>
          <p:nvPr/>
        </p:nvSpPr>
        <p:spPr bwMode="auto">
          <a:xfrm>
            <a:off x="3095625" y="5429250"/>
            <a:ext cx="4857750"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9pPr>
          </a:lstStyle>
          <a:p>
            <a:pPr algn="ctr" eaLnBrk="0" fontAlgn="base" hangingPunct="0">
              <a:spcBef>
                <a:spcPts val="1500"/>
              </a:spcBef>
              <a:spcAft>
                <a:spcPct val="0"/>
              </a:spcAft>
              <a:buSzPct val="100000"/>
              <a:defRPr/>
            </a:pPr>
            <a:endParaRPr lang="fr-CA" altLang="en-US" b="1" i="1" dirty="0">
              <a:solidFill>
                <a:srgbClr val="FFFFFF"/>
              </a:solidFill>
              <a:effectLst>
                <a:outerShdw blurRad="38100" dist="38100" dir="2700000" algn="tl">
                  <a:srgbClr val="000000"/>
                </a:outerShdw>
              </a:effectLst>
            </a:endParaRPr>
          </a:p>
          <a:p>
            <a:pPr algn="ctr" eaLnBrk="0" fontAlgn="base" hangingPunct="0">
              <a:spcBef>
                <a:spcPts val="1500"/>
              </a:spcBef>
              <a:spcAft>
                <a:spcPct val="0"/>
              </a:spcAft>
              <a:buSzPct val="100000"/>
              <a:defRPr/>
            </a:pPr>
            <a:endParaRPr lang="fr-CA" altLang="en-US" b="1" i="1" dirty="0">
              <a:solidFill>
                <a:srgbClr val="FFFFFF"/>
              </a:solidFill>
              <a:effectLst>
                <a:outerShdw blurRad="38100" dist="38100" dir="2700000" algn="tl">
                  <a:srgbClr val="000000"/>
                </a:outerShdw>
              </a:effectLst>
            </a:endParaRPr>
          </a:p>
        </p:txBody>
      </p:sp>
    </p:spTree>
    <p:extLst>
      <p:ext uri="{BB962C8B-B14F-4D97-AF65-F5344CB8AC3E}">
        <p14:creationId xmlns:p14="http://schemas.microsoft.com/office/powerpoint/2010/main" val="5444288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600201" y="1371600"/>
            <a:ext cx="9001124" cy="5181600"/>
          </a:xfrm>
        </p:spPr>
        <p:txBody>
          <a:bodyPr>
            <a:normAutofit/>
          </a:bodyPr>
          <a:lstStyle/>
          <a:p>
            <a:pPr marL="0" indent="0" algn="ctr">
              <a:buNone/>
            </a:pPr>
            <a:endParaRPr lang="en-ZA" b="1" dirty="0"/>
          </a:p>
          <a:p>
            <a:pPr marL="0" indent="0" algn="ctr">
              <a:buNone/>
            </a:pPr>
            <a:r>
              <a:rPr lang="en-US" sz="7200" b="1" dirty="0">
                <a:solidFill>
                  <a:srgbClr val="002060"/>
                </a:solidFill>
              </a:rPr>
              <a:t>LA GESTION DES CAS</a:t>
            </a:r>
          </a:p>
          <a:p>
            <a:pPr marL="0" indent="0" algn="ctr">
              <a:buNone/>
            </a:pPr>
            <a:r>
              <a:rPr lang="en-US" dirty="0">
                <a:solidFill>
                  <a:srgbClr val="002060"/>
                </a:solidFill>
              </a:rPr>
              <a:t> </a:t>
            </a:r>
          </a:p>
          <a:p>
            <a:pPr marL="0" indent="0" algn="ctr">
              <a:buNone/>
            </a:pPr>
            <a:r>
              <a:rPr lang="en-US" dirty="0">
                <a:solidFill>
                  <a:srgbClr val="002060"/>
                </a:solidFill>
              </a:rPr>
              <a:t>Upper Tribunal Judge Gleeson</a:t>
            </a:r>
          </a:p>
          <a:p>
            <a:pPr marL="0" indent="0" algn="ctr">
              <a:buNone/>
            </a:pPr>
            <a:r>
              <a:rPr lang="en-US" dirty="0">
                <a:solidFill>
                  <a:srgbClr val="002060"/>
                </a:solidFill>
              </a:rPr>
              <a:t>Cape Town, </a:t>
            </a:r>
            <a:r>
              <a:rPr lang="en-US" dirty="0" err="1">
                <a:solidFill>
                  <a:srgbClr val="002060"/>
                </a:solidFill>
              </a:rPr>
              <a:t>Septembre</a:t>
            </a:r>
            <a:r>
              <a:rPr lang="en-US" dirty="0">
                <a:solidFill>
                  <a:srgbClr val="002060"/>
                </a:solidFill>
              </a:rPr>
              <a:t> 2019</a:t>
            </a:r>
          </a:p>
        </p:txBody>
      </p:sp>
      <p:pic>
        <p:nvPicPr>
          <p:cNvPr id="4" name="Picture 5" descr="logoiarl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0"/>
            <a:ext cx="1371600" cy="14859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20070514_213455_golden_globe_th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0201" y="47626"/>
            <a:ext cx="1381125" cy="1438275"/>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2"/>
          <p:cNvSpPr txBox="1">
            <a:spLocks noChangeArrowheads="1"/>
          </p:cNvSpPr>
          <p:nvPr/>
        </p:nvSpPr>
        <p:spPr bwMode="auto">
          <a:xfrm>
            <a:off x="3124200" y="152401"/>
            <a:ext cx="5867400" cy="1289135"/>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algn="ctr"/>
            <a:r>
              <a:rPr lang="en-ZA" dirty="0">
                <a:solidFill>
                  <a:srgbClr val="000000"/>
                </a:solidFill>
                <a:latin typeface="Arial Black"/>
                <a:ea typeface="Times New Roman"/>
                <a:cs typeface="Times New Roman"/>
              </a:rPr>
              <a:t>INTERNATIONAL ASSOCIATION OF REFUGEE AND MIGRATION JUDGES (IARMJ)</a:t>
            </a:r>
            <a:endParaRPr lang="en-US" sz="1200" dirty="0">
              <a:solidFill>
                <a:prstClr val="black"/>
              </a:solidFill>
              <a:latin typeface="Times New Roman"/>
              <a:ea typeface="Times New Roman"/>
            </a:endParaRPr>
          </a:p>
          <a:p>
            <a:pPr algn="ctr"/>
            <a:r>
              <a:rPr lang="en-ZA" sz="1200" dirty="0">
                <a:solidFill>
                  <a:prstClr val="black"/>
                </a:solidFill>
                <a:latin typeface="Times New Roman"/>
                <a:ea typeface="Times New Roman"/>
              </a:rPr>
              <a:t> </a:t>
            </a:r>
            <a:endParaRPr lang="en-US" sz="1200" dirty="0">
              <a:solidFill>
                <a:prstClr val="black"/>
              </a:solidFill>
              <a:latin typeface="Times New Roman"/>
              <a:ea typeface="Times New Roman"/>
            </a:endParaRPr>
          </a:p>
          <a:p>
            <a:pPr algn="ctr"/>
            <a:r>
              <a:rPr lang="en-ZA" dirty="0">
                <a:solidFill>
                  <a:srgbClr val="000000"/>
                </a:solidFill>
                <a:latin typeface="Arial Black"/>
                <a:ea typeface="Times New Roman"/>
                <a:cs typeface="Times New Roman"/>
              </a:rPr>
              <a:t>AFRICA CHAPTER</a:t>
            </a:r>
            <a:endParaRPr lang="en-US" sz="1200" dirty="0">
              <a:solidFill>
                <a:prstClr val="black"/>
              </a:solidFill>
              <a:latin typeface="Times New Roman"/>
              <a:ea typeface="Times New Roman"/>
            </a:endParaRPr>
          </a:p>
          <a:p>
            <a:pPr>
              <a:lnSpc>
                <a:spcPct val="107000"/>
              </a:lnSpc>
              <a:spcAft>
                <a:spcPts val="800"/>
              </a:spcAft>
            </a:pPr>
            <a:r>
              <a:rPr lang="en-ZA" sz="1100" dirty="0">
                <a:solidFill>
                  <a:prstClr val="black"/>
                </a:solidFill>
                <a:ea typeface="Calibri"/>
                <a:cs typeface="Times New Roman"/>
              </a:rPr>
              <a:t> </a:t>
            </a:r>
            <a:endParaRPr lang="en-US" sz="1100" dirty="0">
              <a:solidFill>
                <a:prstClr val="black"/>
              </a:solidFill>
              <a:ea typeface="Calibri"/>
              <a:cs typeface="Times New Roman"/>
            </a:endParaRPr>
          </a:p>
        </p:txBody>
      </p:sp>
    </p:spTree>
    <p:extLst>
      <p:ext uri="{BB962C8B-B14F-4D97-AF65-F5344CB8AC3E}">
        <p14:creationId xmlns:p14="http://schemas.microsoft.com/office/powerpoint/2010/main" val="2145095381"/>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EE228-5C26-4610-9CE3-D0D8505D07CD}"/>
              </a:ext>
            </a:extLst>
          </p:cNvPr>
          <p:cNvSpPr>
            <a:spLocks noGrp="1"/>
          </p:cNvSpPr>
          <p:nvPr>
            <p:ph type="title"/>
          </p:nvPr>
        </p:nvSpPr>
        <p:spPr/>
        <p:txBody>
          <a:bodyPr>
            <a:normAutofit/>
          </a:bodyPr>
          <a:lstStyle/>
          <a:p>
            <a:r>
              <a:rPr lang="fr-FR" dirty="0">
                <a:solidFill>
                  <a:srgbClr val="002060"/>
                </a:solidFill>
              </a:rPr>
              <a:t>Problèmes</a:t>
            </a:r>
            <a:r>
              <a:rPr lang="en-GB" dirty="0">
                <a:solidFill>
                  <a:srgbClr val="002060"/>
                </a:solidFill>
              </a:rPr>
              <a:t> courants</a:t>
            </a:r>
          </a:p>
        </p:txBody>
      </p:sp>
      <p:sp>
        <p:nvSpPr>
          <p:cNvPr id="3" name="Content Placeholder 2">
            <a:extLst>
              <a:ext uri="{FF2B5EF4-FFF2-40B4-BE49-F238E27FC236}">
                <a16:creationId xmlns:a16="http://schemas.microsoft.com/office/drawing/2014/main" id="{6885834A-BBA1-4F40-9CD0-DFA656306BC3}"/>
              </a:ext>
            </a:extLst>
          </p:cNvPr>
          <p:cNvSpPr>
            <a:spLocks noGrp="1"/>
          </p:cNvSpPr>
          <p:nvPr>
            <p:ph idx="1"/>
          </p:nvPr>
        </p:nvSpPr>
        <p:spPr/>
        <p:txBody>
          <a:bodyPr>
            <a:normAutofit fontScale="77500" lnSpcReduction="20000"/>
          </a:bodyPr>
          <a:lstStyle/>
          <a:p>
            <a:r>
              <a:rPr lang="en-GB" sz="4800" dirty="0"/>
              <a:t>Comment </a:t>
            </a:r>
            <a:r>
              <a:rPr lang="fr-FR" sz="4800" dirty="0"/>
              <a:t>accélérer</a:t>
            </a:r>
            <a:r>
              <a:rPr lang="en-GB" sz="4800" dirty="0"/>
              <a:t> les </a:t>
            </a:r>
            <a:r>
              <a:rPr lang="fr-FR" sz="4800" dirty="0"/>
              <a:t>appels</a:t>
            </a:r>
            <a:r>
              <a:rPr lang="en-GB" sz="4800" dirty="0"/>
              <a:t> – </a:t>
            </a:r>
            <a:r>
              <a:rPr lang="fr-FR" sz="4800" dirty="0"/>
              <a:t>travailler</a:t>
            </a:r>
            <a:r>
              <a:rPr lang="en-GB" sz="4800" dirty="0"/>
              <a:t> ‘</a:t>
            </a:r>
            <a:r>
              <a:rPr lang="fr-FR" sz="4800" dirty="0" err="1"/>
              <a:t>intélligement</a:t>
            </a:r>
            <a:r>
              <a:rPr lang="en-GB" sz="4800" dirty="0"/>
              <a:t>’</a:t>
            </a:r>
          </a:p>
          <a:p>
            <a:r>
              <a:rPr lang="fr-FR" sz="4800" dirty="0"/>
              <a:t>Améliorer l’information sur les pays d’origine </a:t>
            </a:r>
            <a:r>
              <a:rPr lang="en-GB" sz="4800" dirty="0"/>
              <a:t>– sources (CSIR, UKBA, CEREDOC etc) </a:t>
            </a:r>
          </a:p>
          <a:p>
            <a:r>
              <a:rPr lang="en-GB" sz="4800" dirty="0"/>
              <a:t>Migration massive et </a:t>
            </a:r>
            <a:r>
              <a:rPr lang="en-GB" sz="4800" dirty="0" err="1"/>
              <a:t>ses</a:t>
            </a:r>
            <a:r>
              <a:rPr lang="en-GB" sz="4800" dirty="0"/>
              <a:t> cons</a:t>
            </a:r>
            <a:r>
              <a:rPr lang="fr-FR" sz="4800" dirty="0"/>
              <a:t>é</a:t>
            </a:r>
            <a:r>
              <a:rPr lang="en-GB" sz="4800" dirty="0" err="1"/>
              <a:t>quences</a:t>
            </a:r>
            <a:endParaRPr lang="en-GB" sz="4800" dirty="0"/>
          </a:p>
          <a:p>
            <a:r>
              <a:rPr lang="en-GB" sz="4800" dirty="0"/>
              <a:t>La doctrine du </a:t>
            </a:r>
            <a:r>
              <a:rPr lang="en-GB" sz="4800" dirty="0" err="1"/>
              <a:t>précédent</a:t>
            </a:r>
            <a:r>
              <a:rPr lang="en-GB" sz="4800" dirty="0"/>
              <a:t> v </a:t>
            </a:r>
            <a:r>
              <a:rPr lang="en-GB" sz="4800" dirty="0" err="1"/>
              <a:t>l’indépendance</a:t>
            </a:r>
            <a:r>
              <a:rPr lang="en-GB" sz="4800" dirty="0"/>
              <a:t> </a:t>
            </a:r>
            <a:r>
              <a:rPr lang="en-GB" sz="4800" dirty="0" err="1"/>
              <a:t>judiciaire</a:t>
            </a:r>
            <a:endParaRPr lang="en-GB" sz="4800" dirty="0"/>
          </a:p>
          <a:p>
            <a:pPr lvl="1"/>
            <a:r>
              <a:rPr lang="en-GB" sz="4400" dirty="0"/>
              <a:t>Comment faire </a:t>
            </a:r>
            <a:r>
              <a:rPr lang="en-GB" sz="4400" dirty="0" err="1"/>
              <a:t>en</a:t>
            </a:r>
            <a:r>
              <a:rPr lang="en-GB" sz="4400" dirty="0"/>
              <a:t> attendant un arrêt-</a:t>
            </a:r>
            <a:r>
              <a:rPr lang="en-GB" sz="4400" dirty="0" err="1"/>
              <a:t>clé</a:t>
            </a:r>
            <a:r>
              <a:rPr lang="en-GB" sz="4400" dirty="0"/>
              <a:t>?</a:t>
            </a:r>
          </a:p>
          <a:p>
            <a:pPr lvl="1"/>
            <a:r>
              <a:rPr lang="en-GB" sz="4400" dirty="0"/>
              <a:t>La guidance </a:t>
            </a:r>
            <a:r>
              <a:rPr lang="en-GB" sz="4400" dirty="0" err="1"/>
              <a:t>juridique</a:t>
            </a:r>
            <a:r>
              <a:rPr lang="en-GB" sz="4400" dirty="0"/>
              <a:t> – </a:t>
            </a:r>
            <a:r>
              <a:rPr lang="en-GB" sz="4400" dirty="0" err="1"/>
              <a:t>combien</a:t>
            </a:r>
            <a:r>
              <a:rPr lang="en-GB" sz="4400" dirty="0"/>
              <a:t> </a:t>
            </a:r>
            <a:r>
              <a:rPr lang="en-GB" sz="4400" dirty="0" err="1"/>
              <a:t>est</a:t>
            </a:r>
            <a:r>
              <a:rPr lang="en-GB" sz="4400" dirty="0"/>
              <a:t> trop?</a:t>
            </a:r>
          </a:p>
        </p:txBody>
      </p:sp>
    </p:spTree>
    <p:extLst>
      <p:ext uri="{BB962C8B-B14F-4D97-AF65-F5344CB8AC3E}">
        <p14:creationId xmlns:p14="http://schemas.microsoft.com/office/powerpoint/2010/main" val="235504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9197578" y="373752"/>
            <a:ext cx="2101095" cy="1134155"/>
            <a:chOff x="9197578" y="373752"/>
            <a:chExt cx="2101095" cy="1134155"/>
          </a:xfrm>
        </p:grpSpPr>
        <p:pic>
          <p:nvPicPr>
            <p:cNvPr id="11" name="Picture 5" descr="logoiarlj"/>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20070514_213455_golden_globe_thum"/>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pic>
        <p:nvPicPr>
          <p:cNvPr id="3" name="Picture 2"/>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0" y="1726545"/>
            <a:ext cx="12192000" cy="3404909"/>
          </a:xfrm>
          <a:prstGeom prst="rect">
            <a:avLst/>
          </a:prstGeom>
        </p:spPr>
      </p:pic>
    </p:spTree>
    <p:extLst>
      <p:ext uri="{BB962C8B-B14F-4D97-AF65-F5344CB8AC3E}">
        <p14:creationId xmlns:p14="http://schemas.microsoft.com/office/powerpoint/2010/main" val="14583834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0DD3D-92D4-4A46-9A53-D134DEC51904}"/>
              </a:ext>
            </a:extLst>
          </p:cNvPr>
          <p:cNvSpPr>
            <a:spLocks noGrp="1"/>
          </p:cNvSpPr>
          <p:nvPr>
            <p:ph type="title"/>
          </p:nvPr>
        </p:nvSpPr>
        <p:spPr/>
        <p:txBody>
          <a:bodyPr/>
          <a:lstStyle/>
          <a:p>
            <a:r>
              <a:rPr lang="en-GB" dirty="0">
                <a:solidFill>
                  <a:srgbClr val="002060"/>
                </a:solidFill>
              </a:rPr>
              <a:t>Les crises</a:t>
            </a:r>
          </a:p>
        </p:txBody>
      </p:sp>
      <p:sp>
        <p:nvSpPr>
          <p:cNvPr id="3" name="Content Placeholder 2">
            <a:extLst>
              <a:ext uri="{FF2B5EF4-FFF2-40B4-BE49-F238E27FC236}">
                <a16:creationId xmlns:a16="http://schemas.microsoft.com/office/drawing/2014/main" id="{8392E126-A297-4909-A86F-BA723920C5ED}"/>
              </a:ext>
            </a:extLst>
          </p:cNvPr>
          <p:cNvSpPr>
            <a:spLocks noGrp="1"/>
          </p:cNvSpPr>
          <p:nvPr>
            <p:ph idx="1"/>
          </p:nvPr>
        </p:nvSpPr>
        <p:spPr/>
        <p:txBody>
          <a:bodyPr>
            <a:normAutofit/>
          </a:bodyPr>
          <a:lstStyle/>
          <a:p>
            <a:r>
              <a:rPr lang="fr-FR" dirty="0"/>
              <a:t>Conflits armés localisés ou internationales (violence aveugle / ‘</a:t>
            </a:r>
            <a:r>
              <a:rPr lang="fr-FR" dirty="0" err="1"/>
              <a:t>indiscriminate</a:t>
            </a:r>
            <a:r>
              <a:rPr lang="fr-FR" dirty="0"/>
              <a:t> violence’) ou flux massifs de réfugiés…</a:t>
            </a:r>
          </a:p>
          <a:p>
            <a:r>
              <a:rPr lang="fr-FR" dirty="0"/>
              <a:t>Est-ce qu’on doit:</a:t>
            </a:r>
          </a:p>
          <a:p>
            <a:pPr lvl="1"/>
            <a:r>
              <a:rPr lang="fr-FR" dirty="0"/>
              <a:t>Continuer a prendre des décisions judiciaire de façon normale (accumulant un arriéré, sauf ressources supplémentaires)?</a:t>
            </a:r>
          </a:p>
          <a:p>
            <a:pPr lvl="1"/>
            <a:r>
              <a:rPr lang="fr-FR" dirty="0"/>
              <a:t>Retenir les cas en bloc, en attendant que les conditions s’améliorent dans le pays d’origine?</a:t>
            </a:r>
          </a:p>
          <a:p>
            <a:pPr lvl="1"/>
            <a:r>
              <a:rPr lang="fr-FR" dirty="0"/>
              <a:t>Accorder la protection temporaire (</a:t>
            </a:r>
            <a:r>
              <a:rPr lang="fr-FR" dirty="0" err="1"/>
              <a:t>éxige</a:t>
            </a:r>
            <a:r>
              <a:rPr lang="fr-FR" dirty="0"/>
              <a:t> une mesure législative ou gouvernementale)?</a:t>
            </a:r>
            <a:endParaRPr lang="en-GB" dirty="0"/>
          </a:p>
        </p:txBody>
      </p:sp>
    </p:spTree>
    <p:extLst>
      <p:ext uri="{BB962C8B-B14F-4D97-AF65-F5344CB8AC3E}">
        <p14:creationId xmlns:p14="http://schemas.microsoft.com/office/powerpoint/2010/main" val="4273686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DDE7D-2812-48C0-951B-47D25560A63C}"/>
              </a:ext>
            </a:extLst>
          </p:cNvPr>
          <p:cNvSpPr>
            <a:spLocks noGrp="1"/>
          </p:cNvSpPr>
          <p:nvPr>
            <p:ph type="title"/>
          </p:nvPr>
        </p:nvSpPr>
        <p:spPr/>
        <p:txBody>
          <a:bodyPr>
            <a:normAutofit/>
          </a:bodyPr>
          <a:lstStyle/>
          <a:p>
            <a:r>
              <a:rPr lang="en-GB" dirty="0">
                <a:solidFill>
                  <a:srgbClr val="002060"/>
                </a:solidFill>
              </a:rPr>
              <a:t>Migration massive </a:t>
            </a:r>
            <a:r>
              <a:rPr lang="en-GB" dirty="0" err="1">
                <a:solidFill>
                  <a:srgbClr val="002060"/>
                </a:solidFill>
              </a:rPr>
              <a:t>en</a:t>
            </a:r>
            <a:r>
              <a:rPr lang="en-GB" dirty="0">
                <a:solidFill>
                  <a:srgbClr val="002060"/>
                </a:solidFill>
              </a:rPr>
              <a:t> 2014/2015</a:t>
            </a:r>
          </a:p>
        </p:txBody>
      </p:sp>
      <p:sp>
        <p:nvSpPr>
          <p:cNvPr id="3" name="Content Placeholder 2">
            <a:extLst>
              <a:ext uri="{FF2B5EF4-FFF2-40B4-BE49-F238E27FC236}">
                <a16:creationId xmlns:a16="http://schemas.microsoft.com/office/drawing/2014/main" id="{539DF2E8-64B8-42BD-8E73-62BD4B7D84C3}"/>
              </a:ext>
            </a:extLst>
          </p:cNvPr>
          <p:cNvSpPr>
            <a:spLocks noGrp="1"/>
          </p:cNvSpPr>
          <p:nvPr>
            <p:ph idx="1"/>
          </p:nvPr>
        </p:nvSpPr>
        <p:spPr/>
        <p:txBody>
          <a:bodyPr>
            <a:normAutofit/>
          </a:bodyPr>
          <a:lstStyle/>
          <a:p>
            <a:r>
              <a:rPr lang="fr-FR" sz="4000" dirty="0"/>
              <a:t>Nombre énorme de migrants </a:t>
            </a:r>
          </a:p>
          <a:p>
            <a:r>
              <a:rPr lang="fr-FR" sz="4000" dirty="0"/>
              <a:t>Les systèmes existants et les juges accablés </a:t>
            </a:r>
          </a:p>
          <a:p>
            <a:r>
              <a:rPr lang="fr-FR" sz="4000" dirty="0"/>
              <a:t>Réponse du gouvernement </a:t>
            </a:r>
          </a:p>
          <a:p>
            <a:r>
              <a:rPr lang="fr-FR" sz="4000" dirty="0"/>
              <a:t>Pression médiatique</a:t>
            </a:r>
          </a:p>
          <a:p>
            <a:r>
              <a:rPr lang="fr-FR" sz="4000" dirty="0"/>
              <a:t>Résilience/soutien des juges </a:t>
            </a:r>
            <a:endParaRPr lang="en-GB" sz="4000" dirty="0"/>
          </a:p>
        </p:txBody>
      </p:sp>
    </p:spTree>
    <p:extLst>
      <p:ext uri="{BB962C8B-B14F-4D97-AF65-F5344CB8AC3E}">
        <p14:creationId xmlns:p14="http://schemas.microsoft.com/office/powerpoint/2010/main" val="4174702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CACDC-ACDA-4C53-B6B4-1E9A640FFDD2}"/>
              </a:ext>
            </a:extLst>
          </p:cNvPr>
          <p:cNvSpPr>
            <a:spLocks noGrp="1"/>
          </p:cNvSpPr>
          <p:nvPr>
            <p:ph type="title"/>
          </p:nvPr>
        </p:nvSpPr>
        <p:spPr/>
        <p:txBody>
          <a:bodyPr/>
          <a:lstStyle/>
          <a:p>
            <a:r>
              <a:rPr lang="en-GB" dirty="0" err="1">
                <a:solidFill>
                  <a:srgbClr val="002060"/>
                </a:solidFill>
              </a:rPr>
              <a:t>Effets</a:t>
            </a:r>
            <a:r>
              <a:rPr lang="en-GB" dirty="0">
                <a:solidFill>
                  <a:srgbClr val="002060"/>
                </a:solidFill>
              </a:rPr>
              <a:t> d’un </a:t>
            </a:r>
            <a:r>
              <a:rPr lang="en-GB" dirty="0" err="1">
                <a:solidFill>
                  <a:srgbClr val="002060"/>
                </a:solidFill>
              </a:rPr>
              <a:t>arri</a:t>
            </a:r>
            <a:r>
              <a:rPr lang="fr-FR" dirty="0" err="1">
                <a:solidFill>
                  <a:srgbClr val="002060"/>
                </a:solidFill>
              </a:rPr>
              <a:t>éré</a:t>
            </a:r>
            <a:endParaRPr lang="en-GB" dirty="0">
              <a:solidFill>
                <a:srgbClr val="002060"/>
              </a:solidFill>
            </a:endParaRPr>
          </a:p>
        </p:txBody>
      </p:sp>
      <p:sp>
        <p:nvSpPr>
          <p:cNvPr id="3" name="Content Placeholder 2">
            <a:extLst>
              <a:ext uri="{FF2B5EF4-FFF2-40B4-BE49-F238E27FC236}">
                <a16:creationId xmlns:a16="http://schemas.microsoft.com/office/drawing/2014/main" id="{35C51A07-8659-4DFB-9D60-D37CE6246C3C}"/>
              </a:ext>
            </a:extLst>
          </p:cNvPr>
          <p:cNvSpPr>
            <a:spLocks noGrp="1"/>
          </p:cNvSpPr>
          <p:nvPr>
            <p:ph idx="1"/>
          </p:nvPr>
        </p:nvSpPr>
        <p:spPr/>
        <p:txBody>
          <a:bodyPr>
            <a:normAutofit/>
          </a:bodyPr>
          <a:lstStyle/>
          <a:p>
            <a:r>
              <a:rPr lang="fr-FR" dirty="0"/>
              <a:t>Comment nous y sommes arrivés – « mesures temporaires » ou tout simplement un nombre de cas écrasant</a:t>
            </a:r>
          </a:p>
          <a:p>
            <a:r>
              <a:rPr lang="fr-FR" dirty="0"/>
              <a:t>Délais dans le système d’appel </a:t>
            </a:r>
          </a:p>
          <a:p>
            <a:r>
              <a:rPr lang="fr-FR" dirty="0"/>
              <a:t>Appelants qui disparaissent </a:t>
            </a:r>
          </a:p>
          <a:p>
            <a:r>
              <a:rPr lang="fr-FR" dirty="0"/>
              <a:t>Vie privée et familiale dans le pays d’accueil </a:t>
            </a:r>
          </a:p>
          <a:p>
            <a:r>
              <a:rPr lang="fr-FR" dirty="0"/>
              <a:t>Vulnérabilité – croissance de la misère et la pauvreté, appelants avec problèmes de santé mentale </a:t>
            </a:r>
            <a:endParaRPr lang="en-GB" dirty="0"/>
          </a:p>
        </p:txBody>
      </p:sp>
    </p:spTree>
    <p:extLst>
      <p:ext uri="{BB962C8B-B14F-4D97-AF65-F5344CB8AC3E}">
        <p14:creationId xmlns:p14="http://schemas.microsoft.com/office/powerpoint/2010/main" val="544937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ABFA2-9BB1-4F29-B3F0-C3701085FB6D}"/>
              </a:ext>
            </a:extLst>
          </p:cNvPr>
          <p:cNvSpPr>
            <a:spLocks noGrp="1"/>
          </p:cNvSpPr>
          <p:nvPr>
            <p:ph type="title"/>
          </p:nvPr>
        </p:nvSpPr>
        <p:spPr/>
        <p:txBody>
          <a:bodyPr/>
          <a:lstStyle/>
          <a:p>
            <a:r>
              <a:rPr lang="en-GB" dirty="0">
                <a:solidFill>
                  <a:srgbClr val="002060"/>
                </a:solidFill>
              </a:rPr>
              <a:t>Prise de </a:t>
            </a:r>
            <a:r>
              <a:rPr lang="en-GB" dirty="0" err="1">
                <a:solidFill>
                  <a:srgbClr val="002060"/>
                </a:solidFill>
              </a:rPr>
              <a:t>côntrole</a:t>
            </a:r>
            <a:r>
              <a:rPr lang="en-GB" dirty="0">
                <a:solidFill>
                  <a:srgbClr val="002060"/>
                </a:solidFill>
              </a:rPr>
              <a:t> …</a:t>
            </a:r>
          </a:p>
        </p:txBody>
      </p:sp>
      <p:sp>
        <p:nvSpPr>
          <p:cNvPr id="3" name="Content Placeholder 2">
            <a:extLst>
              <a:ext uri="{FF2B5EF4-FFF2-40B4-BE49-F238E27FC236}">
                <a16:creationId xmlns:a16="http://schemas.microsoft.com/office/drawing/2014/main" id="{23145A9A-6E40-4434-8F6B-B30754993D69}"/>
              </a:ext>
            </a:extLst>
          </p:cNvPr>
          <p:cNvSpPr>
            <a:spLocks noGrp="1"/>
          </p:cNvSpPr>
          <p:nvPr>
            <p:ph idx="1"/>
          </p:nvPr>
        </p:nvSpPr>
        <p:spPr/>
        <p:txBody>
          <a:bodyPr>
            <a:normAutofit/>
          </a:bodyPr>
          <a:lstStyle/>
          <a:p>
            <a:r>
              <a:rPr lang="en-GB" sz="4000" dirty="0"/>
              <a:t>Faire </a:t>
            </a:r>
            <a:r>
              <a:rPr lang="en-GB" sz="4000" dirty="0" err="1"/>
              <a:t>avancer</a:t>
            </a:r>
            <a:r>
              <a:rPr lang="en-GB" sz="4000" dirty="0"/>
              <a:t> </a:t>
            </a:r>
            <a:r>
              <a:rPr lang="en-GB" sz="4000" dirty="0" err="1"/>
              <a:t>l’appel</a:t>
            </a:r>
            <a:endParaRPr lang="en-GB" sz="4000" dirty="0"/>
          </a:p>
          <a:p>
            <a:pPr lvl="1"/>
            <a:r>
              <a:rPr lang="en-GB" sz="3600" dirty="0"/>
              <a:t>Directives </a:t>
            </a:r>
            <a:r>
              <a:rPr lang="en-GB" sz="3600" dirty="0" err="1"/>
              <a:t>judiciaires</a:t>
            </a:r>
            <a:r>
              <a:rPr lang="en-GB" sz="3600" dirty="0"/>
              <a:t> </a:t>
            </a:r>
          </a:p>
          <a:p>
            <a:pPr lvl="1"/>
            <a:r>
              <a:rPr lang="en-GB" sz="3600" dirty="0" err="1"/>
              <a:t>Examens</a:t>
            </a:r>
            <a:r>
              <a:rPr lang="en-GB" sz="3600" dirty="0"/>
              <a:t> de </a:t>
            </a:r>
            <a:r>
              <a:rPr lang="en-GB" sz="3600" dirty="0" err="1"/>
              <a:t>cas</a:t>
            </a:r>
            <a:endParaRPr lang="en-GB" sz="3600" dirty="0"/>
          </a:p>
          <a:p>
            <a:r>
              <a:rPr lang="en-GB" sz="4000" dirty="0" err="1"/>
              <a:t>Arrêts-clés</a:t>
            </a:r>
            <a:r>
              <a:rPr lang="en-GB" sz="4000" dirty="0"/>
              <a:t> et la doctrine du </a:t>
            </a:r>
            <a:r>
              <a:rPr lang="en-GB" sz="4000" dirty="0" err="1"/>
              <a:t>précédent</a:t>
            </a:r>
            <a:endParaRPr lang="en-GB" sz="4000" dirty="0"/>
          </a:p>
          <a:p>
            <a:r>
              <a:rPr lang="fr-FR" sz="4000" dirty="0"/>
              <a:t>Contrôler les cas individus, gestion active pour échapper d'un arriéré</a:t>
            </a:r>
            <a:endParaRPr lang="en-GB" dirty="0"/>
          </a:p>
        </p:txBody>
      </p:sp>
    </p:spTree>
    <p:extLst>
      <p:ext uri="{BB962C8B-B14F-4D97-AF65-F5344CB8AC3E}">
        <p14:creationId xmlns:p14="http://schemas.microsoft.com/office/powerpoint/2010/main" val="2413845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DAD79-3012-4769-9044-8D64263B951C}"/>
              </a:ext>
            </a:extLst>
          </p:cNvPr>
          <p:cNvSpPr>
            <a:spLocks noGrp="1"/>
          </p:cNvSpPr>
          <p:nvPr>
            <p:ph type="title"/>
          </p:nvPr>
        </p:nvSpPr>
        <p:spPr/>
        <p:txBody>
          <a:bodyPr/>
          <a:lstStyle/>
          <a:p>
            <a:r>
              <a:rPr lang="en-GB" dirty="0" err="1">
                <a:solidFill>
                  <a:srgbClr val="002060"/>
                </a:solidFill>
              </a:rPr>
              <a:t>Contrôler</a:t>
            </a:r>
            <a:r>
              <a:rPr lang="en-GB" dirty="0">
                <a:solidFill>
                  <a:srgbClr val="002060"/>
                </a:solidFill>
              </a:rPr>
              <a:t> les </a:t>
            </a:r>
            <a:r>
              <a:rPr lang="en-GB" dirty="0" err="1">
                <a:solidFill>
                  <a:srgbClr val="002060"/>
                </a:solidFill>
              </a:rPr>
              <a:t>cas</a:t>
            </a:r>
            <a:r>
              <a:rPr lang="en-GB" dirty="0">
                <a:solidFill>
                  <a:srgbClr val="002060"/>
                </a:solidFill>
              </a:rPr>
              <a:t> </a:t>
            </a:r>
            <a:r>
              <a:rPr lang="en-GB" dirty="0" err="1">
                <a:solidFill>
                  <a:srgbClr val="002060"/>
                </a:solidFill>
              </a:rPr>
              <a:t>particuliers</a:t>
            </a:r>
            <a:endParaRPr lang="en-GB" dirty="0">
              <a:solidFill>
                <a:srgbClr val="002060"/>
              </a:solidFill>
            </a:endParaRPr>
          </a:p>
        </p:txBody>
      </p:sp>
      <p:sp>
        <p:nvSpPr>
          <p:cNvPr id="3" name="Content Placeholder 2">
            <a:extLst>
              <a:ext uri="{FF2B5EF4-FFF2-40B4-BE49-F238E27FC236}">
                <a16:creationId xmlns:a16="http://schemas.microsoft.com/office/drawing/2014/main" id="{BD153579-43D5-41C7-B93C-DFAAC70ED21F}"/>
              </a:ext>
            </a:extLst>
          </p:cNvPr>
          <p:cNvSpPr>
            <a:spLocks noGrp="1"/>
          </p:cNvSpPr>
          <p:nvPr>
            <p:ph idx="1"/>
          </p:nvPr>
        </p:nvSpPr>
        <p:spPr/>
        <p:txBody>
          <a:bodyPr>
            <a:normAutofit/>
          </a:bodyPr>
          <a:lstStyle/>
          <a:p>
            <a:r>
              <a:rPr lang="en-GB" sz="4000" dirty="0" err="1"/>
              <a:t>Filtrer</a:t>
            </a:r>
            <a:r>
              <a:rPr lang="en-GB" sz="4000" dirty="0"/>
              <a:t> – </a:t>
            </a:r>
            <a:r>
              <a:rPr lang="en-GB" sz="4000" dirty="0" err="1"/>
              <a:t>ajoutant</a:t>
            </a:r>
            <a:r>
              <a:rPr lang="en-GB" sz="4000" dirty="0"/>
              <a:t> </a:t>
            </a:r>
            <a:r>
              <a:rPr lang="en-GB" sz="4000" dirty="0" err="1"/>
              <a:t>une</a:t>
            </a:r>
            <a:r>
              <a:rPr lang="en-GB" sz="4000" dirty="0"/>
              <a:t> </a:t>
            </a:r>
            <a:r>
              <a:rPr lang="en-GB" sz="4000" dirty="0" err="1"/>
              <a:t>étape</a:t>
            </a:r>
            <a:r>
              <a:rPr lang="en-GB" sz="4000" dirty="0"/>
              <a:t> </a:t>
            </a:r>
            <a:r>
              <a:rPr lang="en-GB" sz="4000" dirty="0" err="1"/>
              <a:t>autorisation</a:t>
            </a:r>
            <a:r>
              <a:rPr lang="en-GB" sz="4000" dirty="0"/>
              <a:t> </a:t>
            </a:r>
            <a:r>
              <a:rPr lang="en-GB" sz="4000" dirty="0" err="1"/>
              <a:t>d’appel</a:t>
            </a:r>
            <a:r>
              <a:rPr lang="en-GB" sz="4000" dirty="0"/>
              <a:t> </a:t>
            </a:r>
          </a:p>
          <a:p>
            <a:r>
              <a:rPr lang="en-GB" sz="4000" dirty="0"/>
              <a:t>Directives </a:t>
            </a:r>
            <a:r>
              <a:rPr lang="en-GB" sz="4000" dirty="0" err="1"/>
              <a:t>judiciaires</a:t>
            </a:r>
            <a:r>
              <a:rPr lang="en-GB" sz="4000" dirty="0"/>
              <a:t> – </a:t>
            </a:r>
            <a:r>
              <a:rPr lang="en-GB" sz="4000" dirty="0" err="1"/>
              <a:t>élaboration</a:t>
            </a:r>
            <a:r>
              <a:rPr lang="en-GB" sz="4000" dirty="0"/>
              <a:t> et application </a:t>
            </a:r>
          </a:p>
          <a:p>
            <a:r>
              <a:rPr lang="en-GB" sz="4000" dirty="0" err="1"/>
              <a:t>Examens</a:t>
            </a:r>
            <a:r>
              <a:rPr lang="en-GB" sz="4000" dirty="0"/>
              <a:t> des </a:t>
            </a:r>
            <a:r>
              <a:rPr lang="en-GB" sz="4000" dirty="0" err="1"/>
              <a:t>cas</a:t>
            </a:r>
            <a:r>
              <a:rPr lang="en-GB" sz="4000" dirty="0"/>
              <a:t>, </a:t>
            </a:r>
            <a:r>
              <a:rPr lang="en-GB" sz="4000" dirty="0" err="1"/>
              <a:t>suivis</a:t>
            </a:r>
            <a:r>
              <a:rPr lang="en-GB" sz="4000" dirty="0"/>
              <a:t> par des directives précises </a:t>
            </a:r>
          </a:p>
          <a:p>
            <a:r>
              <a:rPr lang="en-GB" sz="4000" dirty="0"/>
              <a:t>Les directives </a:t>
            </a:r>
            <a:r>
              <a:rPr lang="en-GB" sz="4000" dirty="0" err="1"/>
              <a:t>doivent</a:t>
            </a:r>
            <a:r>
              <a:rPr lang="en-GB" sz="4000" dirty="0"/>
              <a:t> </a:t>
            </a:r>
            <a:r>
              <a:rPr lang="en-GB" sz="4000" dirty="0" err="1"/>
              <a:t>avoir</a:t>
            </a:r>
            <a:r>
              <a:rPr lang="en-GB" sz="4000" dirty="0"/>
              <a:t> un </a:t>
            </a:r>
            <a:r>
              <a:rPr lang="en-GB" sz="4000" dirty="0" err="1"/>
              <a:t>résultat</a:t>
            </a:r>
            <a:endParaRPr lang="en-GB" sz="4000" dirty="0"/>
          </a:p>
          <a:p>
            <a:r>
              <a:rPr lang="en-GB" sz="4000" dirty="0"/>
              <a:t>Sanctions </a:t>
            </a:r>
            <a:r>
              <a:rPr lang="en-GB" sz="4000" dirty="0" err="1"/>
              <a:t>en</a:t>
            </a:r>
            <a:r>
              <a:rPr lang="en-GB" sz="4000" dirty="0"/>
              <a:t> </a:t>
            </a:r>
            <a:r>
              <a:rPr lang="en-GB" sz="4000" dirty="0" err="1"/>
              <a:t>cas</a:t>
            </a:r>
            <a:r>
              <a:rPr lang="en-GB" sz="4000" dirty="0"/>
              <a:t> </a:t>
            </a:r>
            <a:r>
              <a:rPr lang="en-GB" sz="4000" dirty="0" err="1"/>
              <a:t>d’infraction</a:t>
            </a:r>
            <a:endParaRPr lang="en-GB" sz="4000" dirty="0"/>
          </a:p>
        </p:txBody>
      </p:sp>
    </p:spTree>
    <p:extLst>
      <p:ext uri="{BB962C8B-B14F-4D97-AF65-F5344CB8AC3E}">
        <p14:creationId xmlns:p14="http://schemas.microsoft.com/office/powerpoint/2010/main" val="33482387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FF1E6-A6F3-4618-95C9-28E38C5DF11C}"/>
              </a:ext>
            </a:extLst>
          </p:cNvPr>
          <p:cNvSpPr>
            <a:spLocks noGrp="1"/>
          </p:cNvSpPr>
          <p:nvPr>
            <p:ph type="title"/>
          </p:nvPr>
        </p:nvSpPr>
        <p:spPr/>
        <p:txBody>
          <a:bodyPr>
            <a:normAutofit fontScale="90000"/>
          </a:bodyPr>
          <a:lstStyle/>
          <a:p>
            <a:r>
              <a:rPr lang="en-GB" sz="4000" dirty="0">
                <a:solidFill>
                  <a:srgbClr val="002060"/>
                </a:solidFill>
              </a:rPr>
              <a:t>La doctrine du </a:t>
            </a:r>
            <a:r>
              <a:rPr lang="en-GB" sz="4000" dirty="0" err="1">
                <a:solidFill>
                  <a:srgbClr val="002060"/>
                </a:solidFill>
              </a:rPr>
              <a:t>précédent</a:t>
            </a:r>
            <a:r>
              <a:rPr lang="en-GB" sz="4000" dirty="0">
                <a:solidFill>
                  <a:srgbClr val="002060"/>
                </a:solidFill>
              </a:rPr>
              <a:t> v </a:t>
            </a:r>
            <a:br>
              <a:rPr lang="en-GB" sz="4000" dirty="0">
                <a:solidFill>
                  <a:srgbClr val="002060"/>
                </a:solidFill>
              </a:rPr>
            </a:br>
            <a:r>
              <a:rPr lang="en-GB" sz="4000" dirty="0" err="1">
                <a:solidFill>
                  <a:srgbClr val="002060"/>
                </a:solidFill>
              </a:rPr>
              <a:t>l’indépendance</a:t>
            </a:r>
            <a:r>
              <a:rPr lang="en-GB" sz="4000" dirty="0">
                <a:solidFill>
                  <a:srgbClr val="002060"/>
                </a:solidFill>
              </a:rPr>
              <a:t> </a:t>
            </a:r>
            <a:r>
              <a:rPr lang="en-GB" sz="4000" dirty="0" err="1">
                <a:solidFill>
                  <a:srgbClr val="002060"/>
                </a:solidFill>
              </a:rPr>
              <a:t>judiciaire</a:t>
            </a:r>
            <a:endParaRPr lang="en-GB" dirty="0">
              <a:solidFill>
                <a:srgbClr val="002060"/>
              </a:solidFill>
            </a:endParaRPr>
          </a:p>
        </p:txBody>
      </p:sp>
      <p:sp>
        <p:nvSpPr>
          <p:cNvPr id="3" name="Content Placeholder 2">
            <a:extLst>
              <a:ext uri="{FF2B5EF4-FFF2-40B4-BE49-F238E27FC236}">
                <a16:creationId xmlns:a16="http://schemas.microsoft.com/office/drawing/2014/main" id="{A2D5F823-EE20-4527-808F-83012D6E2CC2}"/>
              </a:ext>
            </a:extLst>
          </p:cNvPr>
          <p:cNvSpPr>
            <a:spLocks noGrp="1"/>
          </p:cNvSpPr>
          <p:nvPr>
            <p:ph idx="1"/>
          </p:nvPr>
        </p:nvSpPr>
        <p:spPr>
          <a:xfrm>
            <a:off x="1490662" y="1752601"/>
            <a:ext cx="8872538" cy="4525963"/>
          </a:xfrm>
        </p:spPr>
        <p:txBody>
          <a:bodyPr>
            <a:normAutofit fontScale="92500" lnSpcReduction="10000"/>
          </a:bodyPr>
          <a:lstStyle/>
          <a:p>
            <a:r>
              <a:rPr lang="en-GB" dirty="0"/>
              <a:t>Est-</a:t>
            </a:r>
            <a:r>
              <a:rPr lang="en-GB" dirty="0" err="1"/>
              <a:t>ce</a:t>
            </a:r>
            <a:r>
              <a:rPr lang="en-GB" dirty="0"/>
              <a:t> que guider les </a:t>
            </a:r>
            <a:r>
              <a:rPr lang="en-GB" dirty="0" err="1"/>
              <a:t>juges</a:t>
            </a:r>
            <a:r>
              <a:rPr lang="en-GB" dirty="0"/>
              <a:t> </a:t>
            </a:r>
            <a:r>
              <a:rPr lang="en-GB" dirty="0" err="1"/>
              <a:t>nie</a:t>
            </a:r>
            <a:r>
              <a:rPr lang="en-GB" dirty="0"/>
              <a:t> a </a:t>
            </a:r>
            <a:r>
              <a:rPr lang="en-GB" dirty="0" err="1"/>
              <a:t>l'indépendance</a:t>
            </a:r>
            <a:r>
              <a:rPr lang="en-GB" dirty="0"/>
              <a:t> </a:t>
            </a:r>
            <a:r>
              <a:rPr lang="en-GB" dirty="0" err="1"/>
              <a:t>judiciaire</a:t>
            </a:r>
            <a:r>
              <a:rPr lang="en-GB" dirty="0"/>
              <a:t>: </a:t>
            </a:r>
            <a:r>
              <a:rPr lang="en-GB" dirty="0" err="1"/>
              <a:t>travaillant</a:t>
            </a:r>
            <a:r>
              <a:rPr lang="en-GB" dirty="0"/>
              <a:t> avec la doctrine du precedent</a:t>
            </a:r>
          </a:p>
          <a:p>
            <a:r>
              <a:rPr lang="en-GB" dirty="0"/>
              <a:t>La justice sans doctrine du </a:t>
            </a:r>
            <a:r>
              <a:rPr lang="en-GB" dirty="0" err="1"/>
              <a:t>précédent</a:t>
            </a:r>
            <a:r>
              <a:rPr lang="en-GB" dirty="0"/>
              <a:t> – la </a:t>
            </a:r>
            <a:r>
              <a:rPr lang="en-GB" dirty="0" err="1"/>
              <a:t>problème</a:t>
            </a:r>
            <a:r>
              <a:rPr lang="en-GB" dirty="0"/>
              <a:t> dans la </a:t>
            </a:r>
            <a:r>
              <a:rPr lang="en-GB" dirty="0" err="1"/>
              <a:t>système</a:t>
            </a:r>
            <a:r>
              <a:rPr lang="en-GB" dirty="0"/>
              <a:t> du droit </a:t>
            </a:r>
            <a:r>
              <a:rPr lang="en-GB" dirty="0" err="1"/>
              <a:t>en</a:t>
            </a:r>
            <a:r>
              <a:rPr lang="en-GB" dirty="0"/>
              <a:t> </a:t>
            </a:r>
            <a:r>
              <a:rPr lang="en-GB" dirty="0" err="1"/>
              <a:t>Grèce</a:t>
            </a:r>
            <a:endParaRPr lang="en-GB" dirty="0"/>
          </a:p>
          <a:p>
            <a:r>
              <a:rPr lang="en-GB" dirty="0"/>
              <a:t>Les </a:t>
            </a:r>
            <a:r>
              <a:rPr lang="en-GB" dirty="0" err="1"/>
              <a:t>arrêts-clés</a:t>
            </a:r>
            <a:r>
              <a:rPr lang="en-GB" dirty="0"/>
              <a:t> examinant les conditions au pays </a:t>
            </a:r>
            <a:r>
              <a:rPr lang="en-GB" dirty="0" err="1"/>
              <a:t>d’origine</a:t>
            </a:r>
            <a:r>
              <a:rPr lang="en-GB" dirty="0"/>
              <a:t> (‘country guidance’) au </a:t>
            </a:r>
            <a:r>
              <a:rPr lang="en-GB" dirty="0" err="1"/>
              <a:t>Royaume</a:t>
            </a:r>
            <a:r>
              <a:rPr lang="en-GB" dirty="0"/>
              <a:t> Uni</a:t>
            </a:r>
          </a:p>
          <a:p>
            <a:pPr lvl="1"/>
            <a:r>
              <a:rPr lang="en-GB" dirty="0"/>
              <a:t>Comment on a </a:t>
            </a:r>
            <a:r>
              <a:rPr lang="en-GB" dirty="0" err="1"/>
              <a:t>demarré</a:t>
            </a:r>
            <a:r>
              <a:rPr lang="en-GB" dirty="0"/>
              <a:t> la </a:t>
            </a:r>
            <a:r>
              <a:rPr lang="en-GB" dirty="0" err="1"/>
              <a:t>système</a:t>
            </a:r>
            <a:r>
              <a:rPr lang="en-GB" dirty="0"/>
              <a:t> ‘country guidance’</a:t>
            </a:r>
          </a:p>
          <a:p>
            <a:pPr lvl="1"/>
            <a:r>
              <a:rPr lang="en-GB" dirty="0" err="1"/>
              <a:t>Convaincre</a:t>
            </a:r>
            <a:r>
              <a:rPr lang="en-GB" dirty="0"/>
              <a:t> la Cour </a:t>
            </a:r>
            <a:r>
              <a:rPr lang="en-GB" dirty="0" err="1"/>
              <a:t>d’Appel</a:t>
            </a:r>
            <a:r>
              <a:rPr lang="en-GB" dirty="0"/>
              <a:t> et la Cour </a:t>
            </a:r>
            <a:r>
              <a:rPr lang="en-GB" dirty="0" err="1"/>
              <a:t>Suprême</a:t>
            </a:r>
            <a:endParaRPr lang="en-GB" dirty="0"/>
          </a:p>
          <a:p>
            <a:pPr lvl="1"/>
            <a:r>
              <a:rPr lang="fr-FR" dirty="0"/>
              <a:t>Stabilité des résultats même si la représentation de l’appelant est inadéquat</a:t>
            </a:r>
            <a:endParaRPr lang="en-GB" dirty="0"/>
          </a:p>
        </p:txBody>
      </p:sp>
    </p:spTree>
    <p:extLst>
      <p:ext uri="{BB962C8B-B14F-4D97-AF65-F5344CB8AC3E}">
        <p14:creationId xmlns:p14="http://schemas.microsoft.com/office/powerpoint/2010/main" val="2765483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94A66-F0BF-47B9-9197-510FD1BD0665}"/>
              </a:ext>
            </a:extLst>
          </p:cNvPr>
          <p:cNvSpPr>
            <a:spLocks noGrp="1"/>
          </p:cNvSpPr>
          <p:nvPr>
            <p:ph type="title"/>
          </p:nvPr>
        </p:nvSpPr>
        <p:spPr>
          <a:xfrm>
            <a:off x="1981200" y="350838"/>
            <a:ext cx="8229600" cy="1143000"/>
          </a:xfrm>
        </p:spPr>
        <p:txBody>
          <a:bodyPr>
            <a:normAutofit fontScale="90000"/>
          </a:bodyPr>
          <a:lstStyle/>
          <a:p>
            <a:r>
              <a:rPr lang="en-GB" dirty="0">
                <a:solidFill>
                  <a:srgbClr val="002060"/>
                </a:solidFill>
              </a:rPr>
              <a:t>Gestion active </a:t>
            </a:r>
            <a:r>
              <a:rPr lang="en-GB" dirty="0" err="1">
                <a:solidFill>
                  <a:srgbClr val="002060"/>
                </a:solidFill>
              </a:rPr>
              <a:t>en</a:t>
            </a:r>
            <a:r>
              <a:rPr lang="en-GB" dirty="0">
                <a:solidFill>
                  <a:srgbClr val="002060"/>
                </a:solidFill>
              </a:rPr>
              <a:t> </a:t>
            </a:r>
            <a:r>
              <a:rPr lang="en-GB" dirty="0" err="1">
                <a:solidFill>
                  <a:srgbClr val="002060"/>
                </a:solidFill>
              </a:rPr>
              <a:t>sortant</a:t>
            </a:r>
            <a:r>
              <a:rPr lang="en-GB" dirty="0">
                <a:solidFill>
                  <a:srgbClr val="002060"/>
                </a:solidFill>
              </a:rPr>
              <a:t> d’un </a:t>
            </a:r>
            <a:r>
              <a:rPr lang="en-GB" dirty="0" err="1">
                <a:solidFill>
                  <a:srgbClr val="002060"/>
                </a:solidFill>
              </a:rPr>
              <a:t>arriéré</a:t>
            </a:r>
            <a:endParaRPr lang="en-GB" dirty="0">
              <a:solidFill>
                <a:srgbClr val="002060"/>
              </a:solidFill>
            </a:endParaRPr>
          </a:p>
        </p:txBody>
      </p:sp>
      <p:sp>
        <p:nvSpPr>
          <p:cNvPr id="3" name="Content Placeholder 2">
            <a:extLst>
              <a:ext uri="{FF2B5EF4-FFF2-40B4-BE49-F238E27FC236}">
                <a16:creationId xmlns:a16="http://schemas.microsoft.com/office/drawing/2014/main" id="{2AF63EE3-7A75-4192-B938-C2E261639F0D}"/>
              </a:ext>
            </a:extLst>
          </p:cNvPr>
          <p:cNvSpPr>
            <a:spLocks noGrp="1"/>
          </p:cNvSpPr>
          <p:nvPr>
            <p:ph idx="1"/>
          </p:nvPr>
        </p:nvSpPr>
        <p:spPr>
          <a:xfrm>
            <a:off x="1981200" y="1676401"/>
            <a:ext cx="8229600" cy="4525963"/>
          </a:xfrm>
        </p:spPr>
        <p:txBody>
          <a:bodyPr>
            <a:normAutofit lnSpcReduction="10000"/>
          </a:bodyPr>
          <a:lstStyle/>
          <a:p>
            <a:r>
              <a:rPr lang="en-GB" dirty="0" err="1"/>
              <a:t>Ressources</a:t>
            </a:r>
            <a:r>
              <a:rPr lang="en-GB" dirty="0"/>
              <a:t> – Plus de </a:t>
            </a:r>
            <a:r>
              <a:rPr lang="en-GB" dirty="0" err="1"/>
              <a:t>juges</a:t>
            </a:r>
            <a:r>
              <a:rPr lang="en-GB" dirty="0"/>
              <a:t>/ </a:t>
            </a:r>
            <a:r>
              <a:rPr lang="en-GB" dirty="0" err="1"/>
              <a:t>juges</a:t>
            </a:r>
            <a:r>
              <a:rPr lang="en-GB" dirty="0"/>
              <a:t> </a:t>
            </a:r>
            <a:r>
              <a:rPr lang="en-GB" dirty="0" err="1"/>
              <a:t>vacataires</a:t>
            </a:r>
            <a:endParaRPr lang="en-GB" dirty="0"/>
          </a:p>
          <a:p>
            <a:r>
              <a:rPr lang="en-GB" dirty="0" err="1"/>
              <a:t>Travailler</a:t>
            </a:r>
            <a:r>
              <a:rPr lang="en-GB" dirty="0"/>
              <a:t> ‘</a:t>
            </a:r>
            <a:r>
              <a:rPr lang="en-GB" dirty="0" err="1"/>
              <a:t>intélligement</a:t>
            </a:r>
            <a:r>
              <a:rPr lang="en-GB" dirty="0"/>
              <a:t>’ et non pas plus dur – grouper les </a:t>
            </a:r>
            <a:r>
              <a:rPr lang="en-GB" dirty="0" err="1"/>
              <a:t>cas</a:t>
            </a:r>
            <a:r>
              <a:rPr lang="en-GB" dirty="0"/>
              <a:t>, gestion active des </a:t>
            </a:r>
            <a:r>
              <a:rPr lang="en-GB" dirty="0" err="1"/>
              <a:t>cas</a:t>
            </a:r>
            <a:endParaRPr lang="en-GB" dirty="0"/>
          </a:p>
          <a:p>
            <a:r>
              <a:rPr lang="en-GB" dirty="0" err="1"/>
              <a:t>Précisant</a:t>
            </a:r>
            <a:r>
              <a:rPr lang="en-GB" dirty="0"/>
              <a:t> les questions </a:t>
            </a:r>
            <a:r>
              <a:rPr lang="en-GB" dirty="0" err="1"/>
              <a:t>juridiques</a:t>
            </a:r>
            <a:r>
              <a:rPr lang="en-GB" dirty="0"/>
              <a:t> – les </a:t>
            </a:r>
            <a:r>
              <a:rPr lang="en-GB" dirty="0" err="1"/>
              <a:t>arrêts-clés</a:t>
            </a:r>
            <a:r>
              <a:rPr lang="en-GB" dirty="0"/>
              <a:t> (y </a:t>
            </a:r>
            <a:r>
              <a:rPr lang="en-GB" dirty="0" err="1"/>
              <a:t>compris</a:t>
            </a:r>
            <a:r>
              <a:rPr lang="en-GB" dirty="0"/>
              <a:t> les </a:t>
            </a:r>
            <a:r>
              <a:rPr lang="en-GB" dirty="0" err="1"/>
              <a:t>arrêts</a:t>
            </a:r>
            <a:r>
              <a:rPr lang="en-GB" dirty="0"/>
              <a:t> ‘country guidance’), les arguments </a:t>
            </a:r>
            <a:r>
              <a:rPr lang="en-GB" dirty="0" err="1"/>
              <a:t>écrits</a:t>
            </a:r>
            <a:r>
              <a:rPr lang="en-GB" dirty="0"/>
              <a:t> ‘grands </a:t>
            </a:r>
            <a:r>
              <a:rPr lang="en-GB" dirty="0" err="1"/>
              <a:t>lignes</a:t>
            </a:r>
            <a:r>
              <a:rPr lang="en-GB" dirty="0"/>
              <a:t>’ (‘skeleton arguments’) pour aider le </a:t>
            </a:r>
            <a:r>
              <a:rPr lang="en-GB" dirty="0" err="1"/>
              <a:t>juge</a:t>
            </a:r>
            <a:r>
              <a:rPr lang="en-GB" dirty="0"/>
              <a:t> </a:t>
            </a:r>
          </a:p>
          <a:p>
            <a:r>
              <a:rPr lang="en-GB" dirty="0" err="1"/>
              <a:t>Sortir</a:t>
            </a:r>
            <a:r>
              <a:rPr lang="en-GB" dirty="0"/>
              <a:t> des </a:t>
            </a:r>
            <a:r>
              <a:rPr lang="en-GB" dirty="0" err="1"/>
              <a:t>sentiers</a:t>
            </a:r>
            <a:r>
              <a:rPr lang="en-GB" dirty="0"/>
              <a:t> </a:t>
            </a:r>
            <a:r>
              <a:rPr lang="en-GB" dirty="0" err="1"/>
              <a:t>battus</a:t>
            </a:r>
            <a:r>
              <a:rPr lang="en-GB" dirty="0"/>
              <a:t> – dernier </a:t>
            </a:r>
            <a:r>
              <a:rPr lang="en-GB" dirty="0" err="1"/>
              <a:t>entré</a:t>
            </a:r>
            <a:r>
              <a:rPr lang="en-GB" dirty="0"/>
              <a:t>, premier </a:t>
            </a:r>
            <a:r>
              <a:rPr lang="en-GB" dirty="0" err="1"/>
              <a:t>sorti</a:t>
            </a:r>
            <a:r>
              <a:rPr lang="en-GB" dirty="0"/>
              <a:t>?  </a:t>
            </a:r>
            <a:r>
              <a:rPr lang="en-GB" dirty="0" err="1"/>
              <a:t>Prioritiser</a:t>
            </a:r>
            <a:endParaRPr lang="en-GB" dirty="0"/>
          </a:p>
        </p:txBody>
      </p:sp>
    </p:spTree>
    <p:extLst>
      <p:ext uri="{BB962C8B-B14F-4D97-AF65-F5344CB8AC3E}">
        <p14:creationId xmlns:p14="http://schemas.microsoft.com/office/powerpoint/2010/main" val="2094865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D38E1-5712-4CE0-857D-B1C285F400B7}"/>
              </a:ext>
            </a:extLst>
          </p:cNvPr>
          <p:cNvSpPr>
            <a:spLocks noGrp="1"/>
          </p:cNvSpPr>
          <p:nvPr>
            <p:ph type="title"/>
          </p:nvPr>
        </p:nvSpPr>
        <p:spPr/>
        <p:txBody>
          <a:bodyPr>
            <a:normAutofit/>
          </a:bodyPr>
          <a:lstStyle/>
          <a:p>
            <a:pPr algn="r"/>
            <a:endParaRPr lang="en-GB" sz="2800" dirty="0"/>
          </a:p>
        </p:txBody>
      </p:sp>
      <p:sp>
        <p:nvSpPr>
          <p:cNvPr id="3" name="Text Placeholder 2">
            <a:extLst>
              <a:ext uri="{FF2B5EF4-FFF2-40B4-BE49-F238E27FC236}">
                <a16:creationId xmlns:a16="http://schemas.microsoft.com/office/drawing/2014/main" id="{A9A997FF-7374-4660-9ECE-489F4F360FC8}"/>
              </a:ext>
            </a:extLst>
          </p:cNvPr>
          <p:cNvSpPr>
            <a:spLocks noGrp="1"/>
          </p:cNvSpPr>
          <p:nvPr>
            <p:ph idx="1"/>
          </p:nvPr>
        </p:nvSpPr>
        <p:spPr>
          <a:xfrm>
            <a:off x="2209800" y="1417639"/>
            <a:ext cx="8229600" cy="4525963"/>
          </a:xfrm>
        </p:spPr>
        <p:txBody>
          <a:bodyPr>
            <a:noAutofit/>
          </a:bodyPr>
          <a:lstStyle/>
          <a:p>
            <a:pPr marL="0" indent="0">
              <a:buNone/>
            </a:pPr>
            <a:r>
              <a:rPr lang="en-GB" sz="4800" dirty="0"/>
              <a:t>Merci de </a:t>
            </a:r>
            <a:r>
              <a:rPr lang="en-GB" sz="4800" dirty="0" err="1"/>
              <a:t>votre</a:t>
            </a:r>
            <a:r>
              <a:rPr lang="en-GB" sz="4800" dirty="0"/>
              <a:t> attention – </a:t>
            </a:r>
            <a:r>
              <a:rPr lang="en-GB" sz="4800" dirty="0" err="1"/>
              <a:t>maintenant</a:t>
            </a:r>
            <a:r>
              <a:rPr lang="en-GB" sz="4800" dirty="0"/>
              <a:t> </a:t>
            </a:r>
            <a:r>
              <a:rPr lang="en-GB" sz="4800" dirty="0" err="1"/>
              <a:t>vos</a:t>
            </a:r>
            <a:r>
              <a:rPr lang="en-GB" sz="4800" dirty="0"/>
              <a:t> questions </a:t>
            </a:r>
            <a:r>
              <a:rPr lang="en-GB" sz="4800" dirty="0" err="1"/>
              <a:t>ou</a:t>
            </a:r>
            <a:r>
              <a:rPr lang="en-GB" sz="4800" dirty="0"/>
              <a:t> suggestions</a:t>
            </a:r>
          </a:p>
          <a:p>
            <a:pPr marL="0" indent="0" algn="r">
              <a:buNone/>
            </a:pPr>
            <a:r>
              <a:rPr lang="en-GB" dirty="0"/>
              <a:t>Judith Gleeson</a:t>
            </a:r>
          </a:p>
          <a:p>
            <a:pPr marL="0" indent="0" algn="r">
              <a:buNone/>
            </a:pPr>
            <a:r>
              <a:rPr lang="en-GB" sz="2800" dirty="0" err="1"/>
              <a:t>Septembre</a:t>
            </a:r>
            <a:r>
              <a:rPr lang="en-GB" sz="2800" dirty="0"/>
              <a:t> 2019</a:t>
            </a:r>
            <a:br>
              <a:rPr lang="en-GB" sz="2800" dirty="0"/>
            </a:br>
            <a:r>
              <a:rPr lang="en-GB" sz="2800" dirty="0">
                <a:hlinkClick r:id="rId2"/>
              </a:rPr>
              <a:t>uppertribunaljudge.gleeson@ejudiciary.net</a:t>
            </a:r>
            <a:r>
              <a:rPr lang="en-GB" sz="2800" dirty="0"/>
              <a:t> </a:t>
            </a:r>
          </a:p>
        </p:txBody>
      </p:sp>
    </p:spTree>
    <p:extLst>
      <p:ext uri="{BB962C8B-B14F-4D97-AF65-F5344CB8AC3E}">
        <p14:creationId xmlns:p14="http://schemas.microsoft.com/office/powerpoint/2010/main" val="1796605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360207" y="2087431"/>
            <a:ext cx="4003150" cy="2494921"/>
          </a:xfrm>
          <a:prstGeom prst="rect">
            <a:avLst/>
          </a:prstGeom>
        </p:spPr>
      </p:pic>
      <p:grpSp>
        <p:nvGrpSpPr>
          <p:cNvPr id="7" name="Group 6"/>
          <p:cNvGrpSpPr/>
          <p:nvPr/>
        </p:nvGrpSpPr>
        <p:grpSpPr>
          <a:xfrm>
            <a:off x="9197578" y="373752"/>
            <a:ext cx="2101095" cy="1134155"/>
            <a:chOff x="9197578" y="373752"/>
            <a:chExt cx="2101095" cy="1134155"/>
          </a:xfrm>
        </p:grpSpPr>
        <p:pic>
          <p:nvPicPr>
            <p:cNvPr id="8" name="Picture 5" descr="logoiarlj"/>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8027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1376" y="1760834"/>
            <a:ext cx="11573427" cy="1446550"/>
          </a:xfrm>
          <a:prstGeom prst="rect">
            <a:avLst/>
          </a:prstGeom>
          <a:noFill/>
        </p:spPr>
        <p:txBody>
          <a:bodyPr wrap="square" rtlCol="0">
            <a:spAutoFit/>
          </a:bodyPr>
          <a:lstStyle/>
          <a:p>
            <a:pPr algn="ctr"/>
            <a:r>
              <a:rPr lang="en-US" sz="4400" dirty="0">
                <a:latin typeface="Garamond" panose="02020404030301010803" pitchFamily="18" charset="0"/>
              </a:rPr>
              <a:t>2015: </a:t>
            </a:r>
            <a:r>
              <a:rPr lang="fr-FR" sz="4400" dirty="0">
                <a:latin typeface="Garamond" panose="02020404030301010803" pitchFamily="18" charset="0"/>
              </a:rPr>
              <a:t>Nouvelle orientation stratégique du HCR pour la DSR</a:t>
            </a:r>
            <a:endParaRPr lang="en-US" sz="4400" dirty="0">
              <a:latin typeface="Garamond" panose="02020404030301010803"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14456" y="3207384"/>
            <a:ext cx="4717345" cy="3419206"/>
          </a:xfrm>
          <a:prstGeom prst="rect">
            <a:avLst/>
          </a:prstGeom>
        </p:spPr>
      </p:pic>
      <p:grpSp>
        <p:nvGrpSpPr>
          <p:cNvPr id="7" name="Group 6"/>
          <p:cNvGrpSpPr/>
          <p:nvPr/>
        </p:nvGrpSpPr>
        <p:grpSpPr>
          <a:xfrm>
            <a:off x="9197578" y="373752"/>
            <a:ext cx="2101095" cy="1134155"/>
            <a:chOff x="9197578" y="373752"/>
            <a:chExt cx="2101095" cy="1134155"/>
          </a:xfrm>
        </p:grpSpPr>
        <p:pic>
          <p:nvPicPr>
            <p:cNvPr id="8" name="Picture 5" descr="logoiarlj"/>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2539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2439542561"/>
              </p:ext>
            </p:extLst>
          </p:nvPr>
        </p:nvGraphicFramePr>
        <p:xfrm>
          <a:off x="1499616" y="1060705"/>
          <a:ext cx="7869450" cy="50373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p:cNvGrpSpPr/>
          <p:nvPr/>
        </p:nvGrpSpPr>
        <p:grpSpPr>
          <a:xfrm>
            <a:off x="9892522" y="300600"/>
            <a:ext cx="2101095" cy="1134155"/>
            <a:chOff x="9197578" y="373752"/>
            <a:chExt cx="2101095" cy="1134155"/>
          </a:xfrm>
        </p:grpSpPr>
        <p:pic>
          <p:nvPicPr>
            <p:cNvPr id="8" name="Picture 5" descr="logoiarlj"/>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819053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981" y="373752"/>
            <a:ext cx="10515600" cy="1325563"/>
          </a:xfrm>
        </p:spPr>
        <p:txBody>
          <a:bodyPr/>
          <a:lstStyle/>
          <a:p>
            <a:r>
              <a:rPr lang="en-US" b="1" dirty="0">
                <a:latin typeface="Garamond" panose="02020404030301010803" pitchFamily="18" charset="0"/>
              </a:rPr>
              <a:t>Documents source du HCR</a:t>
            </a:r>
            <a:endParaRPr lang="en-GB" b="1" dirty="0">
              <a:latin typeface="Garamond" panose="02020404030301010803" pitchFamily="18" charset="0"/>
            </a:endParaRPr>
          </a:p>
        </p:txBody>
      </p:sp>
      <p:sp>
        <p:nvSpPr>
          <p:cNvPr id="6" name="TextBox 5"/>
          <p:cNvSpPr txBox="1"/>
          <p:nvPr/>
        </p:nvSpPr>
        <p:spPr>
          <a:xfrm>
            <a:off x="646981" y="1483743"/>
            <a:ext cx="11076317" cy="5262979"/>
          </a:xfrm>
          <a:prstGeom prst="rect">
            <a:avLst/>
          </a:prstGeom>
          <a:noFill/>
        </p:spPr>
        <p:txBody>
          <a:bodyPr wrap="square" rtlCol="0">
            <a:spAutoFit/>
          </a:bodyPr>
          <a:lstStyle/>
          <a:p>
            <a:r>
              <a:rPr lang="en-US" sz="1400" b="1" dirty="0">
                <a:latin typeface="Garamond" panose="02020404030301010803" pitchFamily="18" charset="0"/>
              </a:rPr>
              <a:t>Orientation </a:t>
            </a:r>
            <a:r>
              <a:rPr lang="en-US" sz="1400" b="1" dirty="0" err="1">
                <a:latin typeface="Garamond" panose="02020404030301010803" pitchFamily="18" charset="0"/>
              </a:rPr>
              <a:t>stratégique</a:t>
            </a:r>
            <a:r>
              <a:rPr lang="en-US" sz="1400" b="1" dirty="0">
                <a:latin typeface="Garamond" panose="02020404030301010803" pitchFamily="18" charset="0"/>
              </a:rPr>
              <a:t> pour la DSR</a:t>
            </a:r>
          </a:p>
          <a:p>
            <a:endParaRPr lang="en-US" sz="1400" dirty="0">
              <a:latin typeface="Garamond" panose="02020404030301010803" pitchFamily="18" charset="0"/>
            </a:endParaRPr>
          </a:p>
          <a:p>
            <a:r>
              <a:rPr lang="en-US" sz="1400" dirty="0">
                <a:latin typeface="Garamond" panose="02020404030301010803" pitchFamily="18" charset="0"/>
              </a:rPr>
              <a:t>HCR, </a:t>
            </a:r>
            <a:r>
              <a:rPr lang="fr-FR" sz="1400" dirty="0">
                <a:latin typeface="Garamond" panose="02020404030301010803" pitchFamily="18" charset="0"/>
              </a:rPr>
              <a:t>Détermination du statut de réfugié</a:t>
            </a:r>
            <a:r>
              <a:rPr lang="en-US" sz="1400" dirty="0">
                <a:latin typeface="Garamond" panose="02020404030301010803" pitchFamily="18" charset="0"/>
              </a:rPr>
              <a:t>, 31 Mai 2016, EC/67/SC/CRP.12</a:t>
            </a:r>
          </a:p>
          <a:p>
            <a:r>
              <a:rPr lang="en-GB" sz="1400" dirty="0">
                <a:latin typeface="Garamond" panose="02020404030301010803" pitchFamily="18" charset="0"/>
                <a:hlinkClick r:id="rId3"/>
              </a:rPr>
              <a:t>https://www.unhcr.org/fr/excom/standcom/574e96647/determination-du-statut-de-refugie-574e96647.html</a:t>
            </a:r>
            <a:endParaRPr lang="en-GB" sz="1400" dirty="0">
              <a:latin typeface="Garamond" panose="02020404030301010803" pitchFamily="18" charset="0"/>
            </a:endParaRPr>
          </a:p>
          <a:p>
            <a:endParaRPr lang="en-US" sz="1400" dirty="0">
              <a:latin typeface="Garamond" panose="02020404030301010803" pitchFamily="18" charset="0"/>
            </a:endParaRPr>
          </a:p>
          <a:p>
            <a:r>
              <a:rPr lang="en-US" sz="1400" b="1" dirty="0">
                <a:latin typeface="Garamond" panose="02020404030301010803" pitchFamily="18" charset="0"/>
              </a:rPr>
              <a:t>Alternatives à la DSR</a:t>
            </a:r>
          </a:p>
          <a:p>
            <a:endParaRPr lang="en-GB" sz="1400" dirty="0">
              <a:latin typeface="Garamond" panose="02020404030301010803" pitchFamily="18" charset="0"/>
            </a:endParaRPr>
          </a:p>
          <a:p>
            <a:r>
              <a:rPr lang="fr-FR" sz="1400" dirty="0">
                <a:latin typeface="Garamond" panose="02020404030301010803" pitchFamily="18" charset="0"/>
              </a:rPr>
              <a:t>HCR, Principes Directeurs sur la protection international No. 11: Reconnaissance prima </a:t>
            </a:r>
            <a:r>
              <a:rPr lang="fr-FR" sz="1400" dirty="0" err="1">
                <a:latin typeface="Garamond" panose="02020404030301010803" pitchFamily="18" charset="0"/>
              </a:rPr>
              <a:t>facie</a:t>
            </a:r>
            <a:r>
              <a:rPr lang="fr-FR" sz="1400" dirty="0">
                <a:latin typeface="Garamond" panose="02020404030301010803" pitchFamily="18" charset="0"/>
              </a:rPr>
              <a:t> du statut de réfugié </a:t>
            </a:r>
          </a:p>
          <a:p>
            <a:r>
              <a:rPr lang="fr-FR" sz="1400" u="sng" dirty="0">
                <a:latin typeface="Garamond" panose="02020404030301010803" pitchFamily="18" charset="0"/>
                <a:hlinkClick r:id="rId4"/>
              </a:rPr>
              <a:t>https://www.refworld.org/cgi-bin/texis/vtx/rwmain/opendocpdf.pdf?reldoc=y&amp;docid=56e838fc4</a:t>
            </a:r>
            <a:endParaRPr lang="fr-FR" sz="1400" u="sng" dirty="0">
              <a:latin typeface="Garamond" panose="02020404030301010803" pitchFamily="18" charset="0"/>
            </a:endParaRPr>
          </a:p>
          <a:p>
            <a:r>
              <a:rPr lang="en-US" sz="1400" dirty="0">
                <a:latin typeface="Garamond" panose="02020404030301010803" pitchFamily="18" charset="0"/>
              </a:rPr>
              <a:t> </a:t>
            </a:r>
            <a:endParaRPr lang="en-GB" sz="1400" dirty="0">
              <a:latin typeface="Garamond" panose="02020404030301010803" pitchFamily="18" charset="0"/>
            </a:endParaRPr>
          </a:p>
          <a:p>
            <a:r>
              <a:rPr lang="en-US" sz="1400" dirty="0">
                <a:latin typeface="Garamond" panose="02020404030301010803" pitchFamily="18" charset="0"/>
              </a:rPr>
              <a:t>HCR, </a:t>
            </a:r>
            <a:r>
              <a:rPr lang="en-US" sz="1400" dirty="0" err="1">
                <a:latin typeface="Garamond" panose="02020404030301010803" pitchFamily="18" charset="0"/>
              </a:rPr>
              <a:t>Principes</a:t>
            </a:r>
            <a:r>
              <a:rPr lang="en-US" sz="1400" dirty="0">
                <a:latin typeface="Garamond" panose="02020404030301010803" pitchFamily="18" charset="0"/>
              </a:rPr>
              <a:t> </a:t>
            </a:r>
            <a:r>
              <a:rPr lang="en-US" sz="1400" dirty="0" err="1">
                <a:latin typeface="Garamond" panose="02020404030301010803" pitchFamily="18" charset="0"/>
              </a:rPr>
              <a:t>Directeurs</a:t>
            </a:r>
            <a:r>
              <a:rPr lang="en-US" sz="1400" dirty="0">
                <a:latin typeface="Garamond" panose="02020404030301010803" pitchFamily="18" charset="0"/>
              </a:rPr>
              <a:t> sur les </a:t>
            </a:r>
            <a:r>
              <a:rPr lang="en-US" sz="1400" dirty="0" err="1">
                <a:latin typeface="Garamond" panose="02020404030301010803" pitchFamily="18" charset="0"/>
              </a:rPr>
              <a:t>dispositifs</a:t>
            </a:r>
            <a:r>
              <a:rPr lang="en-US" sz="1400" dirty="0">
                <a:latin typeface="Garamond" panose="02020404030301010803" pitchFamily="18" charset="0"/>
              </a:rPr>
              <a:t> de protection </a:t>
            </a:r>
            <a:r>
              <a:rPr lang="en-US" sz="1400" dirty="0" err="1">
                <a:latin typeface="Garamond" panose="02020404030301010803" pitchFamily="18" charset="0"/>
              </a:rPr>
              <a:t>ou</a:t>
            </a:r>
            <a:r>
              <a:rPr lang="en-US" sz="1400" dirty="0">
                <a:latin typeface="Garamond" panose="02020404030301010803" pitchFamily="18" charset="0"/>
              </a:rPr>
              <a:t> de </a:t>
            </a:r>
            <a:r>
              <a:rPr lang="en-US" sz="1400" dirty="0" err="1">
                <a:latin typeface="Garamond" panose="02020404030301010803" pitchFamily="18" charset="0"/>
              </a:rPr>
              <a:t>séjour</a:t>
            </a:r>
            <a:r>
              <a:rPr lang="en-US" sz="1400" dirty="0">
                <a:latin typeface="Garamond" panose="02020404030301010803" pitchFamily="18" charset="0"/>
              </a:rPr>
              <a:t> </a:t>
            </a:r>
            <a:r>
              <a:rPr lang="en-US" sz="1400" dirty="0" err="1">
                <a:latin typeface="Garamond" panose="02020404030301010803" pitchFamily="18" charset="0"/>
              </a:rPr>
              <a:t>temporaire</a:t>
            </a:r>
            <a:endParaRPr lang="en-US" sz="1400" dirty="0">
              <a:latin typeface="Garamond" panose="02020404030301010803" pitchFamily="18" charset="0"/>
            </a:endParaRPr>
          </a:p>
          <a:p>
            <a:r>
              <a:rPr lang="en-US" sz="1400" u="sng" dirty="0">
                <a:latin typeface="Garamond" panose="02020404030301010803" pitchFamily="18" charset="0"/>
                <a:hlinkClick r:id="rId5"/>
              </a:rPr>
              <a:t>https://www.refworld.org/cgi-bin/texis/vtx/rwmain/opendocpdf.pdf?reldoc=y&amp;docid=56e7b8ca4</a:t>
            </a:r>
            <a:endParaRPr lang="en-US" sz="1400" u="sng" dirty="0">
              <a:latin typeface="Garamond" panose="02020404030301010803" pitchFamily="18" charset="0"/>
            </a:endParaRPr>
          </a:p>
          <a:p>
            <a:endParaRPr lang="en-US" sz="1400" u="sng" dirty="0">
              <a:latin typeface="Garamond" panose="02020404030301010803" pitchFamily="18" charset="0"/>
            </a:endParaRPr>
          </a:p>
          <a:p>
            <a:r>
              <a:rPr lang="en-US" sz="1400" b="1" dirty="0" err="1">
                <a:latin typeface="Garamond" panose="02020404030301010803" pitchFamily="18" charset="0"/>
              </a:rPr>
              <a:t>Diverses</a:t>
            </a:r>
            <a:r>
              <a:rPr lang="en-US" sz="1400" b="1" dirty="0">
                <a:latin typeface="Garamond" panose="02020404030301010803" pitchFamily="18" charset="0"/>
              </a:rPr>
              <a:t> </a:t>
            </a:r>
            <a:r>
              <a:rPr lang="en-US" sz="1400" b="1" dirty="0" err="1">
                <a:latin typeface="Garamond" panose="02020404030301010803" pitchFamily="18" charset="0"/>
              </a:rPr>
              <a:t>modalités</a:t>
            </a:r>
            <a:r>
              <a:rPr lang="en-US" sz="1400" b="1" dirty="0">
                <a:latin typeface="Garamond" panose="02020404030301010803" pitchFamily="18" charset="0"/>
              </a:rPr>
              <a:t> de </a:t>
            </a:r>
            <a:r>
              <a:rPr lang="en-US" sz="1400" b="1" dirty="0" err="1">
                <a:latin typeface="Garamond" panose="02020404030301010803" pitchFamily="18" charset="0"/>
              </a:rPr>
              <a:t>traitement</a:t>
            </a:r>
            <a:r>
              <a:rPr lang="en-US" sz="1400" b="1" dirty="0">
                <a:latin typeface="Garamond" panose="02020404030301010803" pitchFamily="18" charset="0"/>
              </a:rPr>
              <a:t> de </a:t>
            </a:r>
            <a:r>
              <a:rPr lang="en-US" sz="1400" b="1" dirty="0" err="1">
                <a:latin typeface="Garamond" panose="02020404030301010803" pitchFamily="18" charset="0"/>
              </a:rPr>
              <a:t>cas</a:t>
            </a:r>
            <a:endParaRPr lang="en-US" sz="1400" b="1" dirty="0">
              <a:latin typeface="Garamond" panose="02020404030301010803" pitchFamily="18" charset="0"/>
            </a:endParaRPr>
          </a:p>
          <a:p>
            <a:endParaRPr lang="en-US" sz="1400" dirty="0">
              <a:latin typeface="Garamond" panose="02020404030301010803" pitchFamily="18" charset="0"/>
            </a:endParaRPr>
          </a:p>
          <a:p>
            <a:r>
              <a:rPr lang="en-GB" sz="1400" dirty="0">
                <a:latin typeface="Garamond" panose="02020404030301010803" pitchFamily="18" charset="0"/>
              </a:rPr>
              <a:t>HCR, UNHCR Discussion Paper Fair and Fast - Accelerated and Simplified Procedures in the European Union, 25 July 2018, available at: </a:t>
            </a:r>
            <a:r>
              <a:rPr lang="en-GB" sz="1400" dirty="0">
                <a:latin typeface="Garamond" panose="02020404030301010803" pitchFamily="18" charset="0"/>
                <a:hlinkClick r:id="rId6"/>
              </a:rPr>
              <a:t>https://www.refworld.org/docid/5b589eef4.html</a:t>
            </a:r>
            <a:endParaRPr lang="en-GB" sz="1400" dirty="0">
              <a:latin typeface="Garamond" panose="02020404030301010803" pitchFamily="18" charset="0"/>
            </a:endParaRPr>
          </a:p>
          <a:p>
            <a:endParaRPr lang="en-GB" sz="1400" dirty="0">
              <a:latin typeface="Garamond" panose="02020404030301010803" pitchFamily="18" charset="0"/>
            </a:endParaRPr>
          </a:p>
          <a:p>
            <a:r>
              <a:rPr lang="fr-FR" sz="1400" dirty="0">
                <a:latin typeface="Garamond" panose="02020404030301010803" pitchFamily="18" charset="0"/>
              </a:rPr>
              <a:t>HCR, Aide-Mémoire et glossaire concernant les modalités de traitement des dossiers, termes et concepts applicables a la détermination du Statut du HCR, 2017: </a:t>
            </a:r>
            <a:r>
              <a:rPr lang="fr-FR" sz="1400" dirty="0">
                <a:latin typeface="Garamond" panose="02020404030301010803" pitchFamily="18" charset="0"/>
                <a:hlinkClick r:id="rId7"/>
              </a:rPr>
              <a:t>https://www.refworld.org/cgi-bin/texis/vtx/rwmain/opendocpdf.pdf?reldoc=y&amp;docid=5b333be54</a:t>
            </a:r>
            <a:endParaRPr lang="fr-FR" sz="1400" dirty="0">
              <a:latin typeface="Garamond" panose="02020404030301010803" pitchFamily="18" charset="0"/>
            </a:endParaRPr>
          </a:p>
          <a:p>
            <a:endParaRPr lang="en-US" sz="1400" dirty="0">
              <a:latin typeface="Garamond" panose="02020404030301010803" pitchFamily="18" charset="0"/>
            </a:endParaRPr>
          </a:p>
          <a:p>
            <a:r>
              <a:rPr lang="en-US" sz="1400" dirty="0">
                <a:latin typeface="Garamond" panose="02020404030301010803" pitchFamily="18" charset="0"/>
              </a:rPr>
              <a:t>Section 6.5 “ </a:t>
            </a:r>
            <a:r>
              <a:rPr lang="en-US" sz="1400" dirty="0" err="1">
                <a:latin typeface="Garamond" panose="02020404030301010803" pitchFamily="18" charset="0"/>
              </a:rPr>
              <a:t>Procédures</a:t>
            </a:r>
            <a:r>
              <a:rPr lang="en-US" sz="1400" dirty="0">
                <a:latin typeface="Garamond" panose="02020404030301010803" pitchFamily="18" charset="0"/>
              </a:rPr>
              <a:t> </a:t>
            </a:r>
            <a:r>
              <a:rPr lang="en-US" sz="1400" dirty="0" err="1">
                <a:latin typeface="Garamond" panose="02020404030301010803" pitchFamily="18" charset="0"/>
              </a:rPr>
              <a:t>d’asile</a:t>
            </a:r>
            <a:r>
              <a:rPr lang="en-US" sz="1400" dirty="0">
                <a:latin typeface="Garamond" panose="02020404030301010803" pitchFamily="18" charset="0"/>
              </a:rPr>
              <a:t>” </a:t>
            </a:r>
            <a:r>
              <a:rPr lang="en-US" sz="1400" dirty="0" err="1">
                <a:latin typeface="Garamond" panose="02020404030301010803" pitchFamily="18" charset="0"/>
              </a:rPr>
              <a:t>dans</a:t>
            </a:r>
            <a:r>
              <a:rPr lang="en-US" sz="1400" dirty="0">
                <a:latin typeface="Garamond" panose="02020404030301010803" pitchFamily="18" charset="0"/>
              </a:rPr>
              <a:t> Le plan </a:t>
            </a:r>
            <a:r>
              <a:rPr lang="en-US" sz="1400" dirty="0" err="1">
                <a:latin typeface="Garamond" panose="02020404030301010803" pitchFamily="18" charset="0"/>
              </a:rPr>
              <a:t>d’action</a:t>
            </a:r>
            <a:r>
              <a:rPr lang="en-US" sz="1400" dirty="0">
                <a:latin typeface="Garamond" panose="02020404030301010803" pitchFamily="18" charset="0"/>
              </a:rPr>
              <a:t> </a:t>
            </a:r>
            <a:r>
              <a:rPr lang="en-US" sz="1400" dirty="0" err="1">
                <a:latin typeface="Garamond" panose="02020404030301010803" pitchFamily="18" charset="0"/>
              </a:rPr>
              <a:t>en</a:t>
            </a:r>
            <a:r>
              <a:rPr lang="en-US" sz="1400" dirty="0">
                <a:latin typeface="Garamond" panose="02020404030301010803" pitchFamily="18" charset="0"/>
              </a:rPr>
              <a:t> 10 points du HCR, </a:t>
            </a:r>
            <a:r>
              <a:rPr lang="en-US" sz="1400" dirty="0" err="1">
                <a:latin typeface="Garamond" panose="02020404030301010803" pitchFamily="18" charset="0"/>
              </a:rPr>
              <a:t>Mise</a:t>
            </a:r>
            <a:r>
              <a:rPr lang="en-US" sz="1400" dirty="0">
                <a:latin typeface="Garamond" panose="02020404030301010803" pitchFamily="18" charset="0"/>
              </a:rPr>
              <a:t> à jour 2016, </a:t>
            </a:r>
            <a:r>
              <a:rPr lang="en-US" sz="1400" dirty="0" err="1">
                <a:latin typeface="Garamond" panose="02020404030301010803" pitchFamily="18" charset="0"/>
              </a:rPr>
              <a:t>Chapitre</a:t>
            </a:r>
            <a:r>
              <a:rPr lang="en-US" sz="1400" dirty="0">
                <a:latin typeface="Garamond" panose="02020404030301010803" pitchFamily="18" charset="0"/>
              </a:rPr>
              <a:t> 6: </a:t>
            </a:r>
            <a:r>
              <a:rPr lang="en-US" sz="1400" dirty="0" err="1">
                <a:latin typeface="Garamond" panose="02020404030301010803" pitchFamily="18" charset="0"/>
              </a:rPr>
              <a:t>Processus</a:t>
            </a:r>
            <a:r>
              <a:rPr lang="en-US" sz="1400" dirty="0">
                <a:latin typeface="Garamond" panose="02020404030301010803" pitchFamily="18" charset="0"/>
              </a:rPr>
              <a:t> et </a:t>
            </a:r>
            <a:r>
              <a:rPr lang="en-US" sz="1400" dirty="0" err="1">
                <a:latin typeface="Garamond" panose="02020404030301010803" pitchFamily="18" charset="0"/>
              </a:rPr>
              <a:t>procédures</a:t>
            </a:r>
            <a:r>
              <a:rPr lang="en-US" sz="1400" dirty="0">
                <a:latin typeface="Garamond" panose="02020404030301010803" pitchFamily="18" charset="0"/>
              </a:rPr>
              <a:t> </a:t>
            </a:r>
            <a:r>
              <a:rPr lang="en-US" sz="1400" dirty="0" err="1">
                <a:latin typeface="Garamond" panose="02020404030301010803" pitchFamily="18" charset="0"/>
              </a:rPr>
              <a:t>différenciés</a:t>
            </a:r>
            <a:endParaRPr lang="en-US" sz="1400" dirty="0">
              <a:latin typeface="Garamond" panose="02020404030301010803" pitchFamily="18" charset="0"/>
            </a:endParaRPr>
          </a:p>
          <a:p>
            <a:r>
              <a:rPr lang="en-GB" sz="1400" dirty="0">
                <a:latin typeface="Garamond" panose="02020404030301010803" pitchFamily="18" charset="0"/>
                <a:hlinkClick r:id="rId8"/>
              </a:rPr>
              <a:t>https://www.refworld.org/cgi-bin/texis/vtx/rwmain/opendocpdf.pdf?reldoc=y&amp;docid=5c499e944</a:t>
            </a:r>
            <a:endParaRPr lang="en-GB" sz="1400" dirty="0">
              <a:latin typeface="Garamond" panose="02020404030301010803" pitchFamily="18" charset="0"/>
            </a:endParaRPr>
          </a:p>
          <a:p>
            <a:endParaRPr lang="en-GB" sz="1400" dirty="0">
              <a:latin typeface="Garamond" panose="02020404030301010803" pitchFamily="18" charset="0"/>
            </a:endParaRPr>
          </a:p>
        </p:txBody>
      </p:sp>
      <p:grpSp>
        <p:nvGrpSpPr>
          <p:cNvPr id="3" name="Group 2"/>
          <p:cNvGrpSpPr/>
          <p:nvPr/>
        </p:nvGrpSpPr>
        <p:grpSpPr>
          <a:xfrm>
            <a:off x="9197578" y="373752"/>
            <a:ext cx="2101095" cy="1134155"/>
            <a:chOff x="9197578" y="373752"/>
            <a:chExt cx="2101095" cy="1134155"/>
          </a:xfrm>
        </p:grpSpPr>
        <p:pic>
          <p:nvPicPr>
            <p:cNvPr id="8" name="Picture 5" descr="logoiarlj"/>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16146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ctrTitle"/>
          </p:nvPr>
        </p:nvSpPr>
        <p:spPr>
          <a:xfrm>
            <a:off x="3733800" y="2132856"/>
            <a:ext cx="5029200" cy="2515344"/>
          </a:xfrm>
        </p:spPr>
        <p:txBody>
          <a:bodyPr/>
          <a:lstStyle/>
          <a:p>
            <a:r>
              <a:rPr lang="en-US" altLang="en-US" sz="3000" dirty="0" err="1"/>
              <a:t>Stratégies</a:t>
            </a:r>
            <a:r>
              <a:rPr lang="en-US" altLang="en-US" sz="3000" dirty="0"/>
              <a:t> de </a:t>
            </a:r>
            <a:r>
              <a:rPr lang="en-US" altLang="en-US" sz="3000" dirty="0" err="1"/>
              <a:t>gestion</a:t>
            </a:r>
            <a:r>
              <a:rPr lang="en-US" altLang="en-US" sz="3000" dirty="0"/>
              <a:t> des </a:t>
            </a:r>
            <a:r>
              <a:rPr lang="en-US" altLang="en-US" sz="3000" dirty="0" err="1"/>
              <a:t>cas</a:t>
            </a:r>
            <a:r>
              <a:rPr lang="en-US" altLang="en-US" sz="3000" dirty="0"/>
              <a:t> : </a:t>
            </a:r>
            <a:r>
              <a:rPr lang="en-US" altLang="en-US" sz="3000" dirty="0" err="1"/>
              <a:t>L’experience</a:t>
            </a:r>
            <a:r>
              <a:rPr lang="en-US" altLang="en-US" sz="3000" dirty="0"/>
              <a:t> de la Commission de </a:t>
            </a:r>
            <a:r>
              <a:rPr lang="en-US" altLang="en-US" sz="3000" dirty="0" err="1"/>
              <a:t>l’immigration</a:t>
            </a:r>
            <a:r>
              <a:rPr lang="en-US" altLang="en-US" sz="3000" dirty="0"/>
              <a:t> et du </a:t>
            </a:r>
            <a:r>
              <a:rPr lang="en-US" altLang="en-US" sz="3000" dirty="0" err="1"/>
              <a:t>statut</a:t>
            </a:r>
            <a:r>
              <a:rPr lang="en-US" altLang="en-US" sz="3000" dirty="0"/>
              <a:t> de </a:t>
            </a:r>
            <a:r>
              <a:rPr lang="en-US" altLang="en-US" sz="3000" dirty="0" err="1"/>
              <a:t>réfugié</a:t>
            </a:r>
            <a:r>
              <a:rPr lang="en-US" altLang="en-US" sz="3000" dirty="0"/>
              <a:t> du Canada (CISR)</a:t>
            </a:r>
          </a:p>
        </p:txBody>
      </p:sp>
      <p:sp>
        <p:nvSpPr>
          <p:cNvPr id="189443" name="Rectangle 3"/>
          <p:cNvSpPr>
            <a:spLocks noGrp="1" noChangeArrowheads="1"/>
          </p:cNvSpPr>
          <p:nvPr>
            <p:ph type="subTitle" idx="1"/>
          </p:nvPr>
        </p:nvSpPr>
        <p:spPr>
          <a:xfrm>
            <a:off x="3733800" y="5373216"/>
            <a:ext cx="5029200" cy="936104"/>
          </a:xfrm>
        </p:spPr>
        <p:txBody>
          <a:bodyPr/>
          <a:lstStyle/>
          <a:p>
            <a:r>
              <a:rPr lang="en-US" altLang="en-US" dirty="0"/>
              <a:t>IARMJ – Cape Town   </a:t>
            </a:r>
            <a:r>
              <a:rPr lang="en-US" altLang="en-US" sz="1600" dirty="0"/>
              <a:t>Galia Rouleau-Dumont, CISR</a:t>
            </a:r>
          </a:p>
          <a:p>
            <a:r>
              <a:rPr lang="en-US" altLang="en-US" dirty="0" err="1"/>
              <a:t>Septembre</a:t>
            </a:r>
            <a:r>
              <a:rPr lang="en-US" altLang="en-US" dirty="0"/>
              <a:t> 2019</a:t>
            </a:r>
          </a:p>
          <a:p>
            <a:r>
              <a:rPr lang="en-US" altLang="en-US" dirty="0"/>
              <a:t>Session 4 (</a:t>
            </a:r>
            <a:r>
              <a:rPr lang="en-US" altLang="en-US" dirty="0" err="1"/>
              <a:t>Intermédiaire</a:t>
            </a:r>
            <a:r>
              <a:rPr lang="en-US" altLang="en-US" dirty="0"/>
              <a:t>)</a:t>
            </a:r>
          </a:p>
        </p:txBody>
      </p:sp>
      <p:sp>
        <p:nvSpPr>
          <p:cNvPr id="189446" name="Text Box 6"/>
          <p:cNvSpPr txBox="1">
            <a:spLocks noChangeArrowheads="1"/>
          </p:cNvSpPr>
          <p:nvPr/>
        </p:nvSpPr>
        <p:spPr bwMode="auto">
          <a:xfrm>
            <a:off x="9407525" y="6586538"/>
            <a:ext cx="1728788"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fr-CA" altLang="en-US" sz="800">
                <a:solidFill>
                  <a:srgbClr val="000000"/>
                </a:solidFill>
              </a:rPr>
              <a:t>IRB/CISR 528 (02/07)</a:t>
            </a:r>
          </a:p>
        </p:txBody>
      </p:sp>
    </p:spTree>
    <p:extLst>
      <p:ext uri="{BB962C8B-B14F-4D97-AF65-F5344CB8AC3E}">
        <p14:creationId xmlns:p14="http://schemas.microsoft.com/office/powerpoint/2010/main" val="1844756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Défis</a:t>
            </a:r>
            <a:r>
              <a:rPr lang="en-US" dirty="0"/>
              <a:t> </a:t>
            </a:r>
            <a:r>
              <a:rPr lang="en-US" dirty="0" err="1"/>
              <a:t>auxquels</a:t>
            </a:r>
            <a:r>
              <a:rPr lang="en-US" dirty="0"/>
              <a:t> la CISR fait face</a:t>
            </a:r>
          </a:p>
        </p:txBody>
      </p:sp>
      <p:sp>
        <p:nvSpPr>
          <p:cNvPr id="3" name="Content Placeholder 2"/>
          <p:cNvSpPr>
            <a:spLocks noGrp="1"/>
          </p:cNvSpPr>
          <p:nvPr>
            <p:ph idx="1"/>
          </p:nvPr>
        </p:nvSpPr>
        <p:spPr>
          <a:xfrm>
            <a:off x="2423592" y="2492896"/>
            <a:ext cx="7711008" cy="3603104"/>
          </a:xfrm>
        </p:spPr>
        <p:txBody>
          <a:bodyPr/>
          <a:lstStyle/>
          <a:p>
            <a:r>
              <a:rPr lang="fr-CA" sz="2800" b="1" dirty="0"/>
              <a:t>Une augmentation constante et significative des demandes d’asile déférées</a:t>
            </a:r>
            <a:endParaRPr lang="en-CA" sz="2800" b="1" dirty="0"/>
          </a:p>
          <a:p>
            <a:r>
              <a:rPr lang="fr-CA" sz="2800" b="1" dirty="0"/>
              <a:t>Le nombre de demandes d’asile dépasse les capacités opérationnelles de la CISR</a:t>
            </a:r>
          </a:p>
          <a:p>
            <a:r>
              <a:rPr lang="fr-CA" sz="2800" b="1" dirty="0"/>
              <a:t>En réponse à ces défis récents, la CISR a pris des mesures pour améliorer grandement son efficacité</a:t>
            </a:r>
            <a:endParaRPr lang="en-CA" sz="2800" b="1"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8</a:t>
            </a:fld>
            <a:endParaRPr lang="en-US" altLang="en-US">
              <a:solidFill>
                <a:srgbClr val="000000"/>
              </a:solidFill>
            </a:endParaRPr>
          </a:p>
        </p:txBody>
      </p:sp>
    </p:spTree>
    <p:extLst>
      <p:ext uri="{BB962C8B-B14F-4D97-AF65-F5344CB8AC3E}">
        <p14:creationId xmlns:p14="http://schemas.microsoft.com/office/powerpoint/2010/main" val="169491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71EB375-84C7-40DE-910B-855559CE9548}" type="slidenum">
              <a:rPr lang="en-US" altLang="en-US">
                <a:solidFill>
                  <a:srgbClr val="000000"/>
                </a:solidFill>
              </a:rPr>
              <a:pPr/>
              <a:t>9</a:t>
            </a:fld>
            <a:endParaRPr lang="en-US" altLang="en-US">
              <a:solidFill>
                <a:srgbClr val="000000"/>
              </a:solidFill>
            </a:endParaRPr>
          </a:p>
        </p:txBody>
      </p:sp>
      <p:sp>
        <p:nvSpPr>
          <p:cNvPr id="190466" name="Rectangle 2"/>
          <p:cNvSpPr>
            <a:spLocks noGrp="1" noChangeArrowheads="1"/>
          </p:cNvSpPr>
          <p:nvPr>
            <p:ph type="title"/>
          </p:nvPr>
        </p:nvSpPr>
        <p:spPr/>
        <p:txBody>
          <a:bodyPr/>
          <a:lstStyle/>
          <a:p>
            <a:pPr algn="ctr"/>
            <a:r>
              <a:rPr lang="en-US" altLang="en-US" dirty="0" err="1"/>
              <a:t>L’expérience</a:t>
            </a:r>
            <a:r>
              <a:rPr lang="en-US" altLang="en-US" dirty="0"/>
              <a:t> de la CISR</a:t>
            </a:r>
          </a:p>
        </p:txBody>
      </p:sp>
      <p:sp>
        <p:nvSpPr>
          <p:cNvPr id="190467" name="Rectangle 3"/>
          <p:cNvSpPr>
            <a:spLocks noGrp="1" noChangeArrowheads="1"/>
          </p:cNvSpPr>
          <p:nvPr>
            <p:ph type="body" idx="1"/>
          </p:nvPr>
        </p:nvSpPr>
        <p:spPr>
          <a:xfrm>
            <a:off x="2743200" y="2348880"/>
            <a:ext cx="7391400" cy="3747120"/>
          </a:xfrm>
        </p:spPr>
        <p:txBody>
          <a:bodyPr/>
          <a:lstStyle/>
          <a:p>
            <a:r>
              <a:rPr lang="en-US" altLang="en-US" b="1" dirty="0"/>
              <a:t>Triage</a:t>
            </a:r>
          </a:p>
          <a:p>
            <a:r>
              <a:rPr lang="en-US" altLang="en-US" b="1" dirty="0"/>
              <a:t>Processus </a:t>
            </a:r>
            <a:r>
              <a:rPr lang="en-US" altLang="en-US" b="1" dirty="0" err="1"/>
              <a:t>d’examen</a:t>
            </a:r>
            <a:r>
              <a:rPr lang="en-US" altLang="en-US" b="1" dirty="0"/>
              <a:t> du dossier et </a:t>
            </a:r>
            <a:r>
              <a:rPr lang="en-US" altLang="en-US" b="1" dirty="0" err="1"/>
              <a:t>d’audience</a:t>
            </a:r>
            <a:r>
              <a:rPr lang="en-US" altLang="en-US" b="1" dirty="0"/>
              <a:t> </a:t>
            </a:r>
            <a:r>
              <a:rPr lang="en-US" altLang="en-US" b="1" dirty="0" err="1"/>
              <a:t>courte</a:t>
            </a:r>
            <a:endParaRPr lang="en-US" altLang="en-US" b="1" dirty="0"/>
          </a:p>
          <a:p>
            <a:r>
              <a:rPr lang="en-US" altLang="en-US" b="1" dirty="0" err="1"/>
              <a:t>Recherches</a:t>
            </a:r>
            <a:r>
              <a:rPr lang="en-US" altLang="en-US" b="1" dirty="0"/>
              <a:t> sur les pays </a:t>
            </a:r>
            <a:r>
              <a:rPr lang="en-US" altLang="en-US" b="1" dirty="0" err="1"/>
              <a:t>d’origine</a:t>
            </a:r>
            <a:r>
              <a:rPr lang="en-US" altLang="en-US" b="1" dirty="0"/>
              <a:t> (Direction des </a:t>
            </a:r>
            <a:r>
              <a:rPr lang="en-US" altLang="en-US" b="1" dirty="0" err="1"/>
              <a:t>recherches</a:t>
            </a:r>
            <a:r>
              <a:rPr lang="en-US" altLang="en-US" b="1" dirty="0"/>
              <a:t>)</a:t>
            </a:r>
          </a:p>
          <a:p>
            <a:r>
              <a:rPr lang="en-US" altLang="en-US" b="1" dirty="0"/>
              <a:t>Guides </a:t>
            </a:r>
            <a:r>
              <a:rPr lang="en-US" altLang="en-US" b="1" dirty="0" err="1"/>
              <a:t>jurisprudentiels</a:t>
            </a:r>
            <a:r>
              <a:rPr lang="en-US" altLang="en-US" b="1" dirty="0"/>
              <a:t>, </a:t>
            </a:r>
            <a:r>
              <a:rPr lang="en-US" altLang="en-US" b="1" dirty="0" err="1"/>
              <a:t>décisions</a:t>
            </a:r>
            <a:r>
              <a:rPr lang="en-US" altLang="en-US" b="1" dirty="0"/>
              <a:t> </a:t>
            </a:r>
            <a:r>
              <a:rPr lang="en-US" altLang="en-US" b="1" dirty="0" err="1"/>
              <a:t>persuasives</a:t>
            </a:r>
            <a:r>
              <a:rPr lang="en-US" altLang="en-US" b="1" dirty="0"/>
              <a:t> et motifs </a:t>
            </a:r>
            <a:r>
              <a:rPr lang="en-US" altLang="en-US" b="1" dirty="0" err="1"/>
              <a:t>d’intérêt</a:t>
            </a:r>
            <a:endParaRPr lang="en-US" altLang="en-US" dirty="0"/>
          </a:p>
        </p:txBody>
      </p:sp>
    </p:spTree>
    <p:extLst>
      <p:ext uri="{BB962C8B-B14F-4D97-AF65-F5344CB8AC3E}">
        <p14:creationId xmlns:p14="http://schemas.microsoft.com/office/powerpoint/2010/main" val="28475395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owerpoint Presentation">
  <a:themeElements>
    <a:clrScheme name="Powerpoint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owerpoint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Powerpoint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werpoint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werpoint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werpoint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werpoint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werpoint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werpoint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werpoint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werpoint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werpoint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werpoint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werpoint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2733</TotalTime>
  <Words>3738</Words>
  <Application>Microsoft Macintosh PowerPoint</Application>
  <PresentationFormat>Widescreen</PresentationFormat>
  <Paragraphs>344</Paragraphs>
  <Slides>27</Slides>
  <Notes>17</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27</vt:i4>
      </vt:variant>
    </vt:vector>
  </HeadingPairs>
  <TitlesOfParts>
    <vt:vector size="37" baseType="lpstr">
      <vt:lpstr>Arial</vt:lpstr>
      <vt:lpstr>Arial Black</vt:lpstr>
      <vt:lpstr>Calibri</vt:lpstr>
      <vt:lpstr>Calibri Light</vt:lpstr>
      <vt:lpstr>Garamond</vt:lpstr>
      <vt:lpstr>Times New Roman</vt:lpstr>
      <vt:lpstr>Wingdings</vt:lpstr>
      <vt:lpstr>Office Theme</vt:lpstr>
      <vt:lpstr>Powerpoint Presentation</vt:lpstr>
      <vt:lpstr>1_Office Theme</vt:lpstr>
      <vt:lpstr>La gestion des cas</vt:lpstr>
      <vt:lpstr>PowerPoint Presentation</vt:lpstr>
      <vt:lpstr>PowerPoint Presentation</vt:lpstr>
      <vt:lpstr>PowerPoint Presentation</vt:lpstr>
      <vt:lpstr>PowerPoint Presentation</vt:lpstr>
      <vt:lpstr>Documents source du HCR</vt:lpstr>
      <vt:lpstr>Stratégies de gestion des cas : L’experience de la Commission de l’immigration et du statut de réfugié du Canada (CISR)</vt:lpstr>
      <vt:lpstr>Défis auxquels la CISR fait face</vt:lpstr>
      <vt:lpstr>L’expérience de la CISR</vt:lpstr>
      <vt:lpstr>Triage</vt:lpstr>
      <vt:lpstr>Processus d’examen du dossier et d’audience courte</vt:lpstr>
      <vt:lpstr>Processus d’examen du dossier et d’audience courte </vt:lpstr>
      <vt:lpstr>Recherches sur les pays d’origine</vt:lpstr>
      <vt:lpstr>Guides jurisprudentiels, décisions persuasives et motifs d’intérêt </vt:lpstr>
      <vt:lpstr>Guides jurisprudentiels, décisions persuasives et motifs d’intérêt</vt:lpstr>
      <vt:lpstr>Gérer votre charge de travail</vt:lpstr>
      <vt:lpstr>PowerPoint Presentation</vt:lpstr>
      <vt:lpstr>PowerPoint Presentation</vt:lpstr>
      <vt:lpstr>Problèmes courants</vt:lpstr>
      <vt:lpstr>Les crises</vt:lpstr>
      <vt:lpstr>Migration massive en 2014/2015</vt:lpstr>
      <vt:lpstr>Effets d’un arriéré</vt:lpstr>
      <vt:lpstr>Prise de côntrole …</vt:lpstr>
      <vt:lpstr>Contrôler les cas particuliers</vt:lpstr>
      <vt:lpstr>La doctrine du précédent v  l’indépendance judiciaire</vt:lpstr>
      <vt:lpstr>Gestion active en sortant d’un arriéré</vt:lpstr>
      <vt:lpstr>PowerPoint Presentation</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Management</dc:title>
  <dc:creator>Sarah-Jane Savage</dc:creator>
  <cp:lastModifiedBy>Dunstan Mlambo</cp:lastModifiedBy>
  <cp:revision>120</cp:revision>
  <cp:lastPrinted>2019-08-30T08:09:09Z</cp:lastPrinted>
  <dcterms:created xsi:type="dcterms:W3CDTF">2019-08-21T08:54:05Z</dcterms:created>
  <dcterms:modified xsi:type="dcterms:W3CDTF">2021-09-02T18:23:41Z</dcterms:modified>
</cp:coreProperties>
</file>