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94" r:id="rId14"/>
    <p:sldId id="292" r:id="rId15"/>
    <p:sldId id="293" r:id="rId16"/>
    <p:sldId id="288" r:id="rId17"/>
    <p:sldId id="29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28" autoAdjust="0"/>
    <p:restoredTop sz="93399"/>
  </p:normalViewPr>
  <p:slideViewPr>
    <p:cSldViewPr>
      <p:cViewPr varScale="1">
        <p:scale>
          <a:sx n="63" d="100"/>
          <a:sy n="63" d="100"/>
        </p:scale>
        <p:origin x="1688"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166B6A-72F1-1F40-8A4A-A928B638B95A}" type="datetimeFigureOut">
              <a:rPr lang="en-US" smtClean="0"/>
              <a:t>9/2/21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DBBA44-5E81-9B4E-BD5A-29A18B554E0E}" type="slidenum">
              <a:rPr lang="en-US" smtClean="0"/>
              <a:t>‹#›</a:t>
            </a:fld>
            <a:endParaRPr lang="en-US"/>
          </a:p>
        </p:txBody>
      </p:sp>
    </p:spTree>
    <p:extLst>
      <p:ext uri="{BB962C8B-B14F-4D97-AF65-F5344CB8AC3E}">
        <p14:creationId xmlns:p14="http://schemas.microsoft.com/office/powerpoint/2010/main" val="25946192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With my thanks to my Associate, </a:t>
            </a:r>
            <a:r>
              <a:rPr lang="en-US" b="1" dirty="0" err="1"/>
              <a:t>Ms</a:t>
            </a:r>
            <a:r>
              <a:rPr lang="en-US" b="1"/>
              <a:t> Simone King, for her considerable assistance in preparing these materials.</a:t>
            </a:r>
          </a:p>
          <a:p>
            <a:endParaRPr lang="en-US"/>
          </a:p>
        </p:txBody>
      </p:sp>
      <p:sp>
        <p:nvSpPr>
          <p:cNvPr id="4" name="Slide Number Placeholder 3"/>
          <p:cNvSpPr>
            <a:spLocks noGrp="1"/>
          </p:cNvSpPr>
          <p:nvPr>
            <p:ph type="sldNum" sz="quarter" idx="10"/>
          </p:nvPr>
        </p:nvSpPr>
        <p:spPr/>
        <p:txBody>
          <a:bodyPr/>
          <a:lstStyle/>
          <a:p>
            <a:fld id="{2DDBBA44-5E81-9B4E-BD5A-29A18B554E0E}" type="slidenum">
              <a:rPr lang="en-US" smtClean="0"/>
              <a:t>1</a:t>
            </a:fld>
            <a:endParaRPr lang="en-US"/>
          </a:p>
        </p:txBody>
      </p:sp>
    </p:spTree>
    <p:extLst>
      <p:ext uri="{BB962C8B-B14F-4D97-AF65-F5344CB8AC3E}">
        <p14:creationId xmlns:p14="http://schemas.microsoft.com/office/powerpoint/2010/main" val="303428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0C09F41-0B17-4578-9786-F9D535E2395A}" type="datetimeFigureOut">
              <a:rPr lang="en-AU" smtClean="0"/>
              <a:t>2/9/21</a:t>
            </a:fld>
            <a:endParaRPr lang="en-AU"/>
          </a:p>
        </p:txBody>
      </p:sp>
      <p:sp>
        <p:nvSpPr>
          <p:cNvPr id="19" name="Footer Placeholder 18"/>
          <p:cNvSpPr>
            <a:spLocks noGrp="1"/>
          </p:cNvSpPr>
          <p:nvPr>
            <p:ph type="ftr" sz="quarter" idx="11"/>
          </p:nvPr>
        </p:nvSpPr>
        <p:spPr/>
        <p:txBody>
          <a:bodyPr/>
          <a:lstStyle/>
          <a:p>
            <a:endParaRPr lang="en-AU"/>
          </a:p>
        </p:txBody>
      </p:sp>
      <p:sp>
        <p:nvSpPr>
          <p:cNvPr id="27" name="Slide Number Placeholder 26"/>
          <p:cNvSpPr>
            <a:spLocks noGrp="1"/>
          </p:cNvSpPr>
          <p:nvPr>
            <p:ph type="sldNum" sz="quarter" idx="12"/>
          </p:nvPr>
        </p:nvSpPr>
        <p:spPr/>
        <p:txBody>
          <a:bodyPr/>
          <a:lstStyle/>
          <a:p>
            <a:fld id="{93A920F4-6685-4805-8564-16F5066A1FF0}"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C09F41-0B17-4578-9786-F9D535E2395A}" type="datetimeFigureOut">
              <a:rPr lang="en-AU" smtClean="0"/>
              <a:t>2/9/21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C09F41-0B17-4578-9786-F9D535E2395A}" type="datetimeFigureOut">
              <a:rPr lang="en-AU" smtClean="0"/>
              <a:t>2/9/21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0C09F41-0B17-4578-9786-F9D535E2395A}" type="datetimeFigureOut">
              <a:rPr lang="en-AU" smtClean="0"/>
              <a:t>2/9/21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0C09F41-0B17-4578-9786-F9D535E2395A}" type="datetimeFigureOut">
              <a:rPr lang="en-AU" smtClean="0"/>
              <a:t>2/9/21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3A920F4-6685-4805-8564-16F5066A1FF0}"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0C09F41-0B17-4578-9786-F9D535E2395A}" type="datetimeFigureOut">
              <a:rPr lang="en-AU" smtClean="0"/>
              <a:t>2/9/21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0C09F41-0B17-4578-9786-F9D535E2395A}" type="datetimeFigureOut">
              <a:rPr lang="en-AU" smtClean="0"/>
              <a:t>2/9/21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0C09F41-0B17-4578-9786-F9D535E2395A}" type="datetimeFigureOut">
              <a:rPr lang="en-AU" smtClean="0"/>
              <a:t>2/9/21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09F41-0B17-4578-9786-F9D535E2395A}" type="datetimeFigureOut">
              <a:rPr lang="en-AU" smtClean="0"/>
              <a:t>2/9/21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0C09F41-0B17-4578-9786-F9D535E2395A}" type="datetimeFigureOut">
              <a:rPr lang="en-AU" smtClean="0"/>
              <a:t>2/9/21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3A920F4-6685-4805-8564-16F5066A1FF0}" type="slidenum">
              <a:rPr lang="en-AU" smtClean="0"/>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0C09F41-0B17-4578-9786-F9D535E2395A}" type="datetimeFigureOut">
              <a:rPr lang="en-AU" smtClean="0"/>
              <a:t>2/9/21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a:xfrm>
            <a:off x="8077200" y="6356350"/>
            <a:ext cx="609600" cy="365125"/>
          </a:xfrm>
        </p:spPr>
        <p:txBody>
          <a:bodyPr/>
          <a:lstStyle/>
          <a:p>
            <a:fld id="{93A920F4-6685-4805-8564-16F5066A1FF0}" type="slidenum">
              <a:rPr lang="en-AU" smtClean="0"/>
              <a:t>‹#›</a:t>
            </a:fld>
            <a:endParaRPr lang="en-A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0C09F41-0B17-4578-9786-F9D535E2395A}" type="datetimeFigureOut">
              <a:rPr lang="en-AU" smtClean="0"/>
              <a:t>2/9/21</a:t>
            </a:fld>
            <a:endParaRPr lang="en-A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A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3A920F4-6685-4805-8564-16F5066A1FF0}" type="slidenum">
              <a:rPr lang="en-AU" smtClean="0"/>
              <a:t>‹#›</a:t>
            </a:fld>
            <a:endParaRPr lang="en-A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aph.gov.au/About_Parliament/Parliamentary_Departments/Parliamentary_Library/pubs/rp/rp1516/Quick_Guides/Offshor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newsroom.border.gov.au/releases/response-to-amnesty-international-report-on-nauru" TargetMode="External"/><Relationship Id="rId2" Type="http://schemas.openxmlformats.org/officeDocument/2006/relationships/hyperlink" Target="https://www.amnesty.org.au/island-of-despair-nauru-refugee-report-2016/"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GB" sz="4000" dirty="0">
                <a:effectLst/>
                <a:latin typeface="+mn-lt"/>
              </a:rPr>
              <a:t>The legalities and humanitarian implications of Australia’s regional offshore processing agreements</a:t>
            </a:r>
            <a:endParaRPr lang="en-AU" sz="4000" dirty="0">
              <a:latin typeface="+mn-lt"/>
            </a:endParaRPr>
          </a:p>
        </p:txBody>
      </p:sp>
      <p:sp>
        <p:nvSpPr>
          <p:cNvPr id="3" name="Subtitle 2"/>
          <p:cNvSpPr>
            <a:spLocks noGrp="1"/>
          </p:cNvSpPr>
          <p:nvPr>
            <p:ph type="subTitle" idx="1"/>
          </p:nvPr>
        </p:nvSpPr>
        <p:spPr>
          <a:xfrm>
            <a:off x="611560" y="3501008"/>
            <a:ext cx="8136904" cy="1872208"/>
          </a:xfrm>
        </p:spPr>
        <p:txBody>
          <a:bodyPr>
            <a:normAutofit fontScale="92500" lnSpcReduction="10000"/>
          </a:bodyPr>
          <a:lstStyle/>
          <a:p>
            <a:pPr algn="ctr"/>
            <a:endParaRPr lang="en-AU" b="1" dirty="0"/>
          </a:p>
          <a:p>
            <a:pPr algn="ctr"/>
            <a:r>
              <a:rPr lang="en-GB" sz="2200" b="1" dirty="0"/>
              <a:t>International Association of Refugee Law Judges </a:t>
            </a:r>
          </a:p>
          <a:p>
            <a:pPr algn="ctr"/>
            <a:r>
              <a:rPr lang="en-GB" sz="2200" b="1" dirty="0"/>
              <a:t>(IARLJ) </a:t>
            </a:r>
            <a:r>
              <a:rPr lang="en-AU" sz="2200" b="1" dirty="0"/>
              <a:t>Conference </a:t>
            </a:r>
          </a:p>
          <a:p>
            <a:pPr algn="ctr"/>
            <a:r>
              <a:rPr lang="en-AU" sz="2200" b="1" dirty="0"/>
              <a:t>Pretoria, South Africa</a:t>
            </a:r>
          </a:p>
          <a:p>
            <a:pPr algn="ctr"/>
            <a:r>
              <a:rPr lang="en-AU" sz="2200" b="1" dirty="0"/>
              <a:t>26-28 October 2016</a:t>
            </a:r>
            <a:endParaRPr lang="en-AU" sz="2200" dirty="0"/>
          </a:p>
        </p:txBody>
      </p:sp>
      <p:sp>
        <p:nvSpPr>
          <p:cNvPr id="5" name="TextBox 4"/>
          <p:cNvSpPr txBox="1"/>
          <p:nvPr/>
        </p:nvSpPr>
        <p:spPr>
          <a:xfrm>
            <a:off x="2699792" y="5770130"/>
            <a:ext cx="3744416" cy="707886"/>
          </a:xfrm>
          <a:prstGeom prst="rect">
            <a:avLst/>
          </a:prstGeom>
          <a:noFill/>
        </p:spPr>
        <p:txBody>
          <a:bodyPr wrap="square" rtlCol="0">
            <a:spAutoFit/>
          </a:bodyPr>
          <a:lstStyle/>
          <a:p>
            <a:pPr algn="ctr"/>
            <a:r>
              <a:rPr lang="en-AU" sz="2000" b="1" dirty="0">
                <a:solidFill>
                  <a:schemeClr val="bg1"/>
                </a:solidFill>
              </a:rPr>
              <a:t>Justice Debbie Mortimer</a:t>
            </a:r>
          </a:p>
          <a:p>
            <a:pPr algn="ctr"/>
            <a:r>
              <a:rPr lang="en-AU" sz="2000" b="1" dirty="0">
                <a:solidFill>
                  <a:schemeClr val="bg1"/>
                </a:solidFill>
              </a:rPr>
              <a:t>Federal Court of Australia</a:t>
            </a:r>
          </a:p>
        </p:txBody>
      </p:sp>
    </p:spTree>
    <p:extLst>
      <p:ext uri="{BB962C8B-B14F-4D97-AF65-F5344CB8AC3E}">
        <p14:creationId xmlns:p14="http://schemas.microsoft.com/office/powerpoint/2010/main" val="1135985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solidFill>
                  <a:srgbClr val="04617B"/>
                </a:solidFill>
                <a:latin typeface="Constantia"/>
              </a:rPr>
              <a:t>Extract from MOU with PNG </a:t>
            </a:r>
            <a:endParaRPr lang="en-AU" dirty="0"/>
          </a:p>
        </p:txBody>
      </p:sp>
      <p:sp>
        <p:nvSpPr>
          <p:cNvPr id="3" name="Content Placeholder 2"/>
          <p:cNvSpPr>
            <a:spLocks noGrp="1"/>
          </p:cNvSpPr>
          <p:nvPr>
            <p:ph idx="1"/>
          </p:nvPr>
        </p:nvSpPr>
        <p:spPr>
          <a:xfrm>
            <a:off x="467544" y="2132856"/>
            <a:ext cx="8229600" cy="4389120"/>
          </a:xfrm>
        </p:spPr>
        <p:txBody>
          <a:bodyPr>
            <a:normAutofit fontScale="92500" lnSpcReduction="10000"/>
          </a:bodyPr>
          <a:lstStyle/>
          <a:p>
            <a:pPr marL="0" indent="0">
              <a:buNone/>
            </a:pPr>
            <a:r>
              <a:rPr lang="en-US" b="1" dirty="0"/>
              <a:t>Persons to be transferred to Papua New Guinea for processing</a:t>
            </a:r>
            <a:endParaRPr lang="en-AU" dirty="0"/>
          </a:p>
          <a:p>
            <a:pPr marL="514350" indent="-514350">
              <a:buFont typeface="+mj-lt"/>
              <a:buAutoNum type="arabicPeriod" startAt="10"/>
            </a:pPr>
            <a:r>
              <a:rPr lang="en-US" dirty="0"/>
              <a:t>Persons to be transferred to Papua New Guinea are those persons who:</a:t>
            </a:r>
            <a:endParaRPr lang="en-AU" dirty="0"/>
          </a:p>
          <a:p>
            <a:pPr marL="880110" lvl="1" indent="-514350">
              <a:buFont typeface="+mj-lt"/>
              <a:buAutoNum type="alphaLcPeriod"/>
            </a:pPr>
            <a:r>
              <a:rPr lang="en-US" dirty="0"/>
              <a:t>have travelled irregularly by sea to Australia; or</a:t>
            </a:r>
            <a:endParaRPr lang="en-AU" dirty="0"/>
          </a:p>
          <a:p>
            <a:pPr marL="880110" lvl="1" indent="-514350">
              <a:buFont typeface="+mj-lt"/>
              <a:buAutoNum type="alphaLcPeriod"/>
            </a:pPr>
            <a:r>
              <a:rPr lang="en-US" dirty="0"/>
              <a:t>have been intercepted at sea by the Australian authorities in the course of trying to reach Australia by irregular means; and</a:t>
            </a:r>
            <a:endParaRPr lang="en-AU" dirty="0"/>
          </a:p>
          <a:p>
            <a:pPr marL="880110" lvl="1" indent="-514350">
              <a:buFont typeface="+mj-lt"/>
              <a:buAutoNum type="alphaLcPeriod"/>
            </a:pPr>
            <a:r>
              <a:rPr lang="en-US" dirty="0"/>
              <a:t>are </a:t>
            </a:r>
            <a:r>
              <a:rPr lang="en-US" dirty="0" err="1"/>
              <a:t>authorised</a:t>
            </a:r>
            <a:r>
              <a:rPr lang="en-US" dirty="0"/>
              <a:t> by Australian law to be transferred to Papua New Guinea; and</a:t>
            </a:r>
            <a:endParaRPr lang="en-AU" dirty="0"/>
          </a:p>
          <a:p>
            <a:pPr marL="880110" lvl="1" indent="-514350">
              <a:buFont typeface="+mj-lt"/>
              <a:buAutoNum type="alphaLcPeriod"/>
            </a:pPr>
            <a:r>
              <a:rPr lang="en-US" dirty="0"/>
              <a:t>have undergone a short health, security and identity check in Australia.</a:t>
            </a:r>
            <a:endParaRPr lang="en-AU" dirty="0"/>
          </a:p>
          <a:p>
            <a:endParaRPr lang="en-AU" dirty="0"/>
          </a:p>
        </p:txBody>
      </p:sp>
    </p:spTree>
    <p:extLst>
      <p:ext uri="{BB962C8B-B14F-4D97-AF65-F5344CB8AC3E}">
        <p14:creationId xmlns:p14="http://schemas.microsoft.com/office/powerpoint/2010/main" val="918422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latin typeface="+mn-lt"/>
              </a:rPr>
              <a:t>Recent Statistics </a:t>
            </a:r>
          </a:p>
        </p:txBody>
      </p:sp>
      <p:sp>
        <p:nvSpPr>
          <p:cNvPr id="3" name="Content Placeholder 2"/>
          <p:cNvSpPr>
            <a:spLocks noGrp="1"/>
          </p:cNvSpPr>
          <p:nvPr>
            <p:ph idx="1"/>
          </p:nvPr>
        </p:nvSpPr>
        <p:spPr>
          <a:xfrm>
            <a:off x="539552" y="2132856"/>
            <a:ext cx="8229600" cy="4389120"/>
          </a:xfrm>
        </p:spPr>
        <p:txBody>
          <a:bodyPr>
            <a:normAutofit/>
          </a:bodyPr>
          <a:lstStyle/>
          <a:p>
            <a:r>
              <a:rPr lang="en-US" dirty="0"/>
              <a:t>According to Australian Government Department of Immigration and Border Protection statistics, on </a:t>
            </a:r>
            <a:r>
              <a:rPr lang="en-AU" dirty="0"/>
              <a:t>31 August 2016, there were:</a:t>
            </a:r>
          </a:p>
          <a:p>
            <a:pPr lvl="1"/>
            <a:r>
              <a:rPr lang="en-AU" dirty="0"/>
              <a:t> 410 (306 men, 55 women, 49 children) detainees on Nauru; and </a:t>
            </a:r>
          </a:p>
          <a:p>
            <a:pPr lvl="1"/>
            <a:r>
              <a:rPr lang="en-AU" dirty="0"/>
              <a:t>823 (all male adult) detainees on Manus Island.</a:t>
            </a:r>
          </a:p>
          <a:p>
            <a:r>
              <a:rPr lang="en-AU" dirty="0"/>
              <a:t>At the same reporting date, there were 1355 people in immigration detention on the mainland and 247 in immigration detention on Christmas Island.</a:t>
            </a:r>
          </a:p>
        </p:txBody>
      </p:sp>
    </p:spTree>
    <p:extLst>
      <p:ext uri="{BB962C8B-B14F-4D97-AF65-F5344CB8AC3E}">
        <p14:creationId xmlns:p14="http://schemas.microsoft.com/office/powerpoint/2010/main" val="809876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latin typeface="+mn-lt"/>
              </a:rPr>
              <a:t>Past Statistics</a:t>
            </a:r>
          </a:p>
        </p:txBody>
      </p:sp>
      <p:sp>
        <p:nvSpPr>
          <p:cNvPr id="3" name="Content Placeholder 2"/>
          <p:cNvSpPr>
            <a:spLocks noGrp="1"/>
          </p:cNvSpPr>
          <p:nvPr>
            <p:ph idx="1"/>
          </p:nvPr>
        </p:nvSpPr>
        <p:spPr>
          <a:xfrm>
            <a:off x="467544" y="2060848"/>
            <a:ext cx="8229600" cy="4389120"/>
          </a:xfrm>
        </p:spPr>
        <p:txBody>
          <a:bodyPr>
            <a:normAutofit/>
          </a:bodyPr>
          <a:lstStyle/>
          <a:p>
            <a:r>
              <a:rPr lang="en-GB" sz="2800" dirty="0"/>
              <a:t>However, there have been much higher numbers of detainees in the past. </a:t>
            </a:r>
          </a:p>
          <a:p>
            <a:r>
              <a:rPr lang="en-GB" sz="2800" dirty="0"/>
              <a:t>In the period September 2012-May 2016, the numbers of detainees peaked: </a:t>
            </a:r>
          </a:p>
          <a:p>
            <a:pPr lvl="1"/>
            <a:r>
              <a:rPr lang="en-GB" sz="2800" dirty="0"/>
              <a:t>on Manus Island at </a:t>
            </a:r>
            <a:r>
              <a:rPr lang="en-AU" sz="2800" dirty="0"/>
              <a:t>1,353 in January 2014;</a:t>
            </a:r>
          </a:p>
          <a:p>
            <a:pPr lvl="1"/>
            <a:r>
              <a:rPr lang="en-AU" sz="2800" dirty="0"/>
              <a:t>on Nauru at 1,233 in August 2014.</a:t>
            </a:r>
          </a:p>
        </p:txBody>
      </p:sp>
    </p:spTree>
    <p:extLst>
      <p:ext uri="{BB962C8B-B14F-4D97-AF65-F5344CB8AC3E}">
        <p14:creationId xmlns:p14="http://schemas.microsoft.com/office/powerpoint/2010/main" val="3011456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latin typeface="+mn-lt"/>
              </a:rPr>
              <a:t>Reviews and Reports </a:t>
            </a:r>
          </a:p>
        </p:txBody>
      </p:sp>
      <p:sp>
        <p:nvSpPr>
          <p:cNvPr id="3" name="Content Placeholder 2"/>
          <p:cNvSpPr>
            <a:spLocks noGrp="1"/>
          </p:cNvSpPr>
          <p:nvPr>
            <p:ph idx="1"/>
          </p:nvPr>
        </p:nvSpPr>
        <p:spPr/>
        <p:txBody>
          <a:bodyPr/>
          <a:lstStyle/>
          <a:p>
            <a:r>
              <a:rPr lang="en-AU" dirty="0"/>
              <a:t>There have been numerous reports on and reviews into the offshore processing arrangements, by both government bodies, NGOs and the United Nations.</a:t>
            </a:r>
          </a:p>
          <a:p>
            <a:r>
              <a:rPr lang="en-AU" dirty="0"/>
              <a:t>For a recent list of the reports and inquiries, see “Australia’s offshore processing of asylum seekers in Nauru and PNG: A Quick Guide to statistics and resources” online </a:t>
            </a:r>
            <a:r>
              <a:rPr lang="en-AU" dirty="0">
                <a:hlinkClick r:id="rId2"/>
              </a:rPr>
              <a:t>http://www.aph.gov.au/About_Parliament/Parliamentary_Departments/Parliamentary_Library/pubs/rp/rp1516/Quick_Guides/Offshore</a:t>
            </a:r>
            <a:endParaRPr lang="en-AU" dirty="0"/>
          </a:p>
          <a:p>
            <a:endParaRPr lang="en-AU" dirty="0"/>
          </a:p>
        </p:txBody>
      </p:sp>
    </p:spTree>
    <p:extLst>
      <p:ext uri="{BB962C8B-B14F-4D97-AF65-F5344CB8AC3E}">
        <p14:creationId xmlns:p14="http://schemas.microsoft.com/office/powerpoint/2010/main" val="354905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836712"/>
            <a:ext cx="8229600" cy="1143000"/>
          </a:xfrm>
        </p:spPr>
        <p:txBody>
          <a:bodyPr>
            <a:noAutofit/>
          </a:bodyPr>
          <a:lstStyle/>
          <a:p>
            <a:pPr algn="ctr">
              <a:spcAft>
                <a:spcPts val="1200"/>
              </a:spcAft>
            </a:pPr>
            <a:r>
              <a:rPr lang="en-AU" sz="4000" dirty="0">
                <a:latin typeface="+mn-lt"/>
              </a:rPr>
              <a:t>Island of Despair: Amnesty International Report </a:t>
            </a:r>
            <a:r>
              <a:rPr lang="en-AU" sz="2800" dirty="0">
                <a:latin typeface="+mn-lt"/>
              </a:rPr>
              <a:t>(October 2016)</a:t>
            </a:r>
          </a:p>
        </p:txBody>
      </p:sp>
      <p:sp>
        <p:nvSpPr>
          <p:cNvPr id="3" name="Content Placeholder 2"/>
          <p:cNvSpPr>
            <a:spLocks noGrp="1"/>
          </p:cNvSpPr>
          <p:nvPr>
            <p:ph idx="1"/>
          </p:nvPr>
        </p:nvSpPr>
        <p:spPr>
          <a:xfrm>
            <a:off x="467544" y="2132856"/>
            <a:ext cx="8229600" cy="4389120"/>
          </a:xfrm>
        </p:spPr>
        <p:txBody>
          <a:bodyPr>
            <a:normAutofit fontScale="77500" lnSpcReduction="20000"/>
          </a:bodyPr>
          <a:lstStyle/>
          <a:p>
            <a:pPr>
              <a:spcBef>
                <a:spcPts val="1200"/>
              </a:spcBef>
            </a:pPr>
            <a:r>
              <a:rPr lang="en-AU" dirty="0"/>
              <a:t>AI interviewed refugees and asylum seekers on Nauru, current and former contract workers who delivered services on Nauru on behalf of the Australian government, to compile its 2016 report: </a:t>
            </a:r>
            <a:r>
              <a:rPr lang="en-AU" i="1" dirty="0"/>
              <a:t>Island of Despair</a:t>
            </a:r>
            <a:r>
              <a:rPr lang="en-AU" dirty="0"/>
              <a:t>. </a:t>
            </a:r>
          </a:p>
          <a:p>
            <a:pPr>
              <a:spcBef>
                <a:spcPts val="1200"/>
              </a:spcBef>
            </a:pPr>
            <a:r>
              <a:rPr lang="en-AU" dirty="0"/>
              <a:t>The report concluded: “</a:t>
            </a:r>
            <a:r>
              <a:rPr lang="en-AU" i="1" dirty="0"/>
              <a:t>The government of Australia's “processing” of refugees and asylum-seekers on Nauru is a deliberate and systematic regime of neglect and cruelty, and amounts to torture under international law</a:t>
            </a:r>
            <a:r>
              <a:rPr lang="en-AU" dirty="0"/>
              <a:t>.”</a:t>
            </a:r>
          </a:p>
          <a:p>
            <a:r>
              <a:rPr lang="en-AU" dirty="0"/>
              <a:t>Report accessible at: </a:t>
            </a:r>
            <a:r>
              <a:rPr lang="en-AU" dirty="0">
                <a:hlinkClick r:id="rId2"/>
              </a:rPr>
              <a:t>https://www.amnesty.org.au/island-of-despair-nauru-refugee-report-2016/</a:t>
            </a:r>
            <a:endParaRPr lang="en-AU" dirty="0"/>
          </a:p>
          <a:p>
            <a:r>
              <a:rPr lang="en-US" sz="2800" dirty="0"/>
              <a:t>The Australian Government has refuted most of the claims in the Amnesty </a:t>
            </a:r>
            <a:r>
              <a:rPr lang="en-US" sz="2800" dirty="0" err="1"/>
              <a:t>report:</a:t>
            </a:r>
            <a:r>
              <a:rPr lang="en-US" sz="2800" dirty="0" err="1">
                <a:hlinkClick r:id="rId3"/>
              </a:rPr>
              <a:t>http</a:t>
            </a:r>
            <a:r>
              <a:rPr lang="en-US" sz="2800" dirty="0">
                <a:hlinkClick r:id="rId3"/>
              </a:rPr>
              <a:t>://newsroom.border.gov.au/releases/response-to-amnesty-international-report-on-nauru</a:t>
            </a:r>
            <a:endParaRPr lang="en-US" sz="2800" dirty="0"/>
          </a:p>
          <a:p>
            <a:endParaRPr lang="en-AU" dirty="0"/>
          </a:p>
        </p:txBody>
      </p:sp>
    </p:spTree>
    <p:extLst>
      <p:ext uri="{BB962C8B-B14F-4D97-AF65-F5344CB8AC3E}">
        <p14:creationId xmlns:p14="http://schemas.microsoft.com/office/powerpoint/2010/main" val="1028299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AU" sz="4000" dirty="0">
                <a:latin typeface="+mn-lt"/>
              </a:rPr>
              <a:t>Court decisions relating to Australia’s offshore processing arrangements</a:t>
            </a:r>
          </a:p>
        </p:txBody>
      </p:sp>
      <p:sp>
        <p:nvSpPr>
          <p:cNvPr id="3" name="Content Placeholder 2"/>
          <p:cNvSpPr>
            <a:spLocks noGrp="1"/>
          </p:cNvSpPr>
          <p:nvPr>
            <p:ph idx="1"/>
          </p:nvPr>
        </p:nvSpPr>
        <p:spPr/>
        <p:txBody>
          <a:bodyPr>
            <a:normAutofit/>
          </a:bodyPr>
          <a:lstStyle/>
          <a:p>
            <a:r>
              <a:rPr lang="en-US" i="1" dirty="0"/>
              <a:t>Plaintiff S156/2013 v Minister for Immigration and Border Protection &amp; Anor</a:t>
            </a:r>
            <a:r>
              <a:rPr lang="en-US" dirty="0"/>
              <a:t> [2014] HCA 22</a:t>
            </a:r>
          </a:p>
          <a:p>
            <a:r>
              <a:rPr lang="en-US" i="1" dirty="0"/>
              <a:t>CPCF v Minister for Immigration and Border Protection</a:t>
            </a:r>
            <a:r>
              <a:rPr lang="en-US" dirty="0"/>
              <a:t> [2015] HCA 1</a:t>
            </a:r>
          </a:p>
          <a:p>
            <a:r>
              <a:rPr lang="en-AU" i="1" dirty="0" err="1"/>
              <a:t>Namah</a:t>
            </a:r>
            <a:r>
              <a:rPr lang="en-AU" i="1" dirty="0"/>
              <a:t> v </a:t>
            </a:r>
            <a:r>
              <a:rPr lang="en-AU" i="1" dirty="0" err="1"/>
              <a:t>Pato</a:t>
            </a:r>
            <a:r>
              <a:rPr lang="en-AU" i="1" dirty="0"/>
              <a:t> </a:t>
            </a:r>
            <a:r>
              <a:rPr lang="en-AU" dirty="0"/>
              <a:t>[2016] PGSC 13</a:t>
            </a:r>
          </a:p>
          <a:p>
            <a:r>
              <a:rPr lang="en-US" i="1" dirty="0"/>
              <a:t>Plaintiff M68/2015 v Minister for Immigration and Border Protection</a:t>
            </a:r>
            <a:r>
              <a:rPr lang="en-US" dirty="0"/>
              <a:t> [2016] HCA 1</a:t>
            </a:r>
          </a:p>
          <a:p>
            <a:r>
              <a:rPr lang="en-US" i="1" dirty="0"/>
              <a:t>Plaintiff S99/2016 v Minister for Immigration and Border Protection </a:t>
            </a:r>
            <a:r>
              <a:rPr lang="en-US" dirty="0"/>
              <a:t>[2016] FCA 483</a:t>
            </a:r>
          </a:p>
          <a:p>
            <a:pPr marL="0" indent="0">
              <a:buNone/>
            </a:pPr>
            <a:endParaRPr lang="en-AU" dirty="0"/>
          </a:p>
        </p:txBody>
      </p:sp>
    </p:spTree>
    <p:extLst>
      <p:ext uri="{BB962C8B-B14F-4D97-AF65-F5344CB8AC3E}">
        <p14:creationId xmlns:p14="http://schemas.microsoft.com/office/powerpoint/2010/main" val="2765092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143000"/>
          </a:xfrm>
        </p:spPr>
        <p:txBody>
          <a:bodyPr>
            <a:normAutofit fontScale="90000"/>
          </a:bodyPr>
          <a:lstStyle/>
          <a:p>
            <a:pPr algn="ctr"/>
            <a:r>
              <a:rPr lang="en-AU" dirty="0">
                <a:latin typeface="+mn-lt"/>
              </a:rPr>
              <a:t>Recent changes to offshore processing arrangements</a:t>
            </a:r>
          </a:p>
        </p:txBody>
      </p:sp>
      <p:sp>
        <p:nvSpPr>
          <p:cNvPr id="3" name="Content Placeholder 2"/>
          <p:cNvSpPr>
            <a:spLocks noGrp="1"/>
          </p:cNvSpPr>
          <p:nvPr>
            <p:ph idx="1"/>
          </p:nvPr>
        </p:nvSpPr>
        <p:spPr>
          <a:xfrm>
            <a:off x="457200" y="2064216"/>
            <a:ext cx="8229600" cy="4389120"/>
          </a:xfrm>
        </p:spPr>
        <p:txBody>
          <a:bodyPr/>
          <a:lstStyle/>
          <a:p>
            <a:r>
              <a:rPr lang="en-GB" dirty="0"/>
              <a:t>In October 2015, the Nauru processing centre became an “open centre” (this change was implemented just before </a:t>
            </a:r>
            <a:r>
              <a:rPr lang="en-GB" i="1" dirty="0"/>
              <a:t>M68</a:t>
            </a:r>
            <a:r>
              <a:rPr lang="en-GB" dirty="0"/>
              <a:t> was handed down).</a:t>
            </a:r>
          </a:p>
          <a:p>
            <a:r>
              <a:rPr lang="en-GB" dirty="0"/>
              <a:t>The Manus centre adopted similar measures in May 2016 (soon after the </a:t>
            </a:r>
            <a:r>
              <a:rPr lang="en-GB" i="1" dirty="0" err="1"/>
              <a:t>Namah</a:t>
            </a:r>
            <a:r>
              <a:rPr lang="en-GB" i="1" dirty="0"/>
              <a:t> v </a:t>
            </a:r>
            <a:r>
              <a:rPr lang="en-GB" i="1" dirty="0" err="1"/>
              <a:t>Pato</a:t>
            </a:r>
            <a:r>
              <a:rPr lang="en-GB" i="1" dirty="0"/>
              <a:t> </a:t>
            </a:r>
            <a:r>
              <a:rPr lang="en-GB" dirty="0"/>
              <a:t>decision).</a:t>
            </a:r>
          </a:p>
          <a:p>
            <a:r>
              <a:rPr lang="en-US" dirty="0"/>
              <a:t>In August 2016, the Minister for Immigration and Border Protection Peter Dutton announced, after meeting with the PNG Prime Minister, that the Manus Island Centre would close</a:t>
            </a:r>
          </a:p>
          <a:p>
            <a:r>
              <a:rPr lang="en-US" dirty="0"/>
              <a:t>As of October 2016, Manus IC has </a:t>
            </a:r>
            <a:r>
              <a:rPr lang="en-US"/>
              <a:t>not closed.</a:t>
            </a:r>
            <a:endParaRPr lang="en-AU" dirty="0"/>
          </a:p>
        </p:txBody>
      </p:sp>
    </p:spTree>
    <p:extLst>
      <p:ext uri="{BB962C8B-B14F-4D97-AF65-F5344CB8AC3E}">
        <p14:creationId xmlns:p14="http://schemas.microsoft.com/office/powerpoint/2010/main" val="2659018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24712"/>
          </a:xfrm>
        </p:spPr>
        <p:txBody>
          <a:bodyPr/>
          <a:lstStyle/>
          <a:p>
            <a:r>
              <a:rPr lang="en-US" dirty="0"/>
              <a:t>Costs of offshore processing</a:t>
            </a:r>
          </a:p>
        </p:txBody>
      </p:sp>
      <p:sp>
        <p:nvSpPr>
          <p:cNvPr id="3" name="Content Placeholder 2"/>
          <p:cNvSpPr>
            <a:spLocks noGrp="1"/>
          </p:cNvSpPr>
          <p:nvPr>
            <p:ph idx="1"/>
          </p:nvPr>
        </p:nvSpPr>
        <p:spPr>
          <a:xfrm>
            <a:off x="457200" y="1700808"/>
            <a:ext cx="8229600" cy="4623792"/>
          </a:xfrm>
        </p:spPr>
        <p:txBody>
          <a:bodyPr>
            <a:noAutofit/>
          </a:bodyPr>
          <a:lstStyle/>
          <a:p>
            <a:r>
              <a:rPr lang="en-US" sz="2400" dirty="0"/>
              <a:t>Australian National Audit Office estimates that operations on Nauru and Manus cost over </a:t>
            </a:r>
            <a:r>
              <a:rPr lang="en-US" sz="2400" b="1" dirty="0"/>
              <a:t>AUD$573,000 (USD$419,425) </a:t>
            </a:r>
            <a:r>
              <a:rPr lang="en-US" sz="2400" dirty="0"/>
              <a:t>per person per year (Source: </a:t>
            </a:r>
            <a:r>
              <a:rPr lang="en-US" sz="2400"/>
              <a:t>Amnesty International, </a:t>
            </a:r>
            <a:r>
              <a:rPr lang="en-US" sz="2400" i="1" dirty="0"/>
              <a:t>Island of despair: Australia's processing of refugees on Nauru </a:t>
            </a:r>
            <a:r>
              <a:rPr lang="en-US" sz="2400" dirty="0"/>
              <a:t>2016, p.4)</a:t>
            </a:r>
            <a:endParaRPr lang="en-US" sz="2400" i="1" dirty="0"/>
          </a:p>
          <a:p>
            <a:r>
              <a:rPr lang="en-US" sz="2400" dirty="0"/>
              <a:t>Australia pays Nauru visa fees for transferred asylum seekers . To 30 March 2015, cost was more than </a:t>
            </a:r>
            <a:r>
              <a:rPr lang="en-US" sz="2400" b="1" dirty="0"/>
              <a:t>AUD$ 27 million</a:t>
            </a:r>
            <a:r>
              <a:rPr lang="en-US" sz="2400" dirty="0"/>
              <a:t>: see </a:t>
            </a:r>
            <a:r>
              <a:rPr lang="en-US" sz="2400" i="1" dirty="0"/>
              <a:t>Plaintiff M 68/2015 </a:t>
            </a:r>
            <a:r>
              <a:rPr lang="en-US" sz="2400" dirty="0"/>
              <a:t>[2016] HCA 1, Gordon J at [313]</a:t>
            </a:r>
          </a:p>
          <a:p>
            <a:r>
              <a:rPr lang="en-US" sz="2400" dirty="0"/>
              <a:t>In 2014, Nauru raised the cost of a journalist visa from $US178 to </a:t>
            </a:r>
            <a:r>
              <a:rPr lang="en-US" sz="2400" b="1" dirty="0"/>
              <a:t>$US7,126 .</a:t>
            </a:r>
          </a:p>
        </p:txBody>
      </p:sp>
    </p:spTree>
    <p:extLst>
      <p:ext uri="{BB962C8B-B14F-4D97-AF65-F5344CB8AC3E}">
        <p14:creationId xmlns:p14="http://schemas.microsoft.com/office/powerpoint/2010/main" val="721045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5840"/>
            <a:ext cx="8229600" cy="1143000"/>
          </a:xfrm>
        </p:spPr>
        <p:txBody>
          <a:bodyPr>
            <a:normAutofit fontScale="90000"/>
          </a:bodyPr>
          <a:lstStyle/>
          <a:p>
            <a:pPr algn="ctr"/>
            <a:r>
              <a:rPr lang="en-AU" dirty="0">
                <a:latin typeface="+mn-lt"/>
              </a:rPr>
              <a:t>Manus Island and Nauru Regional Processing Centres </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6375" y="2386806"/>
            <a:ext cx="6191250" cy="3486150"/>
          </a:xfrm>
        </p:spPr>
      </p:pic>
    </p:spTree>
    <p:extLst>
      <p:ext uri="{BB962C8B-B14F-4D97-AF65-F5344CB8AC3E}">
        <p14:creationId xmlns:p14="http://schemas.microsoft.com/office/powerpoint/2010/main" val="4075458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91264" cy="1284752"/>
          </a:xfrm>
        </p:spPr>
        <p:txBody>
          <a:bodyPr>
            <a:noAutofit/>
          </a:bodyPr>
          <a:lstStyle/>
          <a:p>
            <a:pPr algn="ctr"/>
            <a:r>
              <a:rPr lang="en-AU" sz="4000" dirty="0">
                <a:latin typeface="+mn-lt"/>
              </a:rPr>
              <a:t>Manus Island </a:t>
            </a:r>
            <a:br>
              <a:rPr lang="en-AU" sz="4000" dirty="0">
                <a:latin typeface="+mn-lt"/>
              </a:rPr>
            </a:br>
            <a:r>
              <a:rPr lang="en-AU" sz="4000" dirty="0">
                <a:latin typeface="+mn-lt"/>
              </a:rPr>
              <a:t>Regional Processing Centre</a:t>
            </a:r>
            <a:br>
              <a:rPr lang="en-AU" sz="4000" dirty="0">
                <a:latin typeface="+mn-lt"/>
              </a:rPr>
            </a:br>
            <a:r>
              <a:rPr lang="en-AU" sz="4000" dirty="0">
                <a:latin typeface="+mn-lt"/>
              </a:rPr>
              <a:t>Papua New Guinea</a:t>
            </a: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753007" y="4869160"/>
            <a:ext cx="3197076" cy="1800200"/>
          </a:xfr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7544" y="2096184"/>
            <a:ext cx="3884001" cy="259071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2000" y="2084699"/>
            <a:ext cx="3873425" cy="2584128"/>
          </a:xfrm>
          <a:prstGeom prst="rect">
            <a:avLst/>
          </a:prstGeom>
        </p:spPr>
      </p:pic>
    </p:spTree>
    <p:extLst>
      <p:ext uri="{BB962C8B-B14F-4D97-AF65-F5344CB8AC3E}">
        <p14:creationId xmlns:p14="http://schemas.microsoft.com/office/powerpoint/2010/main" val="1622936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45840"/>
            <a:ext cx="8229600" cy="1143000"/>
          </a:xfrm>
        </p:spPr>
        <p:txBody>
          <a:bodyPr>
            <a:normAutofit fontScale="90000"/>
          </a:bodyPr>
          <a:lstStyle/>
          <a:p>
            <a:pPr algn="ctr"/>
            <a:r>
              <a:rPr lang="en-AU" dirty="0">
                <a:latin typeface="+mn-lt"/>
              </a:rPr>
              <a:t>Nauru Regional Processing Centre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83968" y="2852936"/>
            <a:ext cx="4318076" cy="2266900"/>
          </a:xfr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2060848"/>
            <a:ext cx="3456384" cy="2053612"/>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7584" y="4400576"/>
            <a:ext cx="3130683" cy="2088232"/>
          </a:xfrm>
          <a:prstGeom prst="rect">
            <a:avLst/>
          </a:prstGeom>
        </p:spPr>
      </p:pic>
    </p:spTree>
    <p:extLst>
      <p:ext uri="{BB962C8B-B14F-4D97-AF65-F5344CB8AC3E}">
        <p14:creationId xmlns:p14="http://schemas.microsoft.com/office/powerpoint/2010/main" val="1465819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AU" dirty="0">
                <a:latin typeface="+mn-lt"/>
              </a:rPr>
              <a:t>Background – Manus and Nauru</a:t>
            </a:r>
          </a:p>
        </p:txBody>
      </p:sp>
      <p:sp>
        <p:nvSpPr>
          <p:cNvPr id="3" name="Content Placeholder 2"/>
          <p:cNvSpPr>
            <a:spLocks noGrp="1"/>
          </p:cNvSpPr>
          <p:nvPr>
            <p:ph idx="1"/>
          </p:nvPr>
        </p:nvSpPr>
        <p:spPr/>
        <p:txBody>
          <a:bodyPr/>
          <a:lstStyle/>
          <a:p>
            <a:r>
              <a:rPr lang="en-GB" dirty="0"/>
              <a:t>Opened for operation in 2001, as part of the Howard government’s “Pacific Solution”. </a:t>
            </a:r>
          </a:p>
          <a:p>
            <a:r>
              <a:rPr lang="en-AU" dirty="0"/>
              <a:t>Australia signed an Administrative Agreement with Nauru on 10 September 2001 and a Memorandum of Understanding (MOU) with Papua New Guinea on 11 October 2001 to give effect to the arrangements. </a:t>
            </a:r>
          </a:p>
          <a:p>
            <a:r>
              <a:rPr lang="en-GB" dirty="0"/>
              <a:t>Offshore processing was suspended by the Rudd </a:t>
            </a:r>
            <a:r>
              <a:rPr lang="en-GB" dirty="0" err="1"/>
              <a:t>Labor</a:t>
            </a:r>
            <a:r>
              <a:rPr lang="en-GB" dirty="0"/>
              <a:t> government in early 2008 and the two centres were closed between early 2008 and September 2012.</a:t>
            </a:r>
            <a:endParaRPr lang="en-AU" dirty="0"/>
          </a:p>
        </p:txBody>
      </p:sp>
    </p:spTree>
    <p:extLst>
      <p:ext uri="{BB962C8B-B14F-4D97-AF65-F5344CB8AC3E}">
        <p14:creationId xmlns:p14="http://schemas.microsoft.com/office/powerpoint/2010/main" val="2347786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AU" dirty="0">
                <a:latin typeface="+mn-lt"/>
              </a:rPr>
              <a:t>Background – Manus and Nauru</a:t>
            </a:r>
          </a:p>
        </p:txBody>
      </p:sp>
      <p:sp>
        <p:nvSpPr>
          <p:cNvPr id="3" name="Content Placeholder 2"/>
          <p:cNvSpPr>
            <a:spLocks noGrp="1"/>
          </p:cNvSpPr>
          <p:nvPr>
            <p:ph idx="1"/>
          </p:nvPr>
        </p:nvSpPr>
        <p:spPr/>
        <p:txBody>
          <a:bodyPr>
            <a:normAutofit/>
          </a:bodyPr>
          <a:lstStyle/>
          <a:p>
            <a:r>
              <a:rPr lang="en-GB" dirty="0"/>
              <a:t>In August 2012, the Gillard </a:t>
            </a:r>
            <a:r>
              <a:rPr lang="en-GB" dirty="0" err="1"/>
              <a:t>Labor</a:t>
            </a:r>
            <a:r>
              <a:rPr lang="en-GB" dirty="0"/>
              <a:t> government introduced </a:t>
            </a:r>
            <a:r>
              <a:rPr lang="en-US" dirty="0"/>
              <a:t>a policy similar to the Pacific Solution and reopened Nauru and Manus processing </a:t>
            </a:r>
            <a:r>
              <a:rPr lang="en-US" dirty="0" err="1"/>
              <a:t>centres</a:t>
            </a:r>
            <a:r>
              <a:rPr lang="en-US" dirty="0"/>
              <a:t>.</a:t>
            </a:r>
          </a:p>
          <a:p>
            <a:r>
              <a:rPr lang="en-GB" dirty="0"/>
              <a:t>After the centres were reopened, the first asylum seekers arrived in Nauru</a:t>
            </a:r>
            <a:r>
              <a:rPr lang="en-GB" i="1" dirty="0"/>
              <a:t> </a:t>
            </a:r>
            <a:r>
              <a:rPr lang="en-GB" dirty="0"/>
              <a:t>on 15 September 2012 and on Manus on 21 November 2012. </a:t>
            </a:r>
          </a:p>
          <a:p>
            <a:r>
              <a:rPr lang="en-GB" dirty="0"/>
              <a:t>While both male and female asylum seekers were transferred to Manus Island from 21 November 2012 to 4 July 2013, after July 2013, all women and children have been sent to Nauru. </a:t>
            </a:r>
            <a:endParaRPr lang="en-AU" dirty="0"/>
          </a:p>
          <a:p>
            <a:endParaRPr lang="en-AU" dirty="0"/>
          </a:p>
        </p:txBody>
      </p:sp>
    </p:spTree>
    <p:extLst>
      <p:ext uri="{BB962C8B-B14F-4D97-AF65-F5344CB8AC3E}">
        <p14:creationId xmlns:p14="http://schemas.microsoft.com/office/powerpoint/2010/main" val="1305636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latin typeface="+mn-lt"/>
              </a:rPr>
              <a:t>The most recent MOUs</a:t>
            </a:r>
          </a:p>
        </p:txBody>
      </p:sp>
      <p:sp>
        <p:nvSpPr>
          <p:cNvPr id="3" name="Content Placeholder 2"/>
          <p:cNvSpPr>
            <a:spLocks noGrp="1"/>
          </p:cNvSpPr>
          <p:nvPr>
            <p:ph idx="1"/>
          </p:nvPr>
        </p:nvSpPr>
        <p:spPr/>
        <p:txBody>
          <a:bodyPr/>
          <a:lstStyle/>
          <a:p>
            <a:pPr>
              <a:spcBef>
                <a:spcPts val="600"/>
              </a:spcBef>
            </a:pPr>
            <a:r>
              <a:rPr lang="en-US" dirty="0"/>
              <a:t>The most recent MOUs were signed between Australia:</a:t>
            </a:r>
          </a:p>
          <a:p>
            <a:pPr lvl="1"/>
            <a:r>
              <a:rPr lang="en-US" dirty="0"/>
              <a:t>and Papua New Guinea, on 6 August 2013;</a:t>
            </a:r>
          </a:p>
          <a:p>
            <a:pPr lvl="1"/>
            <a:r>
              <a:rPr lang="en-US" dirty="0"/>
              <a:t>and Nauru, on 3 August 2013.</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9712" y="3717031"/>
            <a:ext cx="4885988" cy="2751187"/>
          </a:xfrm>
          <a:prstGeom prst="rect">
            <a:avLst/>
          </a:prstGeom>
        </p:spPr>
      </p:pic>
    </p:spTree>
    <p:extLst>
      <p:ext uri="{BB962C8B-B14F-4D97-AF65-F5344CB8AC3E}">
        <p14:creationId xmlns:p14="http://schemas.microsoft.com/office/powerpoint/2010/main" val="3616127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latin typeface="+mn-lt"/>
              </a:rPr>
              <a:t>Extract from MOU with PNG </a:t>
            </a:r>
          </a:p>
        </p:txBody>
      </p:sp>
      <p:sp>
        <p:nvSpPr>
          <p:cNvPr id="3" name="Content Placeholder 2"/>
          <p:cNvSpPr>
            <a:spLocks noGrp="1"/>
          </p:cNvSpPr>
          <p:nvPr>
            <p:ph idx="1"/>
          </p:nvPr>
        </p:nvSpPr>
        <p:spPr>
          <a:xfrm>
            <a:off x="539552" y="2060848"/>
            <a:ext cx="8229600" cy="4389120"/>
          </a:xfrm>
        </p:spPr>
        <p:txBody>
          <a:bodyPr>
            <a:normAutofit fontScale="70000" lnSpcReduction="20000"/>
          </a:bodyPr>
          <a:lstStyle/>
          <a:p>
            <a:pPr marL="0" indent="0">
              <a:buNone/>
            </a:pPr>
            <a:r>
              <a:rPr lang="en-US" b="1" dirty="0"/>
              <a:t>Guiding Principles</a:t>
            </a:r>
            <a:endParaRPr lang="en-AU" dirty="0"/>
          </a:p>
          <a:p>
            <a:pPr marL="0" indent="0">
              <a:buNone/>
            </a:pPr>
            <a:endParaRPr lang="en-US" dirty="0"/>
          </a:p>
          <a:p>
            <a:pPr marL="514350" indent="-514350">
              <a:buFont typeface="+mj-lt"/>
              <a:buAutoNum type="arabicPeriod" startAt="4"/>
            </a:pPr>
            <a:r>
              <a:rPr lang="en-US" dirty="0"/>
              <a:t>The Government of Australia will conduct all activities in respect of this MOU in accordance with its Constitution and all relevant domestic laws.</a:t>
            </a:r>
          </a:p>
          <a:p>
            <a:pPr marL="514350" indent="-514350">
              <a:buFont typeface="+mj-lt"/>
              <a:buAutoNum type="arabicPeriod" startAt="4"/>
            </a:pPr>
            <a:r>
              <a:rPr lang="en-US" dirty="0"/>
              <a:t>The Government of Papua New Guinea will conduct all activities in respect of this MOU in accordance with its Constitution and all relevant domestic laws.</a:t>
            </a:r>
          </a:p>
          <a:p>
            <a:pPr marL="514350" indent="-514350">
              <a:buFont typeface="+mj-lt"/>
              <a:buAutoNum type="arabicPeriod" startAt="4"/>
            </a:pPr>
            <a:r>
              <a:rPr lang="en-US" dirty="0"/>
              <a:t>The Government of Australia will bear all costs incurred under this MOU.</a:t>
            </a:r>
          </a:p>
          <a:p>
            <a:pPr marL="514350" indent="-514350">
              <a:buFont typeface="+mj-lt"/>
              <a:buAutoNum type="arabicPeriod" startAt="4"/>
            </a:pPr>
            <a:r>
              <a:rPr lang="en-US" dirty="0"/>
              <a:t>Separate to the costs incurred for the specific operation of this MOU, the participants will develop a package of assistance and other bilateral cooperation, which will be in addition to the current allocation of Australian development cooperation assistance to PNG, and taking into consideration priorities which are consistent with the revised PNG-Australia Partnership for Development (endorsed by both Governments on 12 October 2011). This includes specific measures agreed to by Participants through the Joint Understanding between Australia and Papua New Guinea on Further Bilateral Cooperation on Health, Education and Law and Order, agreed on 19 July 2013.</a:t>
            </a:r>
            <a:endParaRPr lang="en-AU" dirty="0"/>
          </a:p>
          <a:p>
            <a:endParaRPr lang="en-AU" dirty="0"/>
          </a:p>
        </p:txBody>
      </p:sp>
    </p:spTree>
    <p:extLst>
      <p:ext uri="{BB962C8B-B14F-4D97-AF65-F5344CB8AC3E}">
        <p14:creationId xmlns:p14="http://schemas.microsoft.com/office/powerpoint/2010/main" val="3518570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a:solidFill>
                  <a:srgbClr val="04617B"/>
                </a:solidFill>
                <a:latin typeface="Constantia"/>
              </a:rPr>
              <a:t>Extract from MOU with PNG </a:t>
            </a:r>
            <a:endParaRPr lang="en-AU" dirty="0"/>
          </a:p>
        </p:txBody>
      </p:sp>
      <p:sp>
        <p:nvSpPr>
          <p:cNvPr id="3" name="Content Placeholder 2"/>
          <p:cNvSpPr>
            <a:spLocks noGrp="1"/>
          </p:cNvSpPr>
          <p:nvPr>
            <p:ph idx="1"/>
          </p:nvPr>
        </p:nvSpPr>
        <p:spPr/>
        <p:txBody>
          <a:bodyPr>
            <a:normAutofit/>
          </a:bodyPr>
          <a:lstStyle/>
          <a:p>
            <a:pPr marL="0" indent="0">
              <a:buNone/>
            </a:pPr>
            <a:r>
              <a:rPr lang="en-US" b="1" dirty="0"/>
              <a:t>Operation of this MOU</a:t>
            </a:r>
            <a:endParaRPr lang="en-AU" dirty="0"/>
          </a:p>
          <a:p>
            <a:pPr marL="514350" indent="-514350">
              <a:buFont typeface="+mj-lt"/>
              <a:buAutoNum type="arabicPeriod" startAt="8"/>
            </a:pPr>
            <a:r>
              <a:rPr lang="en-US" dirty="0"/>
              <a:t>Australia may transfer and Papua New Guinea will accept transferees from Australia under this MOU.</a:t>
            </a:r>
          </a:p>
          <a:p>
            <a:pPr marL="514350" indent="-514350">
              <a:buFont typeface="+mj-lt"/>
              <a:buAutoNum type="arabicPeriod" startAt="8"/>
            </a:pPr>
            <a:r>
              <a:rPr lang="en-US" dirty="0"/>
              <a:t>Administrative measures giving effect to this MOU will be settled between the Participants. Any further specific arrangements may be made, as jointly determined to be necessary by the Participants, on more particular aspects of this MOU for the purpose of giving effect to its objectives.</a:t>
            </a:r>
            <a:endParaRPr lang="en-AU" dirty="0"/>
          </a:p>
          <a:p>
            <a:endParaRPr lang="en-AU" dirty="0"/>
          </a:p>
        </p:txBody>
      </p:sp>
    </p:spTree>
    <p:extLst>
      <p:ext uri="{BB962C8B-B14F-4D97-AF65-F5344CB8AC3E}">
        <p14:creationId xmlns:p14="http://schemas.microsoft.com/office/powerpoint/2010/main" val="10355758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emplate>
  <TotalTime>886</TotalTime>
  <Words>1226</Words>
  <Application>Microsoft Macintosh PowerPoint</Application>
  <PresentationFormat>On-screen Show (4:3)</PresentationFormat>
  <Paragraphs>76</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Constantia</vt:lpstr>
      <vt:lpstr>Wingdings 2</vt:lpstr>
      <vt:lpstr>Flow</vt:lpstr>
      <vt:lpstr>The legalities and humanitarian implications of Australia’s regional offshore processing agreements</vt:lpstr>
      <vt:lpstr>Manus Island and Nauru Regional Processing Centres </vt:lpstr>
      <vt:lpstr>Manus Island  Regional Processing Centre Papua New Guinea</vt:lpstr>
      <vt:lpstr>Nauru Regional Processing Centre</vt:lpstr>
      <vt:lpstr>Background – Manus and Nauru</vt:lpstr>
      <vt:lpstr>Background – Manus and Nauru</vt:lpstr>
      <vt:lpstr>The most recent MOUs</vt:lpstr>
      <vt:lpstr>Extract from MOU with PNG </vt:lpstr>
      <vt:lpstr>Extract from MOU with PNG </vt:lpstr>
      <vt:lpstr>Extract from MOU with PNG </vt:lpstr>
      <vt:lpstr>Recent Statistics </vt:lpstr>
      <vt:lpstr>Past Statistics</vt:lpstr>
      <vt:lpstr>Reviews and Reports </vt:lpstr>
      <vt:lpstr>Island of Despair: Amnesty International Report (October 2016)</vt:lpstr>
      <vt:lpstr>Court decisions relating to Australia’s offshore processing arrangements</vt:lpstr>
      <vt:lpstr>Recent changes to offshore processing arrangements</vt:lpstr>
      <vt:lpstr>Costs of offshore processing</vt:lpstr>
    </vt:vector>
  </TitlesOfParts>
  <Company>Federal Court of Australia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Simone King</dc:creator>
  <cp:lastModifiedBy>Dunstan Mlambo</cp:lastModifiedBy>
  <cp:revision>63</cp:revision>
  <dcterms:created xsi:type="dcterms:W3CDTF">2016-10-18T22:16:48Z</dcterms:created>
  <dcterms:modified xsi:type="dcterms:W3CDTF">2021-09-02T18:15:24Z</dcterms:modified>
</cp:coreProperties>
</file>