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3382"/>
  </p:normalViewPr>
  <p:slideViewPr>
    <p:cSldViewPr>
      <p:cViewPr varScale="1">
        <p:scale>
          <a:sx n="63" d="100"/>
          <a:sy n="63" d="100"/>
        </p:scale>
        <p:origin x="164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6D848-A866-487D-990E-8F2DED039D0D}" type="datetimeFigureOut">
              <a:rPr lang="en-US" smtClean="0"/>
              <a:pPr/>
              <a:t>9/2/21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E250F-9B42-4D5D-92C5-082DB28EC3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91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C825E-6967-4F96-9226-41DF992D5D87}" type="datetimeFigureOut">
              <a:rPr lang="en-ZA" smtClean="0"/>
              <a:pPr/>
              <a:t>2021/09/02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DBEEC-AF8E-4AE1-AA9F-789D3B6E8AE1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33450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3738"/>
            <a:ext cx="4104456" cy="1658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873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607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02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02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0191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6275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33394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92696"/>
            <a:ext cx="4495800" cy="51845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92696"/>
            <a:ext cx="4495800" cy="51845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3067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92696"/>
            <a:ext cx="44999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340769"/>
            <a:ext cx="4497388" cy="4536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692696"/>
            <a:ext cx="44999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40769"/>
            <a:ext cx="4498975" cy="4536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5218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5142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4608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0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421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64301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894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692696"/>
            <a:ext cx="9144000" cy="5191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E6DD8-428F-4A8C-A035-EB07B6C8440E}" type="slidenum">
              <a:rPr lang="en-ZA" smtClean="0"/>
              <a:pPr/>
              <a:t>‹#›</a:t>
            </a:fld>
            <a:endParaRPr lang="en-ZA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5834338"/>
            <a:ext cx="9144000" cy="965076"/>
            <a:chOff x="0" y="5828721"/>
            <a:chExt cx="9144000" cy="1017421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5" y="5828721"/>
              <a:ext cx="2520279" cy="1017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3" name="Straight Connector 12"/>
            <p:cNvCxnSpPr/>
            <p:nvPr/>
          </p:nvCxnSpPr>
          <p:spPr>
            <a:xfrm>
              <a:off x="0" y="5881066"/>
              <a:ext cx="914400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pic>
          <p:nvPicPr>
            <p:cNvPr id="14" name="Picture 5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5136" y="6031269"/>
              <a:ext cx="1222402" cy="757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3707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484784"/>
            <a:ext cx="8784976" cy="2232249"/>
          </a:xfrm>
        </p:spPr>
        <p:txBody>
          <a:bodyPr/>
          <a:lstStyle/>
          <a:p>
            <a:br>
              <a:rPr lang="en-ZA" dirty="0">
                <a:solidFill>
                  <a:srgbClr val="002060"/>
                </a:solidFill>
              </a:rPr>
            </a:br>
            <a:r>
              <a:rPr lang="en-ZA" dirty="0">
                <a:solidFill>
                  <a:schemeClr val="tx1"/>
                </a:solidFill>
              </a:rPr>
              <a:t>PRESENTATION</a:t>
            </a:r>
            <a:br>
              <a:rPr lang="en-ZA" dirty="0">
                <a:solidFill>
                  <a:srgbClr val="002060"/>
                </a:solidFill>
              </a:rPr>
            </a:br>
            <a:br>
              <a:rPr lang="en-ZA" dirty="0">
                <a:solidFill>
                  <a:srgbClr val="002060"/>
                </a:solidFill>
              </a:rPr>
            </a:br>
            <a:r>
              <a:rPr lang="en-ZA" dirty="0">
                <a:solidFill>
                  <a:schemeClr val="accent6">
                    <a:lumMod val="75000"/>
                  </a:schemeClr>
                </a:solidFill>
              </a:rPr>
              <a:t>NATIONAL INTEREST: </a:t>
            </a:r>
            <a:r>
              <a:rPr lang="en-ZA" dirty="0">
                <a:solidFill>
                  <a:schemeClr val="tx1"/>
                </a:solidFill>
              </a:rPr>
              <a:t>Security and Protection</a:t>
            </a:r>
            <a:br>
              <a:rPr lang="en-ZA" dirty="0">
                <a:solidFill>
                  <a:srgbClr val="002060"/>
                </a:solidFill>
              </a:rPr>
            </a:br>
            <a:br>
              <a:rPr lang="en-ZA" dirty="0">
                <a:solidFill>
                  <a:srgbClr val="002060"/>
                </a:solidFill>
              </a:rPr>
            </a:br>
            <a:r>
              <a:rPr lang="en-ZA" dirty="0">
                <a:solidFill>
                  <a:schemeClr val="tx1"/>
                </a:solidFill>
              </a:rPr>
              <a:t>Deputy Minister: Fatima Chohan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28728"/>
            <a:ext cx="6400800" cy="1104528"/>
          </a:xfrm>
        </p:spPr>
        <p:txBody>
          <a:bodyPr/>
          <a:lstStyle/>
          <a:p>
            <a:r>
              <a:rPr lang="en-ZA" b="1" dirty="0">
                <a:solidFill>
                  <a:srgbClr val="00B050"/>
                </a:solidFill>
              </a:rPr>
              <a:t> 27 October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3982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sz="3200" dirty="0"/>
              <a:t>Asylum Trends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10</a:t>
            </a:fld>
            <a:endParaRPr lang="en-Z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765174"/>
            <a:ext cx="8352928" cy="4708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5857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Asylum Seekers 2006 - 2015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800" dirty="0"/>
              <a:t>South Africa 		1,083 Million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Europe 			     3,7 Million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59960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Asylum Seekers 2006 - 2015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800" dirty="0"/>
              <a:t>South Africa 		1,083 Million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Europe 			     3,7 Million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12</a:t>
            </a:fld>
            <a:endParaRPr lang="en-ZA" dirty="0"/>
          </a:p>
        </p:txBody>
      </p:sp>
      <p:sp>
        <p:nvSpPr>
          <p:cNvPr id="5" name="Oval 4"/>
          <p:cNvSpPr/>
          <p:nvPr/>
        </p:nvSpPr>
        <p:spPr>
          <a:xfrm>
            <a:off x="1835696" y="2687588"/>
            <a:ext cx="4680520" cy="18002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Europe</a:t>
            </a:r>
          </a:p>
          <a:p>
            <a:pPr algn="ctr"/>
            <a:r>
              <a:rPr lang="en-US" sz="4400" dirty="0"/>
              <a:t>28 Countries</a:t>
            </a:r>
          </a:p>
        </p:txBody>
      </p:sp>
    </p:spTree>
    <p:extLst>
      <p:ext uri="{BB962C8B-B14F-4D97-AF65-F5344CB8AC3E}">
        <p14:creationId xmlns:p14="http://schemas.microsoft.com/office/powerpoint/2010/main" val="162577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Principle of Burden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800" dirty="0"/>
          </a:p>
          <a:p>
            <a:pPr marL="0" indent="0" algn="ctr">
              <a:buNone/>
            </a:pPr>
            <a:r>
              <a:rPr lang="en-US" sz="3800" dirty="0"/>
              <a:t>131, 607 </a:t>
            </a:r>
          </a:p>
          <a:p>
            <a:pPr marL="0" indent="0">
              <a:buNone/>
            </a:pPr>
            <a:r>
              <a:rPr lang="en-US" sz="3800" dirty="0"/>
              <a:t>Asylum seekers per European country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94412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Principle of Burden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800" dirty="0"/>
          </a:p>
          <a:p>
            <a:pPr marL="0" indent="0" algn="ctr">
              <a:buNone/>
            </a:pPr>
            <a:r>
              <a:rPr lang="en-US" sz="3800" dirty="0"/>
              <a:t>12 % of the total number received in SA during the same period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06502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Spatial 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15</a:t>
            </a:fld>
            <a:endParaRPr lang="en-ZA" dirty="0"/>
          </a:p>
        </p:txBody>
      </p:sp>
      <p:pic>
        <p:nvPicPr>
          <p:cNvPr id="5" name="Picture 4" descr="C:\Users\Neon\AppData\Local\Temp\XPgrpwise\2001_2.jpg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4572000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" descr="C:\Users\Neon\AppData\Local\Temp\XPgrpwise\2011_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244" y="836712"/>
            <a:ext cx="4272742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680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648072"/>
          </a:xfrm>
        </p:spPr>
        <p:txBody>
          <a:bodyPr/>
          <a:lstStyle/>
          <a:p>
            <a:pPr algn="l"/>
            <a:r>
              <a:rPr lang="en-US" dirty="0"/>
              <a:t>State of ASM in 2011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76672"/>
            <a:ext cx="8928992" cy="5472608"/>
          </a:xfrm>
        </p:spPr>
        <p:txBody>
          <a:bodyPr>
            <a:no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Being used to by-pass Immigration laws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Manual applications - no accountability and systems deliberately sabotaged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Fugitives and Crime Bosses receiving protection under the Asylum regime (highly litigious)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Evidence of Trafficking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Most of the Department's resources deployed to new applications and extensions "old" applicants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RSDO's adjudicating back -logged applications (5-7years old)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Massive backlogs on all fronts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Many abandoned files/ no shows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No deportations of Failed A/S.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Institutional corruption especially in Gauteng, PE and Cape Town, investigating teams revealed in PE alone approximately 6,000 files without applications but where visas were issued. Each file representing a family.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Access to RRC was chaotic and made more restricted due to corruption, and an overburdened system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Touts/ interpreters posed risk due to undue influence and access.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/>
              <a:t>Persons applying continuously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6872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Most significant interventions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 fontScale="70000" lnSpcReduction="20000"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Enforce only automated access to system and visas ( Biometric access)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RSDO's adjudication benchmarked to three months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Enhanced operational modalities reduced opportunities for corruption( sausage machine and reduced loop backs)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Biometric scanning and data base of all applicants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Drive out backlogs as far as possible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Shutting down of Cape Town and PE to new applicants and adopting policy to relocate RRCs to the North</a:t>
            </a:r>
          </a:p>
          <a:p>
            <a:pPr marL="0" indent="0">
              <a:buNone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74000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104456"/>
          </a:xfrm>
        </p:spPr>
        <p:txBody>
          <a:bodyPr>
            <a:normAutofit fontScale="47500" lnSpcReduction="20000"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Some Refugee Reception Centers have good leadership and there were almost an immediate turn around in Durban and Musina, exactly the opposite in Cape Town and PE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38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PE RRC corrupt officials deliberately and irreparably damaged brand new server 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US" sz="38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Cape Town - removal of several managers</a:t>
            </a:r>
          </a:p>
          <a:p>
            <a:pPr marL="0" indent="0">
              <a:buClr>
                <a:schemeClr val="accent6">
                  <a:lumMod val="75000"/>
                </a:schemeClr>
              </a:buClr>
              <a:buNone/>
            </a:pPr>
            <a:endParaRPr lang="en-US" sz="38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Despite formal instruction to close doors to new comers - surreptitious applications processed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38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Courts have ordered the re opening of the PE RRC, and the Department is still contesting the closure of the Cape Town RRC to new comers</a:t>
            </a:r>
          </a:p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647599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Routes into SA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19</a:t>
            </a:fld>
            <a:endParaRPr lang="en-ZA" dirty="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91" t="33545" r="28769" b="14284"/>
          <a:stretch>
            <a:fillRect/>
          </a:stretch>
        </p:blipFill>
        <p:spPr bwMode="auto">
          <a:xfrm>
            <a:off x="637180" y="808882"/>
            <a:ext cx="7853363" cy="4924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urved Connector 5"/>
          <p:cNvCxnSpPr/>
          <p:nvPr/>
        </p:nvCxnSpPr>
        <p:spPr>
          <a:xfrm rot="5400000">
            <a:off x="4048794" y="1039952"/>
            <a:ext cx="3203971" cy="3165672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635897" y="762434"/>
            <a:ext cx="3412306" cy="3746686"/>
            <a:chOff x="4339511" y="2279139"/>
            <a:chExt cx="3280489" cy="3996591"/>
          </a:xfrm>
        </p:grpSpPr>
        <p:cxnSp>
          <p:nvCxnSpPr>
            <p:cNvPr id="8" name="Curved Connector 7"/>
            <p:cNvCxnSpPr/>
            <p:nvPr/>
          </p:nvCxnSpPr>
          <p:spPr>
            <a:xfrm rot="5400000">
              <a:off x="3952335" y="2666315"/>
              <a:ext cx="3689347" cy="2914995"/>
            </a:xfrm>
            <a:prstGeom prst="curvedConnector3">
              <a:avLst>
                <a:gd name="adj1" fmla="val 43314"/>
              </a:avLst>
            </a:prstGeom>
            <a:ln w="571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urved Connector 8"/>
            <p:cNvCxnSpPr/>
            <p:nvPr/>
          </p:nvCxnSpPr>
          <p:spPr>
            <a:xfrm rot="5400000">
              <a:off x="4128822" y="2784552"/>
              <a:ext cx="3934584" cy="3047772"/>
            </a:xfrm>
            <a:prstGeom prst="curvedConnector3">
              <a:avLst>
                <a:gd name="adj1" fmla="val 50000"/>
              </a:avLst>
            </a:prstGeom>
            <a:ln w="571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563888" y="1739430"/>
            <a:ext cx="1435100" cy="2659062"/>
            <a:chOff x="4496272" y="2922267"/>
            <a:chExt cx="816447" cy="2583015"/>
          </a:xfrm>
        </p:grpSpPr>
        <p:cxnSp>
          <p:nvCxnSpPr>
            <p:cNvPr id="11" name="Curved Connector 10"/>
            <p:cNvCxnSpPr/>
            <p:nvPr/>
          </p:nvCxnSpPr>
          <p:spPr>
            <a:xfrm rot="5400000">
              <a:off x="3683623" y="4027915"/>
              <a:ext cx="2290016" cy="664718"/>
            </a:xfrm>
            <a:prstGeom prst="curvedConnector3">
              <a:avLst>
                <a:gd name="adj1" fmla="val 42394"/>
              </a:avLst>
            </a:prstGeom>
            <a:ln w="5715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/>
            <p:nvPr/>
          </p:nvCxnSpPr>
          <p:spPr>
            <a:xfrm rot="5400000">
              <a:off x="4020689" y="3564030"/>
              <a:ext cx="1933792" cy="650268"/>
            </a:xfrm>
            <a:prstGeom prst="curvedConnector4">
              <a:avLst>
                <a:gd name="adj1" fmla="val 47197"/>
                <a:gd name="adj2" fmla="val 135162"/>
              </a:avLst>
            </a:prstGeom>
            <a:ln w="5715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Oval 12"/>
          <p:cNvSpPr/>
          <p:nvPr/>
        </p:nvSpPr>
        <p:spPr>
          <a:xfrm>
            <a:off x="3907680" y="3140968"/>
            <a:ext cx="469900" cy="852488"/>
          </a:xfrm>
          <a:prstGeom prst="ellipse">
            <a:avLst/>
          </a:prstGeom>
          <a:solidFill>
            <a:srgbClr val="CC3300">
              <a:alpha val="16863"/>
            </a:srgbClr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206700" y="3662960"/>
            <a:ext cx="725488" cy="684212"/>
          </a:xfrm>
          <a:prstGeom prst="ellipse">
            <a:avLst/>
          </a:prstGeom>
          <a:solidFill>
            <a:srgbClr val="CC3300">
              <a:alpha val="16863"/>
            </a:srgbClr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602732" y="4398493"/>
            <a:ext cx="368300" cy="277813"/>
          </a:xfrm>
          <a:prstGeom prst="ellipse">
            <a:avLst/>
          </a:prstGeom>
          <a:solidFill>
            <a:srgbClr val="CC3300">
              <a:alpha val="16863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ZA"/>
          </a:p>
        </p:txBody>
      </p:sp>
      <p:cxnSp>
        <p:nvCxnSpPr>
          <p:cNvPr id="17" name="Curved Connector 16"/>
          <p:cNvCxnSpPr/>
          <p:nvPr/>
        </p:nvCxnSpPr>
        <p:spPr>
          <a:xfrm rot="16200000" flipH="1">
            <a:off x="1943708" y="2600909"/>
            <a:ext cx="1872209" cy="936104"/>
          </a:xfrm>
          <a:prstGeom prst="curvedConnector3">
            <a:avLst>
              <a:gd name="adj1" fmla="val 50000"/>
            </a:avLst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545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/>
          <a:lstStyle/>
          <a:p>
            <a:pPr algn="l"/>
            <a:r>
              <a:rPr lang="en-US" dirty="0"/>
              <a:t>IARLJ 10</a:t>
            </a:r>
            <a:r>
              <a:rPr lang="en-US" baseline="30000" dirty="0"/>
              <a:t>th</a:t>
            </a:r>
            <a:r>
              <a:rPr lang="en-US" dirty="0"/>
              <a:t> Anniversary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191295"/>
          </a:xfrm>
        </p:spPr>
        <p:txBody>
          <a:bodyPr/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Ten years since the first  African Chapter of the IARLJ (2006) held in South Africa.</a:t>
            </a:r>
            <a:endParaRPr lang="en-US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We meet at a time where Neo- colonial wars, unequal development opportunities and increased exclusion coincides with the largest flow of migrants across the globe.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24193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648072"/>
          </a:xfrm>
        </p:spPr>
        <p:txBody>
          <a:bodyPr/>
          <a:lstStyle/>
          <a:p>
            <a:pPr algn="l"/>
            <a:r>
              <a:rPr lang="en-US" dirty="0"/>
              <a:t>Achievements to date..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496944" cy="5256584"/>
          </a:xfrm>
        </p:spPr>
        <p:txBody>
          <a:bodyPr>
            <a:noAutofit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Automated processes ( more accountability and tracking of clients possible)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All RRC that take in new applications have maintained bench mark of three months turn around time which includes the automatic review performed by SCRA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Some centers such as Durban and Musina are able to issue same day decisions, circumstances dependent.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Efficiencies has reduced undermining of Immigration system, to some extent.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Quality assurance of RSDO decisions and interview processes has been introduced.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Moetapele team at Marabastad - New look and feel and better client orientation.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Amendment Bill Tabled and proposed amendments will enable inter-alia the implementation of the Rab backlog project in association with UNHcR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Introduce indigent cry screening for A/seekers to enable facilitated assistance from the RRC, into shelters run by NGO's and Churches etc, while reserving working rights to that category of Asylum seeker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Deportations of failed Asylum seekers resuming ( very slow progress)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First cessation declared (slow progress)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Whole of government and society approach to ASM/ Immigration under the Green Paper.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700" dirty="0"/>
              <a:t>Government impetus to implement BMA , will enhance security and protection for both citizens and Refugees alike. 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endParaRPr lang="en-US" sz="1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20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9712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South African Bill of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208912" cy="424847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5100" dirty="0"/>
              <a:t>“EVERYONE”</a:t>
            </a:r>
            <a:endParaRPr lang="en-US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right to be free from violence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right to security and control over their body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right to inherent dignity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free movement and to leave the Republic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5100" dirty="0"/>
              <a:t>"CITIZENS"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right to enter, to remain in and to reside anywhere in the Republic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right to a passport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right to trade freely, and to choose their occupation or profession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3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37859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pPr algn="l"/>
            <a:r>
              <a:rPr lang="en-US" dirty="0"/>
              <a:t>IMMIGRATION/REFUGEE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208912" cy="4248472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sz="51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7400" dirty="0"/>
              <a:t>Immigration policy is an expression of a country's sovereignty:  a country regulates the entry stay and exit of non-citizens in its national interest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74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7400" dirty="0"/>
              <a:t>Refugee dispensation is a measured relenting of this aspect of sovereignty to enable a more caring world in times of war, persecution and strife. Principle of "Burden Sharing"</a:t>
            </a:r>
          </a:p>
          <a:p>
            <a:pPr marL="0" indent="0">
              <a:buNone/>
            </a:pPr>
            <a:endParaRPr lang="en-US" sz="3800" dirty="0"/>
          </a:p>
          <a:p>
            <a:pPr>
              <a:buFont typeface="Wingdings" panose="05000000000000000000" pitchFamily="2" charset="2"/>
              <a:buChar char="v"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786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640960" cy="504056"/>
          </a:xfrm>
        </p:spPr>
        <p:txBody>
          <a:bodyPr/>
          <a:lstStyle/>
          <a:p>
            <a:pPr algn="l"/>
            <a:r>
              <a:rPr lang="en-US" sz="2400" dirty="0"/>
              <a:t>Contrasting measures to protect National security and interests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647093"/>
              </p:ext>
            </p:extLst>
          </p:nvPr>
        </p:nvGraphicFramePr>
        <p:xfrm>
          <a:off x="179512" y="489260"/>
          <a:ext cx="8856984" cy="5760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096">
                <a:tc>
                  <a:txBody>
                    <a:bodyPr/>
                    <a:lstStyle/>
                    <a:p>
                      <a:r>
                        <a:rPr lang="en-US" b="1" dirty="0"/>
                        <a:t>IMMIGRATION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ASYLUM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9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Pre-Entry: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Pre-Entry: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1812">
                <a:tc>
                  <a:txBody>
                    <a:bodyPr/>
                    <a:lstStyle/>
                    <a:p>
                      <a:r>
                        <a:rPr lang="en-US" dirty="0"/>
                        <a:t>Security Screening</a:t>
                      </a:r>
                    </a:p>
                    <a:p>
                      <a:r>
                        <a:rPr lang="en-US" dirty="0"/>
                        <a:t>Advanced passenger processing</a:t>
                      </a:r>
                    </a:p>
                    <a:p>
                      <a:r>
                        <a:rPr lang="en-US" dirty="0"/>
                        <a:t>Port of Entry Visa</a:t>
                      </a:r>
                    </a:p>
                    <a:p>
                      <a:r>
                        <a:rPr lang="en-US" dirty="0"/>
                        <a:t>Immigration Screening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 Screening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09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Entry: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Entry: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668">
                <a:tc>
                  <a:txBody>
                    <a:bodyPr/>
                    <a:lstStyle/>
                    <a:p>
                      <a:r>
                        <a:rPr lang="en-US" dirty="0"/>
                        <a:t>Only through Port of Entry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 of Entry (5 day visa)</a:t>
                      </a:r>
                    </a:p>
                    <a:p>
                      <a:r>
                        <a:rPr lang="en-US" dirty="0"/>
                        <a:t>Irregular – Surreptitious stay undetermined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09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Stay: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Stay: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11812">
                <a:tc>
                  <a:txBody>
                    <a:bodyPr/>
                    <a:lstStyle/>
                    <a:p>
                      <a:r>
                        <a:rPr lang="en-US" dirty="0"/>
                        <a:t>Term defined</a:t>
                      </a:r>
                    </a:p>
                    <a:p>
                      <a:r>
                        <a:rPr lang="en-US" dirty="0"/>
                        <a:t>Activities</a:t>
                      </a:r>
                      <a:r>
                        <a:rPr lang="en-US" baseline="0" dirty="0"/>
                        <a:t> specified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Awaiting Asylum Application (3-6 months at a time) </a:t>
                      </a:r>
                    </a:p>
                    <a:p>
                      <a:r>
                        <a:rPr lang="en-US" dirty="0"/>
                        <a:t>Refugee Status (5 years @ a time/</a:t>
                      </a:r>
                      <a:r>
                        <a:rPr lang="en-US" baseline="0" dirty="0"/>
                        <a:t> renewable)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09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Return: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Return: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55240">
                <a:tc>
                  <a:txBody>
                    <a:bodyPr/>
                    <a:lstStyle/>
                    <a:p>
                      <a:r>
                        <a:rPr lang="en-US" dirty="0"/>
                        <a:t>On or before expiry date</a:t>
                      </a:r>
                    </a:p>
                    <a:p>
                      <a:r>
                        <a:rPr lang="en-US" dirty="0"/>
                        <a:t>Consequence</a:t>
                      </a:r>
                      <a:r>
                        <a:rPr lang="en-US" baseline="0" dirty="0"/>
                        <a:t> of any transgression is deportation or blacklisting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Upon Cessation</a:t>
                      </a:r>
                    </a:p>
                    <a:p>
                      <a:r>
                        <a:rPr lang="en-US" dirty="0"/>
                        <a:t>Voluntary return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5</a:t>
            </a:fld>
            <a:endParaRPr lang="en-ZA" dirty="0"/>
          </a:p>
        </p:txBody>
      </p:sp>
      <p:sp>
        <p:nvSpPr>
          <p:cNvPr id="7" name="Curved Left Arrow 6"/>
          <p:cNvSpPr/>
          <p:nvPr/>
        </p:nvSpPr>
        <p:spPr>
          <a:xfrm rot="685696">
            <a:off x="8378013" y="4117362"/>
            <a:ext cx="572240" cy="165461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87941" y="5445224"/>
            <a:ext cx="185646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Section 27c</a:t>
            </a:r>
          </a:p>
          <a:p>
            <a:r>
              <a:rPr lang="en-US" dirty="0"/>
              <a:t>PR - Citizenship</a:t>
            </a:r>
          </a:p>
        </p:txBody>
      </p:sp>
    </p:spTree>
    <p:extLst>
      <p:ext uri="{BB962C8B-B14F-4D97-AF65-F5344CB8AC3E}">
        <p14:creationId xmlns:p14="http://schemas.microsoft.com/office/powerpoint/2010/main" val="1311991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pPr algn="l"/>
            <a:r>
              <a:rPr lang="en-US" sz="3200" dirty="0"/>
              <a:t>Asylum Seekers need not produce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208912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800" dirty="0"/>
              <a:t>such as passports, identity documents or birth certificates.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 place of birth/origin 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 nationality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 identity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6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44820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pPr algn="l"/>
            <a:r>
              <a:rPr lang="en-US" sz="3200" dirty="0"/>
              <a:t>Identity……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208912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800" dirty="0"/>
          </a:p>
          <a:p>
            <a:pPr marL="0" indent="0">
              <a:buNone/>
            </a:pPr>
            <a:r>
              <a:rPr lang="en-US" sz="3800" dirty="0"/>
              <a:t>Angola???</a:t>
            </a:r>
          </a:p>
          <a:p>
            <a:pPr marL="0" indent="0">
              <a:buNone/>
            </a:pPr>
            <a:r>
              <a:rPr lang="en-US" sz="3800" dirty="0"/>
              <a:t>			Mozambique ??</a:t>
            </a:r>
          </a:p>
          <a:p>
            <a:pPr marL="0" indent="0">
              <a:buNone/>
            </a:pPr>
            <a:r>
              <a:rPr lang="en-US" sz="3800" dirty="0"/>
              <a:t>Brazil????</a:t>
            </a:r>
          </a:p>
          <a:p>
            <a:pPr marL="0" indent="0">
              <a:buNone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2180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sz="3200" dirty="0"/>
              <a:t>Mix of Asylum Applicants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8208912" cy="432048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Fugitives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Military/Para Military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Economic Migrants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Trafficked Persons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Abandoned Children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Resourced migrants (Business people and workers -East Asia)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Syndicates (smuggling people and goods) e.g. PE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Genuine refugees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8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4870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/>
          <a:lstStyle/>
          <a:p>
            <a:pPr algn="l"/>
            <a:r>
              <a:rPr lang="en-US" sz="3200" dirty="0"/>
              <a:t>Profile of Clients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08912" cy="432048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70% of all new asylum applicants choose Gauteng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Whilst Musina next to Beit Bridge receive only 5%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Plus 65% of new applicants are received in the first half of the year 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68% being males, whilst 32% are females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Young adults between the ages of 19-35 accounts for 80% of all new applicants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800" dirty="0"/>
              <a:t>47% applicants come from SADC, 23% from East Africa, 14% Western Africa, whilst East Asia accounts for 13%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E6DD8-428F-4A8C-A035-EB07B6C8440E}" type="slidenum">
              <a:rPr lang="en-ZA" smtClean="0"/>
              <a:pPr/>
              <a:t>9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4529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1063</Words>
  <Application>Microsoft Macintosh PowerPoint</Application>
  <PresentationFormat>On-screen Show (4:3)</PresentationFormat>
  <Paragraphs>160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Office Theme</vt:lpstr>
      <vt:lpstr> PRESENTATION  NATIONAL INTEREST: Security and Protection  Deputy Minister: Fatima Chohan</vt:lpstr>
      <vt:lpstr>IARLJ 10th Anniversary</vt:lpstr>
      <vt:lpstr>South African Bill of Rights</vt:lpstr>
      <vt:lpstr>IMMIGRATION/REFUGEE</vt:lpstr>
      <vt:lpstr>Contrasting measures to protect National security and interests</vt:lpstr>
      <vt:lpstr>Asylum Seekers need not produce documents</vt:lpstr>
      <vt:lpstr>Identity……</vt:lpstr>
      <vt:lpstr>Mix of Asylum Applicants</vt:lpstr>
      <vt:lpstr>Profile of Clients</vt:lpstr>
      <vt:lpstr>Asylum Trends</vt:lpstr>
      <vt:lpstr>Asylum Seekers 2006 - 2015</vt:lpstr>
      <vt:lpstr>Asylum Seekers 2006 - 2015</vt:lpstr>
      <vt:lpstr>Principle of Burden Sharing</vt:lpstr>
      <vt:lpstr>Principle of Burden Sharing</vt:lpstr>
      <vt:lpstr>Spatial Distribution</vt:lpstr>
      <vt:lpstr>State of ASM in 2011</vt:lpstr>
      <vt:lpstr>Most significant interventions</vt:lpstr>
      <vt:lpstr>Results</vt:lpstr>
      <vt:lpstr>Routes into SA </vt:lpstr>
      <vt:lpstr>Achievements to date..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PRESENTATION  NATIONAL INTEREST: Security and Protection  Deputy Minister: Fatima Chohan</dc:title>
  <dc:creator>All Users</dc:creator>
  <cp:lastModifiedBy>Dunstan Mlambo</cp:lastModifiedBy>
  <cp:revision>1</cp:revision>
  <dcterms:modified xsi:type="dcterms:W3CDTF">2021-09-02T13:02:21Z</dcterms:modified>
</cp:coreProperties>
</file>