
<file path=[Content_Types].xml><?xml version="1.0" encoding="utf-8"?>
<Types xmlns="http://schemas.openxmlformats.org/package/2006/content-types">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80" r:id="rId3"/>
    <p:sldId id="264" r:id="rId4"/>
    <p:sldId id="279" r:id="rId5"/>
    <p:sldId id="265" r:id="rId6"/>
    <p:sldId id="258" r:id="rId7"/>
    <p:sldId id="274" r:id="rId8"/>
    <p:sldId id="275" r:id="rId9"/>
    <p:sldId id="276" r:id="rId10"/>
    <p:sldId id="267" r:id="rId11"/>
    <p:sldId id="268" r:id="rId12"/>
    <p:sldId id="269" r:id="rId13"/>
    <p:sldId id="270" r:id="rId14"/>
    <p:sldId id="271" r:id="rId15"/>
    <p:sldId id="277" r:id="rId16"/>
    <p:sldId id="278" r:id="rId17"/>
    <p:sldId id="272" r:id="rId18"/>
    <p:sldId id="273" r:id="rId19"/>
    <p:sldId id="259" r:id="rId20"/>
    <p:sldId id="26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3382"/>
  </p:normalViewPr>
  <p:slideViewPr>
    <p:cSldViewPr>
      <p:cViewPr varScale="1">
        <p:scale>
          <a:sx n="63" d="100"/>
          <a:sy n="63" d="100"/>
        </p:scale>
        <p:origin x="1640"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6CDE57-86F2-D747-B938-34FE80F673FD}" type="datetimeFigureOut">
              <a:rPr lang="en-US" smtClean="0"/>
              <a:t>9/2/21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F50A2-30EE-BB46-8A69-165FE9D515F1}" type="slidenum">
              <a:rPr lang="en-US" smtClean="0"/>
              <a:t>‹#›</a:t>
            </a:fld>
            <a:endParaRPr lang="en-US"/>
          </a:p>
        </p:txBody>
      </p:sp>
    </p:spTree>
    <p:extLst>
      <p:ext uri="{BB962C8B-B14F-4D97-AF65-F5344CB8AC3E}">
        <p14:creationId xmlns:p14="http://schemas.microsoft.com/office/powerpoint/2010/main" val="128115897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With my thanks to my Associate, </a:t>
            </a:r>
            <a:r>
              <a:rPr lang="en-US" b="1" dirty="0" err="1"/>
              <a:t>Ms</a:t>
            </a:r>
            <a:r>
              <a:rPr lang="en-US" b="1" dirty="0"/>
              <a:t> Simone King, for her considerable assistance in preparing these materials.</a:t>
            </a:r>
          </a:p>
          <a:p>
            <a:endParaRPr lang="en-US" dirty="0"/>
          </a:p>
        </p:txBody>
      </p:sp>
      <p:sp>
        <p:nvSpPr>
          <p:cNvPr id="4" name="Slide Number Placeholder 3"/>
          <p:cNvSpPr>
            <a:spLocks noGrp="1"/>
          </p:cNvSpPr>
          <p:nvPr>
            <p:ph type="sldNum" sz="quarter" idx="10"/>
          </p:nvPr>
        </p:nvSpPr>
        <p:spPr/>
        <p:txBody>
          <a:bodyPr/>
          <a:lstStyle/>
          <a:p>
            <a:fld id="{425F50A2-30EE-BB46-8A69-165FE9D515F1}" type="slidenum">
              <a:rPr lang="en-US" smtClean="0"/>
              <a:t>1</a:t>
            </a:fld>
            <a:endParaRPr lang="en-US"/>
          </a:p>
        </p:txBody>
      </p:sp>
    </p:spTree>
    <p:extLst>
      <p:ext uri="{BB962C8B-B14F-4D97-AF65-F5344CB8AC3E}">
        <p14:creationId xmlns:p14="http://schemas.microsoft.com/office/powerpoint/2010/main" val="2951267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FBDD282-41E4-4F5B-8EBF-E1CE1B971AD6}" type="datetimeFigureOut">
              <a:rPr lang="en-AU" smtClean="0"/>
              <a:t>2/9/21</a:t>
            </a:fld>
            <a:endParaRPr lang="en-AU"/>
          </a:p>
        </p:txBody>
      </p:sp>
      <p:sp>
        <p:nvSpPr>
          <p:cNvPr id="19" name="Footer Placeholder 18"/>
          <p:cNvSpPr>
            <a:spLocks noGrp="1"/>
          </p:cNvSpPr>
          <p:nvPr>
            <p:ph type="ftr" sz="quarter" idx="11"/>
          </p:nvPr>
        </p:nvSpPr>
        <p:spPr/>
        <p:txBody>
          <a:bodyPr/>
          <a:lstStyle/>
          <a:p>
            <a:endParaRPr lang="en-AU"/>
          </a:p>
        </p:txBody>
      </p:sp>
      <p:sp>
        <p:nvSpPr>
          <p:cNvPr id="27" name="Slide Number Placeholder 26"/>
          <p:cNvSpPr>
            <a:spLocks noGrp="1"/>
          </p:cNvSpPr>
          <p:nvPr>
            <p:ph type="sldNum" sz="quarter" idx="12"/>
          </p:nvPr>
        </p:nvSpPr>
        <p:spPr/>
        <p:txBody>
          <a:bodyPr/>
          <a:lstStyle/>
          <a:p>
            <a:fld id="{4776F5DB-9DBF-45AE-9C68-8E984F289828}"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FBDD282-41E4-4F5B-8EBF-E1CE1B971AD6}"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FBDD282-41E4-4F5B-8EBF-E1CE1B971AD6}"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FBDD282-41E4-4F5B-8EBF-E1CE1B971AD6}"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FBDD282-41E4-4F5B-8EBF-E1CE1B971AD6}"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776F5DB-9DBF-45AE-9C68-8E984F289828}"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FBDD282-41E4-4F5B-8EBF-E1CE1B971AD6}"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FBDD282-41E4-4F5B-8EBF-E1CE1B971AD6}" type="datetimeFigureOut">
              <a:rPr lang="en-AU" smtClean="0"/>
              <a:t>2/9/21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FBDD282-41E4-4F5B-8EBF-E1CE1B971AD6}" type="datetimeFigureOut">
              <a:rPr lang="en-AU" smtClean="0"/>
              <a:t>2/9/21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BDD282-41E4-4F5B-8EBF-E1CE1B971AD6}" type="datetimeFigureOut">
              <a:rPr lang="en-AU" smtClean="0"/>
              <a:t>2/9/21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FBDD282-41E4-4F5B-8EBF-E1CE1B971AD6}"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776F5DB-9DBF-45AE-9C68-8E984F289828}"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FBDD282-41E4-4F5B-8EBF-E1CE1B971AD6}"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8077200" y="6356350"/>
            <a:ext cx="609600" cy="365125"/>
          </a:xfrm>
        </p:spPr>
        <p:txBody>
          <a:bodyPr/>
          <a:lstStyle/>
          <a:p>
            <a:fld id="{4776F5DB-9DBF-45AE-9C68-8E984F289828}" type="slidenum">
              <a:rPr lang="en-AU" smtClean="0"/>
              <a:t>‹#›</a:t>
            </a:fld>
            <a:endParaRPr lang="en-A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FBDD282-41E4-4F5B-8EBF-E1CE1B971AD6}" type="datetimeFigureOut">
              <a:rPr lang="en-AU" smtClean="0"/>
              <a:t>2/9/21</a:t>
            </a:fld>
            <a:endParaRPr lang="en-A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A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776F5DB-9DBF-45AE-9C68-8E984F289828}" type="slidenum">
              <a:rPr lang="en-AU" smtClean="0"/>
              <a:t>‹#›</a:t>
            </a:fld>
            <a:endParaRPr lang="en-A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upremecourt.vic.gov.au/home/law+and+practice/class+actions/christmas+island+detention+centre+class+action+-+writ+filed+26+august+201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GB" sz="4000" dirty="0">
                <a:effectLst/>
                <a:latin typeface="+mn-lt"/>
              </a:rPr>
              <a:t>Judicial oversight mechanisms for immigration detention</a:t>
            </a:r>
            <a:endParaRPr lang="en-AU" sz="4000" dirty="0">
              <a:latin typeface="+mn-lt"/>
            </a:endParaRPr>
          </a:p>
        </p:txBody>
      </p:sp>
      <p:sp>
        <p:nvSpPr>
          <p:cNvPr id="3" name="Subtitle 2"/>
          <p:cNvSpPr>
            <a:spLocks noGrp="1"/>
          </p:cNvSpPr>
          <p:nvPr>
            <p:ph type="subTitle" idx="1"/>
          </p:nvPr>
        </p:nvSpPr>
        <p:spPr>
          <a:xfrm>
            <a:off x="611560" y="3501008"/>
            <a:ext cx="8136904" cy="1872208"/>
          </a:xfrm>
        </p:spPr>
        <p:txBody>
          <a:bodyPr>
            <a:normAutofit fontScale="92500" lnSpcReduction="10000"/>
          </a:bodyPr>
          <a:lstStyle/>
          <a:p>
            <a:pPr algn="ctr"/>
            <a:endParaRPr lang="en-AU" b="1" dirty="0"/>
          </a:p>
          <a:p>
            <a:pPr algn="ctr"/>
            <a:r>
              <a:rPr lang="en-GB" sz="2200" b="1" dirty="0"/>
              <a:t>International Association of Refugee Law Judges </a:t>
            </a:r>
          </a:p>
          <a:p>
            <a:pPr algn="ctr"/>
            <a:r>
              <a:rPr lang="en-GB" sz="2200" b="1" dirty="0"/>
              <a:t>(IARLJ) </a:t>
            </a:r>
            <a:r>
              <a:rPr lang="en-AU" sz="2200" b="1" dirty="0"/>
              <a:t>Conference </a:t>
            </a:r>
          </a:p>
          <a:p>
            <a:pPr algn="ctr"/>
            <a:r>
              <a:rPr lang="en-AU" sz="2200" b="1" dirty="0"/>
              <a:t>Pretoria, South Africa</a:t>
            </a:r>
          </a:p>
          <a:p>
            <a:pPr algn="ctr"/>
            <a:r>
              <a:rPr lang="en-AU" sz="2200" b="1" dirty="0"/>
              <a:t>26-28 October 2016</a:t>
            </a:r>
            <a:endParaRPr lang="en-AU" sz="2200" dirty="0"/>
          </a:p>
        </p:txBody>
      </p:sp>
      <p:sp>
        <p:nvSpPr>
          <p:cNvPr id="5" name="TextBox 4"/>
          <p:cNvSpPr txBox="1"/>
          <p:nvPr/>
        </p:nvSpPr>
        <p:spPr>
          <a:xfrm>
            <a:off x="2699792" y="5770130"/>
            <a:ext cx="3744416" cy="707886"/>
          </a:xfrm>
          <a:prstGeom prst="rect">
            <a:avLst/>
          </a:prstGeom>
          <a:noFill/>
        </p:spPr>
        <p:txBody>
          <a:bodyPr wrap="square" rtlCol="0">
            <a:spAutoFit/>
          </a:bodyPr>
          <a:lstStyle/>
          <a:p>
            <a:pPr algn="ctr"/>
            <a:r>
              <a:rPr lang="en-AU" sz="2000" b="1" dirty="0">
                <a:solidFill>
                  <a:schemeClr val="bg1"/>
                </a:solidFill>
              </a:rPr>
              <a:t>Justice Debbie Mortimer</a:t>
            </a:r>
          </a:p>
          <a:p>
            <a:pPr algn="ctr"/>
            <a:r>
              <a:rPr lang="en-AU" sz="2000" b="1" dirty="0">
                <a:solidFill>
                  <a:schemeClr val="bg1"/>
                </a:solidFill>
              </a:rPr>
              <a:t>Federal Court of Australia</a:t>
            </a:r>
          </a:p>
        </p:txBody>
      </p:sp>
    </p:spTree>
    <p:extLst>
      <p:ext uri="{BB962C8B-B14F-4D97-AF65-F5344CB8AC3E}">
        <p14:creationId xmlns:p14="http://schemas.microsoft.com/office/powerpoint/2010/main" val="130810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AU" b="1" dirty="0">
                <a:latin typeface="+mn-lt"/>
              </a:rPr>
            </a:br>
            <a:r>
              <a:rPr lang="en-AU" sz="4400" b="1" dirty="0">
                <a:latin typeface="+mn-lt"/>
              </a:rPr>
              <a:t>Habeas Corpus challenge to indefinite detention</a:t>
            </a:r>
            <a:endParaRPr lang="en-AU" sz="4400" dirty="0">
              <a:latin typeface="+mn-lt"/>
            </a:endParaRPr>
          </a:p>
        </p:txBody>
      </p:sp>
      <p:sp>
        <p:nvSpPr>
          <p:cNvPr id="3" name="Content Placeholder 2"/>
          <p:cNvSpPr>
            <a:spLocks noGrp="1"/>
          </p:cNvSpPr>
          <p:nvPr>
            <p:ph idx="1"/>
          </p:nvPr>
        </p:nvSpPr>
        <p:spPr>
          <a:xfrm>
            <a:off x="457200" y="1935480"/>
            <a:ext cx="8229600" cy="4589864"/>
          </a:xfrm>
        </p:spPr>
        <p:txBody>
          <a:bodyPr>
            <a:normAutofit fontScale="92500"/>
          </a:bodyPr>
          <a:lstStyle/>
          <a:p>
            <a:pPr marL="0" indent="0">
              <a:buNone/>
            </a:pPr>
            <a:r>
              <a:rPr lang="en-US" b="1" i="1" dirty="0"/>
              <a:t>Al-</a:t>
            </a:r>
            <a:r>
              <a:rPr lang="en-US" b="1" i="1" dirty="0" err="1"/>
              <a:t>Kateb</a:t>
            </a:r>
            <a:r>
              <a:rPr lang="en-US" b="1" i="1" dirty="0"/>
              <a:t> v Godwin </a:t>
            </a:r>
            <a:r>
              <a:rPr lang="en-AU" b="1" dirty="0"/>
              <a:t>[2004] HCA 37</a:t>
            </a:r>
            <a:endParaRPr lang="en-AU" dirty="0"/>
          </a:p>
          <a:p>
            <a:r>
              <a:rPr lang="en-AU" dirty="0"/>
              <a:t>The applicant was a stateless Palestinian man born in Kuwait. He arrived in Australia by boat in December 2000 without a visa and was detained. </a:t>
            </a:r>
          </a:p>
          <a:p>
            <a:r>
              <a:rPr lang="en-AU" dirty="0"/>
              <a:t>He applied for a protection(refugee)  visa, but was refused. The refusal was confirmed on review by the Refugee Review Tribunal and judicial review was also unsuccessful.</a:t>
            </a:r>
          </a:p>
          <a:p>
            <a:r>
              <a:rPr lang="en-AU" dirty="0"/>
              <a:t>In 2002, the applicant stated he wished to leave Australia. However, attempts by the government to remove the applicant to third countries were unsuccessful. </a:t>
            </a:r>
          </a:p>
          <a:p>
            <a:r>
              <a:rPr lang="en-AU" dirty="0"/>
              <a:t>The applicant faced indefinite detention in Australia.</a:t>
            </a:r>
          </a:p>
        </p:txBody>
      </p:sp>
    </p:spTree>
    <p:extLst>
      <p:ext uri="{BB962C8B-B14F-4D97-AF65-F5344CB8AC3E}">
        <p14:creationId xmlns:p14="http://schemas.microsoft.com/office/powerpoint/2010/main" val="2374011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493912"/>
            <a:ext cx="8229600" cy="1143000"/>
          </a:xfrm>
        </p:spPr>
        <p:txBody>
          <a:bodyPr>
            <a:normAutofit fontScale="90000"/>
          </a:bodyPr>
          <a:lstStyle/>
          <a:p>
            <a:pPr algn="ctr"/>
            <a:r>
              <a:rPr lang="en-US" b="1" i="1" dirty="0">
                <a:latin typeface="+mn-lt"/>
              </a:rPr>
              <a:t>Al-</a:t>
            </a:r>
            <a:r>
              <a:rPr lang="en-US" b="1" i="1" dirty="0" err="1">
                <a:latin typeface="+mn-lt"/>
              </a:rPr>
              <a:t>Kateb</a:t>
            </a:r>
            <a:r>
              <a:rPr lang="en-US" b="1" i="1" dirty="0">
                <a:latin typeface="+mn-lt"/>
              </a:rPr>
              <a:t> v Godwin </a:t>
            </a:r>
            <a:br>
              <a:rPr lang="en-US" b="1" i="1" dirty="0">
                <a:latin typeface="+mn-lt"/>
              </a:rPr>
            </a:br>
            <a:r>
              <a:rPr lang="en-AU" b="1" dirty="0">
                <a:latin typeface="+mn-lt"/>
              </a:rPr>
              <a:t>[2004] HCA 37</a:t>
            </a:r>
            <a:br>
              <a:rPr lang="en-AU" dirty="0"/>
            </a:br>
            <a:endParaRPr lang="en-AU" dirty="0"/>
          </a:p>
        </p:txBody>
      </p:sp>
      <p:sp>
        <p:nvSpPr>
          <p:cNvPr id="3" name="Content Placeholder 2"/>
          <p:cNvSpPr>
            <a:spLocks noGrp="1"/>
          </p:cNvSpPr>
          <p:nvPr>
            <p:ph idx="1"/>
          </p:nvPr>
        </p:nvSpPr>
        <p:spPr>
          <a:xfrm>
            <a:off x="457200" y="2136224"/>
            <a:ext cx="8229600" cy="4389120"/>
          </a:xfrm>
        </p:spPr>
        <p:txBody>
          <a:bodyPr>
            <a:normAutofit fontScale="92500" lnSpcReduction="10000"/>
          </a:bodyPr>
          <a:lstStyle/>
          <a:p>
            <a:r>
              <a:rPr lang="en-AU" dirty="0"/>
              <a:t>The applicant first applied to the Federal Court for a declaration that he was unlawfully detained and an order in the nature of Habeas Corpus directing his release from detention. He was unsuccessful.</a:t>
            </a:r>
          </a:p>
          <a:p>
            <a:r>
              <a:rPr lang="en-AU" dirty="0"/>
              <a:t>There were two main questions for the HCA on appeal:</a:t>
            </a:r>
          </a:p>
          <a:p>
            <a:pPr marL="850392" lvl="1" indent="-457200">
              <a:buFont typeface="+mj-lt"/>
              <a:buAutoNum type="arabicPeriod"/>
            </a:pPr>
            <a:r>
              <a:rPr lang="en-AU" dirty="0"/>
              <a:t>Whether the </a:t>
            </a:r>
            <a:r>
              <a:rPr lang="en-AU" i="1" dirty="0"/>
              <a:t>Migration Act</a:t>
            </a:r>
            <a:r>
              <a:rPr lang="en-AU" dirty="0"/>
              <a:t> authorised the applicant’s detention in circumstances where there was no real likelihood or prospect of the applicant’s removal in the reasonably foreseeable future; and </a:t>
            </a:r>
          </a:p>
          <a:p>
            <a:pPr marL="850392" lvl="1" indent="-457200">
              <a:buFont typeface="+mj-lt"/>
              <a:buAutoNum type="arabicPeriod"/>
            </a:pPr>
            <a:r>
              <a:rPr lang="en-AU" dirty="0"/>
              <a:t>If it did, whether the Migration Act in those circumstances contravened the Constitution because it was punitive and the Constitution did not authorise punitive executive detention, even with a statutory basis.</a:t>
            </a:r>
          </a:p>
        </p:txBody>
      </p:sp>
    </p:spTree>
    <p:extLst>
      <p:ext uri="{BB962C8B-B14F-4D97-AF65-F5344CB8AC3E}">
        <p14:creationId xmlns:p14="http://schemas.microsoft.com/office/powerpoint/2010/main" val="4249142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US" b="1" i="1" dirty="0">
                <a:latin typeface="+mn-lt"/>
              </a:rPr>
              <a:t>Al-</a:t>
            </a:r>
            <a:r>
              <a:rPr lang="en-US" b="1" i="1" dirty="0" err="1">
                <a:latin typeface="+mn-lt"/>
              </a:rPr>
              <a:t>Kateb</a:t>
            </a:r>
            <a:r>
              <a:rPr lang="en-US" b="1" i="1" dirty="0">
                <a:latin typeface="+mn-lt"/>
              </a:rPr>
              <a:t> v Godwin – the Court’s decision </a:t>
            </a:r>
            <a:endParaRPr lang="en-AU" dirty="0">
              <a:latin typeface="+mn-lt"/>
            </a:endParaRPr>
          </a:p>
        </p:txBody>
      </p:sp>
      <p:sp>
        <p:nvSpPr>
          <p:cNvPr id="3" name="Content Placeholder 2"/>
          <p:cNvSpPr>
            <a:spLocks noGrp="1"/>
          </p:cNvSpPr>
          <p:nvPr>
            <p:ph idx="1"/>
          </p:nvPr>
        </p:nvSpPr>
        <p:spPr>
          <a:xfrm>
            <a:off x="457200" y="2064216"/>
            <a:ext cx="8229600" cy="4389120"/>
          </a:xfrm>
        </p:spPr>
        <p:txBody>
          <a:bodyPr>
            <a:normAutofit fontScale="92500"/>
          </a:bodyPr>
          <a:lstStyle/>
          <a:p>
            <a:r>
              <a:rPr lang="en-AU" dirty="0"/>
              <a:t>A majority of the High Court (4 judges, McHugh, Hayne, </a:t>
            </a:r>
            <a:r>
              <a:rPr lang="en-AU" dirty="0" err="1"/>
              <a:t>Callinan</a:t>
            </a:r>
            <a:r>
              <a:rPr lang="en-AU" dirty="0"/>
              <a:t> and </a:t>
            </a:r>
            <a:r>
              <a:rPr lang="en-AU" dirty="0" err="1"/>
              <a:t>Heydon</a:t>
            </a:r>
            <a:r>
              <a:rPr lang="en-AU" dirty="0"/>
              <a:t> JJ) found that the </a:t>
            </a:r>
            <a:r>
              <a:rPr lang="en-AU" i="1" dirty="0"/>
              <a:t>Migration Act</a:t>
            </a:r>
            <a:r>
              <a:rPr lang="en-AU" dirty="0"/>
              <a:t> authorised and required the detention of an unlawful non-citizen, even if his or her removal from Australia was not reasonably practicable in the foreseeable future.</a:t>
            </a:r>
          </a:p>
          <a:p>
            <a:r>
              <a:rPr lang="en-AU" dirty="0"/>
              <a:t>The majority also found that the indefinite detention of non-citizens under the </a:t>
            </a:r>
            <a:r>
              <a:rPr lang="en-AU" i="1" dirty="0"/>
              <a:t>Migration Act</a:t>
            </a:r>
            <a:r>
              <a:rPr lang="en-AU" dirty="0"/>
              <a:t> was not inconsistent with </a:t>
            </a:r>
            <a:r>
              <a:rPr lang="en-AU" dirty="0" err="1"/>
              <a:t>Ch</a:t>
            </a:r>
            <a:r>
              <a:rPr lang="en-AU" dirty="0"/>
              <a:t> III of the Constitution (the judicial power). The majority found that the purpose of detention under the relevant provisions was not punitive.</a:t>
            </a:r>
          </a:p>
        </p:txBody>
      </p:sp>
    </p:spTree>
    <p:extLst>
      <p:ext uri="{BB962C8B-B14F-4D97-AF65-F5344CB8AC3E}">
        <p14:creationId xmlns:p14="http://schemas.microsoft.com/office/powerpoint/2010/main" val="402350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normAutofit fontScale="90000"/>
          </a:bodyPr>
          <a:lstStyle/>
          <a:p>
            <a:pPr algn="ctr"/>
            <a:r>
              <a:rPr lang="en-US" sz="4500" b="1" i="1" dirty="0">
                <a:solidFill>
                  <a:srgbClr val="04617B"/>
                </a:solidFill>
                <a:latin typeface="Constantia"/>
              </a:rPr>
              <a:t>Al-</a:t>
            </a:r>
            <a:r>
              <a:rPr lang="en-US" sz="4500" b="1" i="1" dirty="0" err="1">
                <a:solidFill>
                  <a:srgbClr val="04617B"/>
                </a:solidFill>
                <a:latin typeface="Constantia"/>
              </a:rPr>
              <a:t>Kateb</a:t>
            </a:r>
            <a:r>
              <a:rPr lang="en-US" sz="4500" b="1" i="1" dirty="0">
                <a:solidFill>
                  <a:srgbClr val="04617B"/>
                </a:solidFill>
                <a:latin typeface="Constantia"/>
              </a:rPr>
              <a:t> : the minority reasons</a:t>
            </a:r>
            <a:endParaRPr lang="en-AU" dirty="0"/>
          </a:p>
        </p:txBody>
      </p:sp>
      <p:sp>
        <p:nvSpPr>
          <p:cNvPr id="3" name="Content Placeholder 2"/>
          <p:cNvSpPr>
            <a:spLocks noGrp="1"/>
          </p:cNvSpPr>
          <p:nvPr>
            <p:ph idx="1"/>
          </p:nvPr>
        </p:nvSpPr>
        <p:spPr>
          <a:xfrm>
            <a:off x="457200" y="1700808"/>
            <a:ext cx="8229600" cy="4623792"/>
          </a:xfrm>
        </p:spPr>
        <p:txBody>
          <a:bodyPr>
            <a:normAutofit fontScale="70000" lnSpcReduction="20000"/>
          </a:bodyPr>
          <a:lstStyle/>
          <a:p>
            <a:r>
              <a:rPr lang="en-AU" sz="2900" dirty="0"/>
              <a:t>Three judges dissented: Gleeson CJ, Gummow J, Kirby J.</a:t>
            </a:r>
          </a:p>
          <a:p>
            <a:r>
              <a:rPr lang="en-AU" sz="2900" dirty="0"/>
              <a:t>Gleeson CJ: </a:t>
            </a:r>
            <a:r>
              <a:rPr lang="en-US" sz="2900" dirty="0"/>
              <a:t>the Court had to choose between a construction of </a:t>
            </a:r>
            <a:r>
              <a:rPr lang="en-US" sz="2900" dirty="0" err="1"/>
              <a:t>ss</a:t>
            </a:r>
            <a:r>
              <a:rPr lang="en-US" sz="2900" dirty="0"/>
              <a:t> 196/ 198 which allowed for indefinite detention and one that did not. His Honour relied on the “principle of legality” to find that liberty cannot be curtailed indefinitely without Parliament manifesting an intention in “unmistakable and unambiguous language.” Sections 196/198 did not do this.</a:t>
            </a:r>
          </a:p>
          <a:p>
            <a:r>
              <a:rPr lang="en-US" sz="2900" dirty="0"/>
              <a:t>Gummow J ([122]-[123]): for the plaintiff, s 198 no longer retains a present purpose of facilitating removal from Australia which is reasonably in prospect and to that extent the operation of s 198 is spent. Ministerial hope is not enough.</a:t>
            </a:r>
          </a:p>
          <a:p>
            <a:r>
              <a:rPr lang="en-US" sz="2900" dirty="0"/>
              <a:t>Kirby J ([150]) :  agreed with Gummow J, rejected a literal interpretation, which would raise a ‘‘serious constitutional problem’’.  Preferred a construction that </a:t>
            </a:r>
            <a:r>
              <a:rPr lang="en-US" sz="2900" dirty="0" err="1"/>
              <a:t>favoured</a:t>
            </a:r>
            <a:r>
              <a:rPr lang="en-US" sz="2900" dirty="0"/>
              <a:t> liberty, and was against indefinite detention, also in conformity with the obligations binding upon Australia under international law and the common law’s strong presumption in favour of liberty.  </a:t>
            </a:r>
          </a:p>
          <a:p>
            <a:endParaRPr lang="en-US" dirty="0"/>
          </a:p>
          <a:p>
            <a:endParaRPr lang="en-US" dirty="0"/>
          </a:p>
          <a:p>
            <a:endParaRPr lang="en-US" dirty="0"/>
          </a:p>
        </p:txBody>
      </p:sp>
    </p:spTree>
    <p:extLst>
      <p:ext uri="{BB962C8B-B14F-4D97-AF65-F5344CB8AC3E}">
        <p14:creationId xmlns:p14="http://schemas.microsoft.com/office/powerpoint/2010/main" val="2675885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a:bodyPr>
          <a:lstStyle/>
          <a:p>
            <a:pPr algn="ctr"/>
            <a:r>
              <a:rPr lang="en-AU" sz="3600" dirty="0">
                <a:latin typeface="+mn-lt"/>
              </a:rPr>
              <a:t>Other Habeas Corpus cases since </a:t>
            </a:r>
            <a:r>
              <a:rPr lang="en-AU" sz="3600" i="1" dirty="0">
                <a:latin typeface="+mn-lt"/>
              </a:rPr>
              <a:t>Al-</a:t>
            </a:r>
            <a:r>
              <a:rPr lang="en-AU" sz="3600" i="1" dirty="0" err="1">
                <a:latin typeface="+mn-lt"/>
              </a:rPr>
              <a:t>Kateb</a:t>
            </a:r>
            <a:endParaRPr lang="en-AU" sz="3600" i="1" dirty="0">
              <a:latin typeface="+mn-lt"/>
            </a:endParaRPr>
          </a:p>
        </p:txBody>
      </p:sp>
      <p:sp>
        <p:nvSpPr>
          <p:cNvPr id="3" name="Content Placeholder 2"/>
          <p:cNvSpPr>
            <a:spLocks noGrp="1"/>
          </p:cNvSpPr>
          <p:nvPr>
            <p:ph idx="1"/>
          </p:nvPr>
        </p:nvSpPr>
        <p:spPr>
          <a:xfrm>
            <a:off x="457200" y="2064216"/>
            <a:ext cx="8229600" cy="4389120"/>
          </a:xfrm>
        </p:spPr>
        <p:txBody>
          <a:bodyPr>
            <a:normAutofit/>
          </a:bodyPr>
          <a:lstStyle/>
          <a:p>
            <a:r>
              <a:rPr lang="en-AU" sz="2800" i="1" dirty="0"/>
              <a:t>Re Woolley ex parte Applicants M276/2003 </a:t>
            </a:r>
            <a:r>
              <a:rPr lang="en-AU" sz="2800" dirty="0"/>
              <a:t>[2004] HCA 49 (detention of children held to be lawful)</a:t>
            </a:r>
          </a:p>
          <a:p>
            <a:r>
              <a:rPr lang="en-AU" sz="2800" i="1" dirty="0" err="1"/>
              <a:t>Ruhani</a:t>
            </a:r>
            <a:r>
              <a:rPr lang="en-AU" sz="2800" i="1" dirty="0"/>
              <a:t> v Director of Police (No 2) </a:t>
            </a:r>
            <a:r>
              <a:rPr lang="en-AU" sz="2800" dirty="0"/>
              <a:t>[2005] HCA 43 (appeal from Nauru Supreme Court, habeas corpus re detention under Nauru law)</a:t>
            </a:r>
          </a:p>
          <a:p>
            <a:r>
              <a:rPr lang="en-AU" sz="2800" i="1" dirty="0"/>
              <a:t>Plaintiff M76/ 2013 v Minister for Immigration, Multicultural Affairs and Citizenship </a:t>
            </a:r>
            <a:r>
              <a:rPr lang="en-AU" sz="2800" dirty="0"/>
              <a:t>(plaintiff succeeded on other grounds)</a:t>
            </a:r>
          </a:p>
          <a:p>
            <a:endParaRPr lang="en-AU" sz="2800" dirty="0"/>
          </a:p>
        </p:txBody>
      </p:sp>
    </p:spTree>
    <p:extLst>
      <p:ext uri="{BB962C8B-B14F-4D97-AF65-F5344CB8AC3E}">
        <p14:creationId xmlns:p14="http://schemas.microsoft.com/office/powerpoint/2010/main" val="1462613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780696"/>
          </a:xfrm>
        </p:spPr>
        <p:txBody>
          <a:bodyPr>
            <a:normAutofit fontScale="90000"/>
          </a:bodyPr>
          <a:lstStyle/>
          <a:p>
            <a:br>
              <a:rPr lang="en-US" sz="4000" i="1" dirty="0"/>
            </a:br>
            <a:br>
              <a:rPr lang="en-AU" sz="4000" dirty="0"/>
            </a:br>
            <a:r>
              <a:rPr lang="en-AU" sz="3100" i="1" dirty="0"/>
              <a:t>Plaintiff M47/2012 v Director-General of Security </a:t>
            </a:r>
            <a:r>
              <a:rPr lang="en-AU" sz="3100" dirty="0"/>
              <a:t>[2012] HCA 46 </a:t>
            </a:r>
            <a:r>
              <a:rPr lang="en-AU" sz="3100" i="1" dirty="0"/>
              <a:t>: </a:t>
            </a:r>
            <a:r>
              <a:rPr lang="en-AU" sz="3100" dirty="0"/>
              <a:t>challenge to </a:t>
            </a:r>
            <a:r>
              <a:rPr lang="en-AU" sz="3100" i="1" dirty="0"/>
              <a:t>Al </a:t>
            </a:r>
            <a:r>
              <a:rPr lang="en-AU" sz="3100" i="1" dirty="0" err="1"/>
              <a:t>Kateb</a:t>
            </a:r>
            <a:endParaRPr lang="en-US" sz="3100" i="1" dirty="0"/>
          </a:p>
        </p:txBody>
      </p:sp>
      <p:sp>
        <p:nvSpPr>
          <p:cNvPr id="3" name="Content Placeholder 2"/>
          <p:cNvSpPr>
            <a:spLocks noGrp="1"/>
          </p:cNvSpPr>
          <p:nvPr>
            <p:ph idx="1"/>
          </p:nvPr>
        </p:nvSpPr>
        <p:spPr>
          <a:xfrm>
            <a:off x="457200" y="1628800"/>
            <a:ext cx="8229600" cy="4695800"/>
          </a:xfrm>
        </p:spPr>
        <p:txBody>
          <a:bodyPr>
            <a:normAutofit fontScale="55000" lnSpcReduction="20000"/>
          </a:bodyPr>
          <a:lstStyle/>
          <a:p>
            <a:r>
              <a:rPr lang="en-US" sz="3300" dirty="0"/>
              <a:t>Plaintiff was a Sri Lankan asylum seeker found to be a refugee but denied a protection (refugee) visa because he was the subject of an adverse security assessment by the Australian Security Intelligence Organisation (ASIO). At the time, a criterion for the grant of a protection visa was that the applicant not be assessed by ASIO as a risk to national security. </a:t>
            </a:r>
          </a:p>
          <a:p>
            <a:r>
              <a:rPr lang="en-US" sz="3300" dirty="0"/>
              <a:t>Plaintiff requested his own removal from Australia after the assessment, but the government could not find a willing third country to accept him. </a:t>
            </a:r>
            <a:endParaRPr lang="en-AU" sz="3300" dirty="0"/>
          </a:p>
          <a:p>
            <a:r>
              <a:rPr lang="en-US" sz="3300" dirty="0"/>
              <a:t>Plaintiff brought habeas corpus to challenge his indefinite detention, and to challenge correctness of majority view in </a:t>
            </a:r>
            <a:r>
              <a:rPr lang="en-US" sz="3300" i="1" dirty="0"/>
              <a:t>Al </a:t>
            </a:r>
            <a:r>
              <a:rPr lang="en-US" sz="3300" i="1" dirty="0" err="1"/>
              <a:t>Kateb</a:t>
            </a:r>
            <a:r>
              <a:rPr lang="en-US" sz="3300" dirty="0"/>
              <a:t>. The composition of the High Court had changed significantly since </a:t>
            </a:r>
            <a:r>
              <a:rPr lang="en-US" sz="3300" i="1" dirty="0"/>
              <a:t>Al </a:t>
            </a:r>
            <a:r>
              <a:rPr lang="en-US" sz="3300" i="1" dirty="0" err="1"/>
              <a:t>Kateb</a:t>
            </a:r>
            <a:r>
              <a:rPr lang="en-US" sz="3300" dirty="0"/>
              <a:t>. Of the majority in </a:t>
            </a:r>
            <a:r>
              <a:rPr lang="en-US" sz="3300" i="1" dirty="0"/>
              <a:t>Al </a:t>
            </a:r>
            <a:r>
              <a:rPr lang="en-US" sz="3300" i="1" dirty="0" err="1"/>
              <a:t>Kateb</a:t>
            </a:r>
            <a:r>
              <a:rPr lang="en-US" sz="3300" dirty="0"/>
              <a:t>, only Hayne and </a:t>
            </a:r>
            <a:r>
              <a:rPr lang="en-US" sz="3300" dirty="0" err="1"/>
              <a:t>Heydon</a:t>
            </a:r>
            <a:r>
              <a:rPr lang="en-US" sz="3300" dirty="0"/>
              <a:t> JJ remained. Gleeson CJ and Kirby J had also retired. </a:t>
            </a:r>
          </a:p>
          <a:p>
            <a:r>
              <a:rPr lang="en-US" sz="3300" dirty="0"/>
              <a:t>Plaintiff had other challenges as well (</a:t>
            </a:r>
            <a:r>
              <a:rPr lang="en-AU" sz="3300" dirty="0"/>
              <a:t>validity of the ASIO criterion and  the procedural fairness of the ASIO assessment process ) , and – relevantly - the lawfulness of his continuing detention. In relation to the last argument, he argued </a:t>
            </a:r>
            <a:r>
              <a:rPr lang="en-US" sz="3300" dirty="0"/>
              <a:t>that </a:t>
            </a:r>
            <a:r>
              <a:rPr lang="en-US" sz="3300" i="1" dirty="0"/>
              <a:t>Al-</a:t>
            </a:r>
            <a:r>
              <a:rPr lang="en-US" sz="3300" i="1" dirty="0" err="1"/>
              <a:t>Kateb</a:t>
            </a:r>
            <a:r>
              <a:rPr lang="en-US" sz="3300" dirty="0"/>
              <a:t> was wrongly decided and that the </a:t>
            </a:r>
            <a:r>
              <a:rPr lang="en-US" sz="3300" i="1" dirty="0"/>
              <a:t>Migration Act</a:t>
            </a:r>
            <a:r>
              <a:rPr lang="en-US" sz="3300" dirty="0"/>
              <a:t>, properly construed, did not permit indefinite detention. The remedies the applicant sought in relation to the detention ground were a writ for habeas corpus and a declaration that his detention was unlawful</a:t>
            </a:r>
            <a:r>
              <a:rPr lang="en-US" dirty="0"/>
              <a:t>.</a:t>
            </a:r>
            <a:endParaRPr lang="en-AU" dirty="0"/>
          </a:p>
          <a:p>
            <a:endParaRPr lang="en-US" dirty="0"/>
          </a:p>
        </p:txBody>
      </p:sp>
    </p:spTree>
    <p:extLst>
      <p:ext uri="{BB962C8B-B14F-4D97-AF65-F5344CB8AC3E}">
        <p14:creationId xmlns:p14="http://schemas.microsoft.com/office/powerpoint/2010/main" val="2404608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Plaintiff  M47 </a:t>
            </a:r>
            <a:r>
              <a:rPr lang="en-US" dirty="0"/>
              <a:t>(cont.)</a:t>
            </a:r>
          </a:p>
        </p:txBody>
      </p:sp>
      <p:sp>
        <p:nvSpPr>
          <p:cNvPr id="3" name="Content Placeholder 2"/>
          <p:cNvSpPr>
            <a:spLocks noGrp="1"/>
          </p:cNvSpPr>
          <p:nvPr>
            <p:ph idx="1"/>
          </p:nvPr>
        </p:nvSpPr>
        <p:spPr/>
        <p:txBody>
          <a:bodyPr>
            <a:normAutofit fontScale="85000" lnSpcReduction="10000"/>
          </a:bodyPr>
          <a:lstStyle/>
          <a:p>
            <a:r>
              <a:rPr lang="en-US" dirty="0"/>
              <a:t>Majority (French CJ, Hayne, Crennan, Kiefel JJ)  : ASIO criterion invalid as inconsistent with the scheme of the </a:t>
            </a:r>
            <a:r>
              <a:rPr lang="en-US" i="1" dirty="0"/>
              <a:t>Migration Act</a:t>
            </a:r>
            <a:r>
              <a:rPr lang="en-US" dirty="0"/>
              <a:t>. Therefore, no valid decision in relation to the applicant's visa application and the detention of the applicant was lawful while a decision on his visa application was pending. This approach taken by the majority meant that they did not need to reconsider </a:t>
            </a:r>
            <a:r>
              <a:rPr lang="en-US" i="1" dirty="0"/>
              <a:t>Al-</a:t>
            </a:r>
            <a:r>
              <a:rPr lang="en-US" i="1" dirty="0" err="1"/>
              <a:t>Kateb</a:t>
            </a:r>
            <a:r>
              <a:rPr lang="en-US" i="1" dirty="0"/>
              <a:t>.</a:t>
            </a:r>
            <a:r>
              <a:rPr lang="en-US" dirty="0"/>
              <a:t> </a:t>
            </a:r>
            <a:endParaRPr lang="en-AU" dirty="0"/>
          </a:p>
          <a:p>
            <a:r>
              <a:rPr lang="en-US" dirty="0"/>
              <a:t>However, three judges did reconsider </a:t>
            </a:r>
            <a:r>
              <a:rPr lang="en-US" i="1" dirty="0"/>
              <a:t>Al </a:t>
            </a:r>
            <a:r>
              <a:rPr lang="en-US" i="1" dirty="0" err="1"/>
              <a:t>Kateb</a:t>
            </a:r>
            <a:r>
              <a:rPr lang="en-US" dirty="0"/>
              <a:t>. Two (Gummow J, who was in the minority in </a:t>
            </a:r>
            <a:r>
              <a:rPr lang="en-US" i="1" dirty="0"/>
              <a:t>Al </a:t>
            </a:r>
            <a:r>
              <a:rPr lang="en-US" i="1" dirty="0" err="1"/>
              <a:t>Kateb</a:t>
            </a:r>
            <a:r>
              <a:rPr lang="en-US" i="1" dirty="0"/>
              <a:t> </a:t>
            </a:r>
            <a:r>
              <a:rPr lang="en-US" dirty="0"/>
              <a:t>and Bell J) found it was wrongly decided. </a:t>
            </a:r>
          </a:p>
          <a:p>
            <a:r>
              <a:rPr lang="en-US" dirty="0"/>
              <a:t>One, </a:t>
            </a:r>
            <a:r>
              <a:rPr lang="en-US" dirty="0" err="1"/>
              <a:t>Heydon</a:t>
            </a:r>
            <a:r>
              <a:rPr lang="en-US" dirty="0"/>
              <a:t> J, found it to be correct (at [351])</a:t>
            </a:r>
          </a:p>
          <a:p>
            <a:r>
              <a:rPr lang="en-US" i="1" dirty="0"/>
              <a:t>Al </a:t>
            </a:r>
            <a:r>
              <a:rPr lang="en-US" i="1" dirty="0" err="1"/>
              <a:t>Kateb</a:t>
            </a:r>
            <a:r>
              <a:rPr lang="en-US" i="1" dirty="0"/>
              <a:t> </a:t>
            </a:r>
            <a:r>
              <a:rPr lang="en-US" dirty="0"/>
              <a:t>remains the law in Australia on indefinite detention.</a:t>
            </a:r>
          </a:p>
          <a:p>
            <a:endParaRPr lang="en-US" dirty="0"/>
          </a:p>
        </p:txBody>
      </p:sp>
    </p:spTree>
    <p:extLst>
      <p:ext uri="{BB962C8B-B14F-4D97-AF65-F5344CB8AC3E}">
        <p14:creationId xmlns:p14="http://schemas.microsoft.com/office/powerpoint/2010/main" val="511472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Recent developments</a:t>
            </a:r>
          </a:p>
        </p:txBody>
      </p:sp>
      <p:sp>
        <p:nvSpPr>
          <p:cNvPr id="3" name="Content Placeholder 2"/>
          <p:cNvSpPr>
            <a:spLocks noGrp="1"/>
          </p:cNvSpPr>
          <p:nvPr>
            <p:ph idx="1"/>
          </p:nvPr>
        </p:nvSpPr>
        <p:spPr/>
        <p:txBody>
          <a:bodyPr>
            <a:normAutofit/>
          </a:bodyPr>
          <a:lstStyle/>
          <a:p>
            <a:pPr marL="0" indent="0">
              <a:buNone/>
            </a:pPr>
            <a:r>
              <a:rPr lang="en-AU" b="1" dirty="0"/>
              <a:t>Christmas Island Detention Centre class action</a:t>
            </a:r>
          </a:p>
          <a:p>
            <a:r>
              <a:rPr lang="en-AU" dirty="0"/>
              <a:t>A class action has been initiated in the Supreme Court of Victoria against the Minister for Immigration and the Commonwealth on behalf of persons detained on Christmas Island from 27 August 2011 to 26 August 2014</a:t>
            </a:r>
          </a:p>
          <a:p>
            <a:r>
              <a:rPr lang="en-AU" dirty="0"/>
              <a:t>The lead plaintiff’s claim is in negligence</a:t>
            </a:r>
          </a:p>
          <a:p>
            <a:r>
              <a:rPr lang="en-AU" dirty="0"/>
              <a:t>Details are available on the Supreme Court of Victoria </a:t>
            </a:r>
            <a:r>
              <a:rPr lang="en-AU" dirty="0">
                <a:hlinkClick r:id="rId2"/>
              </a:rPr>
              <a:t>website</a:t>
            </a:r>
            <a:endParaRPr lang="en-AU" dirty="0"/>
          </a:p>
        </p:txBody>
      </p:sp>
    </p:spTree>
    <p:extLst>
      <p:ext uri="{BB962C8B-B14F-4D97-AF65-F5344CB8AC3E}">
        <p14:creationId xmlns:p14="http://schemas.microsoft.com/office/powerpoint/2010/main" val="328774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Alternatives to detention and oversight mechanisms</a:t>
            </a:r>
          </a:p>
        </p:txBody>
      </p:sp>
      <p:sp>
        <p:nvSpPr>
          <p:cNvPr id="3" name="Content Placeholder 2"/>
          <p:cNvSpPr>
            <a:spLocks noGrp="1"/>
          </p:cNvSpPr>
          <p:nvPr>
            <p:ph idx="1"/>
          </p:nvPr>
        </p:nvSpPr>
        <p:spPr/>
        <p:txBody>
          <a:bodyPr>
            <a:normAutofit lnSpcReduction="10000"/>
          </a:bodyPr>
          <a:lstStyle/>
          <a:p>
            <a:pPr marL="393192" lvl="1" indent="0">
              <a:buNone/>
            </a:pPr>
            <a:endParaRPr lang="en-AU" dirty="0"/>
          </a:p>
          <a:p>
            <a:pPr marL="393192" lvl="1" indent="0">
              <a:buNone/>
            </a:pPr>
            <a:r>
              <a:rPr lang="en-AU" dirty="0"/>
              <a:t>In 2005, the Australian Parliament made changes to the </a:t>
            </a:r>
            <a:r>
              <a:rPr lang="en-AU" i="1" dirty="0"/>
              <a:t>Migration Act </a:t>
            </a:r>
            <a:r>
              <a:rPr lang="en-AU" dirty="0"/>
              <a:t>to allow for alternatives to detention and  oversight mechanisms: </a:t>
            </a:r>
          </a:p>
          <a:p>
            <a:pPr lvl="1"/>
            <a:r>
              <a:rPr lang="en-AU" dirty="0"/>
              <a:t>Community detention (discretionary)</a:t>
            </a:r>
          </a:p>
          <a:p>
            <a:pPr lvl="1"/>
            <a:r>
              <a:rPr lang="en-AU" dirty="0"/>
              <a:t>Bridging visas (discretionary)</a:t>
            </a:r>
          </a:p>
          <a:p>
            <a:pPr lvl="1"/>
            <a:r>
              <a:rPr lang="en-AU" dirty="0"/>
              <a:t>Independent scrutiny (the Commonwealth Ombudsman)</a:t>
            </a:r>
          </a:p>
          <a:p>
            <a:pPr marL="0" indent="0">
              <a:buNone/>
            </a:pPr>
            <a:endParaRPr lang="en-AU" sz="2400" dirty="0"/>
          </a:p>
          <a:p>
            <a:pPr marL="0" indent="0">
              <a:buNone/>
            </a:pPr>
            <a:r>
              <a:rPr lang="en-AU" sz="1800" dirty="0"/>
              <a:t>(See: Peter Billings, ‘Whither Indefinite Immigration Detention in Australia? Rethinking Legal Constraints on the Detention of Non-Citizens’ (2015) 38(4) </a:t>
            </a:r>
            <a:r>
              <a:rPr lang="en-AU" sz="1800" i="1" dirty="0"/>
              <a:t>UNSW Law Journal </a:t>
            </a:r>
            <a:r>
              <a:rPr lang="en-AU" sz="1800" dirty="0"/>
              <a:t>1386, pp 1396-1399)</a:t>
            </a:r>
          </a:p>
          <a:p>
            <a:pPr marL="0" indent="0">
              <a:buNone/>
            </a:pPr>
            <a:endParaRPr lang="en-AU" dirty="0"/>
          </a:p>
        </p:txBody>
      </p:sp>
    </p:spTree>
    <p:extLst>
      <p:ext uri="{BB962C8B-B14F-4D97-AF65-F5344CB8AC3E}">
        <p14:creationId xmlns:p14="http://schemas.microsoft.com/office/powerpoint/2010/main" val="540871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7888"/>
            <a:ext cx="8229600" cy="1143000"/>
          </a:xfrm>
        </p:spPr>
        <p:txBody>
          <a:bodyPr>
            <a:noAutofit/>
          </a:bodyPr>
          <a:lstStyle/>
          <a:p>
            <a:pPr algn="ctr"/>
            <a:r>
              <a:rPr lang="en-AU" sz="4000" b="1" dirty="0">
                <a:latin typeface="+mn-lt"/>
              </a:rPr>
              <a:t>Non-judicial oversight mechanisms currently available in Australia</a:t>
            </a:r>
            <a:endParaRPr lang="en-AU" sz="4000" dirty="0">
              <a:latin typeface="+mn-lt"/>
            </a:endParaRPr>
          </a:p>
        </p:txBody>
      </p:sp>
      <p:sp>
        <p:nvSpPr>
          <p:cNvPr id="3" name="Content Placeholder 2"/>
          <p:cNvSpPr>
            <a:spLocks noGrp="1"/>
          </p:cNvSpPr>
          <p:nvPr>
            <p:ph idx="1"/>
          </p:nvPr>
        </p:nvSpPr>
        <p:spPr>
          <a:xfrm>
            <a:off x="457200" y="2496264"/>
            <a:ext cx="8229600" cy="4389120"/>
          </a:xfrm>
        </p:spPr>
        <p:txBody>
          <a:bodyPr>
            <a:noAutofit/>
          </a:bodyPr>
          <a:lstStyle/>
          <a:p>
            <a:pPr marL="0" indent="0">
              <a:spcAft>
                <a:spcPts val="1200"/>
              </a:spcAft>
              <a:buNone/>
            </a:pPr>
            <a:r>
              <a:rPr lang="en-AU" sz="2400" b="1" dirty="0"/>
              <a:t>The Commonwealth Ombudsman</a:t>
            </a:r>
          </a:p>
          <a:p>
            <a:r>
              <a:rPr lang="en-US" sz="2000" dirty="0"/>
              <a:t>An independent statutory agency.</a:t>
            </a:r>
          </a:p>
          <a:p>
            <a:r>
              <a:rPr lang="en-AU" sz="2000" dirty="0"/>
              <a:t>Investigates complaints against </a:t>
            </a:r>
            <a:r>
              <a:rPr lang="en-US" sz="2000" dirty="0"/>
              <a:t>Australian Government officials, agencies and their service providers.</a:t>
            </a:r>
          </a:p>
          <a:p>
            <a:r>
              <a:rPr lang="en-US" sz="2000" dirty="0"/>
              <a:t>Conduct its own motion investigations into the actions of government agencies. </a:t>
            </a:r>
            <a:endParaRPr lang="en-AU" sz="2000" dirty="0"/>
          </a:p>
          <a:p>
            <a:r>
              <a:rPr lang="en-AU" sz="2000" dirty="0"/>
              <a:t>The </a:t>
            </a:r>
            <a:r>
              <a:rPr lang="en-AU" sz="2000" i="1" dirty="0"/>
              <a:t>Migration Act 1958</a:t>
            </a:r>
            <a:r>
              <a:rPr lang="en-AU" sz="2000" dirty="0"/>
              <a:t> (Cth) also requires the Commonwealth Ombudsman to send to the Minister of Immigration and Border Protection an assessment of the appropriateness of the arrangements for the detention of every person who has been in immigration detention for more than two years</a:t>
            </a:r>
          </a:p>
        </p:txBody>
      </p:sp>
    </p:spTree>
    <p:extLst>
      <p:ext uri="{BB962C8B-B14F-4D97-AF65-F5344CB8AC3E}">
        <p14:creationId xmlns:p14="http://schemas.microsoft.com/office/powerpoint/2010/main" val="1845471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Judicial oversight: Habeas corpus in Australia re asylum seekers and migrants </a:t>
            </a:r>
          </a:p>
        </p:txBody>
      </p:sp>
      <p:sp>
        <p:nvSpPr>
          <p:cNvPr id="3" name="Content Placeholder 2"/>
          <p:cNvSpPr>
            <a:spLocks noGrp="1"/>
          </p:cNvSpPr>
          <p:nvPr>
            <p:ph idx="1"/>
          </p:nvPr>
        </p:nvSpPr>
        <p:spPr/>
        <p:txBody>
          <a:bodyPr/>
          <a:lstStyle/>
          <a:p>
            <a:r>
              <a:rPr lang="en-US" dirty="0"/>
              <a:t>Basic principle:  detention of asylum seekers and migrants is a federal matter, not a state matter. The federal Executive (sometimes described as the Commonwealth Executive) cannot detain such persons without authority from a federal statute.</a:t>
            </a:r>
          </a:p>
          <a:p>
            <a:r>
              <a:rPr lang="en-US" dirty="0"/>
              <a:t>The common law writ of habeas corpus remains available in Australia to compel the release of a person whose detention is not authorized by statute.</a:t>
            </a:r>
          </a:p>
          <a:p>
            <a:r>
              <a:rPr lang="en-US" dirty="0"/>
              <a:t>See generally Gageler J in </a:t>
            </a:r>
            <a:r>
              <a:rPr lang="en-US" i="1" dirty="0"/>
              <a:t>Plaintiff M68 v Minister for Immigration</a:t>
            </a:r>
            <a:r>
              <a:rPr lang="en-US" dirty="0"/>
              <a:t> [2016] HCA 1 at [155]-[166].</a:t>
            </a:r>
          </a:p>
        </p:txBody>
      </p:sp>
    </p:spTree>
    <p:extLst>
      <p:ext uri="{BB962C8B-B14F-4D97-AF65-F5344CB8AC3E}">
        <p14:creationId xmlns:p14="http://schemas.microsoft.com/office/powerpoint/2010/main" val="3559989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The Commonwealth Ombudsman</a:t>
            </a:r>
          </a:p>
        </p:txBody>
      </p:sp>
      <p:sp>
        <p:nvSpPr>
          <p:cNvPr id="3" name="Content Placeholder 2"/>
          <p:cNvSpPr>
            <a:spLocks noGrp="1"/>
          </p:cNvSpPr>
          <p:nvPr>
            <p:ph idx="1"/>
          </p:nvPr>
        </p:nvSpPr>
        <p:spPr>
          <a:xfrm>
            <a:off x="457200" y="2064216"/>
            <a:ext cx="8229600" cy="4389120"/>
          </a:xfrm>
        </p:spPr>
        <p:txBody>
          <a:bodyPr>
            <a:normAutofit lnSpcReduction="10000"/>
          </a:bodyPr>
          <a:lstStyle/>
          <a:p>
            <a:r>
              <a:rPr lang="en-AU" dirty="0"/>
              <a:t>The assessment may include any recommendations the Ombudsman considers appropriate, including:</a:t>
            </a:r>
          </a:p>
          <a:p>
            <a:pPr lvl="1"/>
            <a:r>
              <a:rPr lang="en-AU" dirty="0"/>
              <a:t>another form of detention would be more appropriate, </a:t>
            </a:r>
          </a:p>
          <a:p>
            <a:pPr lvl="1"/>
            <a:r>
              <a:rPr lang="en-AU" dirty="0"/>
              <a:t>a person be released into the community on a visa, or</a:t>
            </a:r>
          </a:p>
          <a:p>
            <a:pPr lvl="1"/>
            <a:r>
              <a:rPr lang="en-AU" dirty="0"/>
              <a:t>general recommendations about the Department’s handling of the detainee caseload. </a:t>
            </a:r>
          </a:p>
          <a:p>
            <a:r>
              <a:rPr lang="en-AU" dirty="0"/>
              <a:t>The Ombudsman’s assessment is provided to the Minister in a report, with a de-identified copy which the Minister must table in Parliament. </a:t>
            </a:r>
          </a:p>
          <a:p>
            <a:r>
              <a:rPr lang="en-AU" dirty="0"/>
              <a:t>The Minister is not bound by any recommendations the Commonwealth Ombudsman makes.</a:t>
            </a:r>
          </a:p>
        </p:txBody>
      </p:sp>
    </p:spTree>
    <p:extLst>
      <p:ext uri="{BB962C8B-B14F-4D97-AF65-F5344CB8AC3E}">
        <p14:creationId xmlns:p14="http://schemas.microsoft.com/office/powerpoint/2010/main" val="172979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503040"/>
          </a:xfrm>
        </p:spPr>
        <p:txBody>
          <a:bodyPr>
            <a:normAutofit fontScale="90000"/>
          </a:bodyPr>
          <a:lstStyle/>
          <a:p>
            <a:pPr algn="ctr"/>
            <a:r>
              <a:rPr lang="en-AU" sz="4000" dirty="0">
                <a:latin typeface="+mn-lt"/>
              </a:rPr>
              <a:t>Key provisions of the </a:t>
            </a:r>
            <a:r>
              <a:rPr lang="en-AU" sz="4000" i="1" dirty="0">
                <a:latin typeface="+mn-lt"/>
              </a:rPr>
              <a:t>Migration Act 1958 </a:t>
            </a:r>
            <a:r>
              <a:rPr lang="en-AU" sz="4000" dirty="0">
                <a:latin typeface="+mn-lt"/>
              </a:rPr>
              <a:t>(</a:t>
            </a:r>
            <a:r>
              <a:rPr lang="en-AU" sz="4000" dirty="0" err="1">
                <a:latin typeface="+mn-lt"/>
              </a:rPr>
              <a:t>Cth</a:t>
            </a:r>
            <a:r>
              <a:rPr lang="en-AU" sz="4000" dirty="0">
                <a:latin typeface="+mn-lt"/>
              </a:rPr>
              <a:t>): Australia’s system of mandatory detention</a:t>
            </a:r>
          </a:p>
        </p:txBody>
      </p:sp>
      <p:sp>
        <p:nvSpPr>
          <p:cNvPr id="3" name="Content Placeholder 2"/>
          <p:cNvSpPr>
            <a:spLocks noGrp="1"/>
          </p:cNvSpPr>
          <p:nvPr>
            <p:ph idx="1"/>
          </p:nvPr>
        </p:nvSpPr>
        <p:spPr>
          <a:xfrm>
            <a:off x="395536" y="2424256"/>
            <a:ext cx="8229600" cy="4389120"/>
          </a:xfrm>
        </p:spPr>
        <p:txBody>
          <a:bodyPr/>
          <a:lstStyle/>
          <a:p>
            <a:pPr marL="0" indent="0">
              <a:buNone/>
            </a:pPr>
            <a:r>
              <a:rPr lang="en-AU" b="1" dirty="0"/>
              <a:t>189 Detention of unlawful non-citizens </a:t>
            </a:r>
            <a:endParaRPr lang="en-AU" dirty="0"/>
          </a:p>
          <a:p>
            <a:pPr marL="880110" lvl="1" indent="-514350">
              <a:buClrTx/>
              <a:buAutoNum type="arabicParenBoth"/>
            </a:pPr>
            <a:r>
              <a:rPr lang="en-AU" dirty="0"/>
              <a:t>If an officer knows or reasonably suspects that a 	person in the migration zone (other than an 	excised offshore place) is an unlawful non-citizen, 	the officer must detain the person … </a:t>
            </a:r>
          </a:p>
          <a:p>
            <a:pPr marL="880110" lvl="1" indent="-514350">
              <a:buClrTx/>
              <a:buAutoNum type="arabicParenBoth"/>
            </a:pPr>
            <a:endParaRPr lang="en-AU" dirty="0"/>
          </a:p>
          <a:p>
            <a:pPr marL="365760" lvl="1" indent="0">
              <a:buClrTx/>
              <a:buNone/>
            </a:pPr>
            <a:r>
              <a:rPr lang="en-AU" dirty="0"/>
              <a:t>[an ‘unlawful non citizen’ is a person without a valid visa: see s 14 of the Migration Act]</a:t>
            </a:r>
          </a:p>
          <a:p>
            <a:pPr marL="0" indent="0">
              <a:buNone/>
            </a:pPr>
            <a:endParaRPr lang="en-AU" dirty="0"/>
          </a:p>
          <a:p>
            <a:pPr marL="0" indent="0">
              <a:buNone/>
            </a:pPr>
            <a:endParaRPr lang="en-AU" dirty="0"/>
          </a:p>
        </p:txBody>
      </p:sp>
    </p:spTree>
    <p:extLst>
      <p:ext uri="{BB962C8B-B14F-4D97-AF65-F5344CB8AC3E}">
        <p14:creationId xmlns:p14="http://schemas.microsoft.com/office/powerpoint/2010/main" val="1038985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Key legislative provisions of the </a:t>
            </a:r>
            <a:r>
              <a:rPr lang="en-AU" i="1" dirty="0"/>
              <a:t>Migration Act 1958 </a:t>
            </a:r>
            <a:r>
              <a:rPr lang="en-AU" dirty="0"/>
              <a:t>(</a:t>
            </a:r>
            <a:r>
              <a:rPr lang="en-AU" dirty="0" err="1"/>
              <a:t>Cth</a:t>
            </a:r>
            <a:r>
              <a:rPr lang="en-AU" dirty="0"/>
              <a:t>)</a:t>
            </a:r>
            <a:endParaRPr lang="en-US" dirty="0"/>
          </a:p>
        </p:txBody>
      </p:sp>
      <p:sp>
        <p:nvSpPr>
          <p:cNvPr id="3" name="Content Placeholder 2"/>
          <p:cNvSpPr>
            <a:spLocks noGrp="1"/>
          </p:cNvSpPr>
          <p:nvPr>
            <p:ph idx="1"/>
          </p:nvPr>
        </p:nvSpPr>
        <p:spPr/>
        <p:txBody>
          <a:bodyPr>
            <a:normAutofit/>
          </a:bodyPr>
          <a:lstStyle/>
          <a:p>
            <a:r>
              <a:rPr lang="en-US" b="1" dirty="0"/>
              <a:t>Section 196(1)</a:t>
            </a:r>
          </a:p>
          <a:p>
            <a:pPr marL="0" indent="0">
              <a:buNone/>
            </a:pPr>
            <a:r>
              <a:rPr lang="en-US" dirty="0"/>
              <a:t>(1)  An unlawful non-citizen detained under section 189 must be kept in immigration detention until:</a:t>
            </a:r>
          </a:p>
          <a:p>
            <a:pPr marL="0" indent="0">
              <a:buNone/>
            </a:pPr>
            <a:r>
              <a:rPr lang="en-US" dirty="0"/>
              <a:t>           (a)  he or she is removed from Australia under section 198 or section 199; or </a:t>
            </a:r>
          </a:p>
          <a:p>
            <a:pPr marL="0" indent="0">
              <a:buNone/>
            </a:pPr>
            <a:r>
              <a:rPr lang="en-US" dirty="0"/>
              <a:t>           (aa)  an officer begins to deal with the non- citizen under subsection 198AD(3); or</a:t>
            </a:r>
          </a:p>
          <a:p>
            <a:pPr marL="0" indent="0">
              <a:buNone/>
            </a:pPr>
            <a:r>
              <a:rPr lang="de-DE" dirty="0"/>
              <a:t>           (b)  he or she is deported under section 200; or                             	(c)  he or she is granted a visa.</a:t>
            </a:r>
            <a:endParaRPr lang="en-US" dirty="0"/>
          </a:p>
          <a:p>
            <a:endParaRPr lang="en-US" dirty="0"/>
          </a:p>
        </p:txBody>
      </p:sp>
    </p:spTree>
    <p:extLst>
      <p:ext uri="{BB962C8B-B14F-4D97-AF65-F5344CB8AC3E}">
        <p14:creationId xmlns:p14="http://schemas.microsoft.com/office/powerpoint/2010/main" val="981939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Key legislative provisions of the </a:t>
            </a:r>
            <a:r>
              <a:rPr lang="en-AU" i="1" dirty="0">
                <a:latin typeface="+mn-lt"/>
              </a:rPr>
              <a:t>Migration Act 1958 </a:t>
            </a:r>
            <a:r>
              <a:rPr lang="en-AU" dirty="0">
                <a:latin typeface="+mn-lt"/>
              </a:rPr>
              <a:t>(Cth)</a:t>
            </a:r>
          </a:p>
        </p:txBody>
      </p:sp>
      <p:sp>
        <p:nvSpPr>
          <p:cNvPr id="3" name="Content Placeholder 2"/>
          <p:cNvSpPr>
            <a:spLocks noGrp="1"/>
          </p:cNvSpPr>
          <p:nvPr>
            <p:ph idx="1"/>
          </p:nvPr>
        </p:nvSpPr>
        <p:spPr>
          <a:xfrm>
            <a:off x="457200" y="2136224"/>
            <a:ext cx="8229600" cy="4389120"/>
          </a:xfrm>
        </p:spPr>
        <p:txBody>
          <a:bodyPr>
            <a:normAutofit fontScale="62500" lnSpcReduction="20000"/>
          </a:bodyPr>
          <a:lstStyle/>
          <a:p>
            <a:pPr marL="0" indent="0">
              <a:buNone/>
            </a:pPr>
            <a:r>
              <a:rPr lang="en-AU" sz="2900" b="1" dirty="0"/>
              <a:t>198 Removal from Australia of unlawful non-citizens </a:t>
            </a:r>
          </a:p>
          <a:p>
            <a:pPr marL="0" indent="0">
              <a:buNone/>
            </a:pPr>
            <a:endParaRPr lang="en-AU" sz="2900" dirty="0"/>
          </a:p>
          <a:p>
            <a:pPr marL="0" indent="0">
              <a:buNone/>
            </a:pPr>
            <a:r>
              <a:rPr lang="en-AU" sz="2800" dirty="0"/>
              <a:t>(1)  	An officer must remove as soon as reasonably practicable an 	unlawful non- citizen who asks the Minister, in writing, to be so 	removed.</a:t>
            </a:r>
          </a:p>
          <a:p>
            <a:pPr marL="0" indent="0">
              <a:buNone/>
            </a:pPr>
            <a:r>
              <a:rPr lang="en-AU" sz="2800" dirty="0"/>
              <a:t>... </a:t>
            </a:r>
          </a:p>
          <a:p>
            <a:pPr marL="0" indent="0">
              <a:buNone/>
            </a:pPr>
            <a:r>
              <a:rPr lang="en-AU" sz="2800" dirty="0"/>
              <a:t>(6) 	An officer must remove as soon as reasonably practicable an unlawful 	non-citizen if:</a:t>
            </a:r>
          </a:p>
          <a:p>
            <a:pPr marL="393192" lvl="1" indent="0">
              <a:buNone/>
            </a:pPr>
            <a:r>
              <a:rPr lang="en-AU" dirty="0"/>
              <a:t>(a)	the non-citizen is a detainee; and</a:t>
            </a:r>
          </a:p>
          <a:p>
            <a:pPr marL="393192" lvl="1" indent="0">
              <a:buNone/>
            </a:pPr>
            <a:r>
              <a:rPr lang="en-AU" dirty="0"/>
              <a:t>(b)	the non-citizen made a valid application for a substantive visa that can be granted 	when the applicant is in the migration zone; and</a:t>
            </a:r>
          </a:p>
          <a:p>
            <a:pPr marL="393192" lvl="1" indent="0">
              <a:buNone/>
            </a:pPr>
            <a:r>
              <a:rPr lang="en-AU" sz="2400" dirty="0"/>
              <a:t>(c)	one of the following applies:</a:t>
            </a:r>
          </a:p>
          <a:p>
            <a:pPr marL="978408" lvl="3" indent="0">
              <a:buNone/>
            </a:pPr>
            <a:r>
              <a:rPr lang="en-AU" sz="2300" dirty="0"/>
              <a:t>(</a:t>
            </a:r>
            <a:r>
              <a:rPr lang="en-AU" sz="2300" dirty="0" err="1"/>
              <a:t>i</a:t>
            </a:r>
            <a:r>
              <a:rPr lang="en-AU" sz="2300" dirty="0"/>
              <a:t>)	the  grant  of  the  visa  has  been  refused  and  the application has been finally 	determined;</a:t>
            </a:r>
          </a:p>
          <a:p>
            <a:pPr marL="978408" lvl="3" indent="0">
              <a:buNone/>
            </a:pPr>
            <a:r>
              <a:rPr lang="en-AU" sz="2300" dirty="0"/>
              <a:t>(ii)	the visa cannot be granted; and</a:t>
            </a:r>
          </a:p>
          <a:p>
            <a:pPr marL="393192" lvl="1" indent="0">
              <a:buNone/>
            </a:pPr>
            <a:r>
              <a:rPr lang="en-AU" dirty="0"/>
              <a:t>(d)	the non-citizen has not made another valid application for a substantive visa that can 	be granted when the applicant is in the migration zone.</a:t>
            </a:r>
          </a:p>
          <a:p>
            <a:endParaRPr lang="en-AU" dirty="0"/>
          </a:p>
        </p:txBody>
      </p:sp>
    </p:spTree>
    <p:extLst>
      <p:ext uri="{BB962C8B-B14F-4D97-AF65-F5344CB8AC3E}">
        <p14:creationId xmlns:p14="http://schemas.microsoft.com/office/powerpoint/2010/main" val="544585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Australia’s immigration detention facilities </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0131" y="1991891"/>
            <a:ext cx="6863737" cy="4389437"/>
          </a:xfrm>
        </p:spPr>
      </p:pic>
    </p:spTree>
    <p:extLst>
      <p:ext uri="{BB962C8B-B14F-4D97-AF65-F5344CB8AC3E}">
        <p14:creationId xmlns:p14="http://schemas.microsoft.com/office/powerpoint/2010/main" val="273795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816"/>
            <a:ext cx="8229600" cy="1143000"/>
          </a:xfrm>
        </p:spPr>
        <p:txBody>
          <a:bodyPr>
            <a:normAutofit/>
          </a:bodyPr>
          <a:lstStyle/>
          <a:p>
            <a:pPr algn="ctr"/>
            <a:r>
              <a:rPr lang="en-AU" dirty="0">
                <a:latin typeface="+mn-lt"/>
              </a:rPr>
              <a:t>Detention statistics</a:t>
            </a:r>
          </a:p>
        </p:txBody>
      </p:sp>
      <p:sp>
        <p:nvSpPr>
          <p:cNvPr id="3" name="Content Placeholder 2"/>
          <p:cNvSpPr>
            <a:spLocks noGrp="1"/>
          </p:cNvSpPr>
          <p:nvPr>
            <p:ph idx="1"/>
          </p:nvPr>
        </p:nvSpPr>
        <p:spPr/>
        <p:txBody>
          <a:bodyPr>
            <a:normAutofit fontScale="92500"/>
          </a:bodyPr>
          <a:lstStyle/>
          <a:p>
            <a:r>
              <a:rPr lang="en-US" dirty="0"/>
              <a:t>According to Australian Government Department of Immigration and Border Protection statistics, on </a:t>
            </a:r>
            <a:r>
              <a:rPr lang="en-AU" dirty="0"/>
              <a:t>31 August 2016, there were 1355 people in immigration detention on the mainland and 247 on Christmas Island (1602 total)</a:t>
            </a:r>
          </a:p>
          <a:p>
            <a:r>
              <a:rPr lang="en-AU" dirty="0"/>
              <a:t>Many will not be asylum seekers, but other migrants without valid visas, or people whose visas have been cancelled</a:t>
            </a:r>
          </a:p>
          <a:p>
            <a:r>
              <a:rPr lang="en-AU" dirty="0"/>
              <a:t>Cf. offshore detention statistics for same reporting date: </a:t>
            </a:r>
          </a:p>
          <a:p>
            <a:pPr lvl="1"/>
            <a:r>
              <a:rPr lang="en-AU" dirty="0"/>
              <a:t> 410 detainees on Nauru; and </a:t>
            </a:r>
          </a:p>
          <a:p>
            <a:pPr lvl="1"/>
            <a:r>
              <a:rPr lang="en-AU" dirty="0"/>
              <a:t>823 detainees on Manus.</a:t>
            </a:r>
          </a:p>
          <a:p>
            <a:pPr lvl="1"/>
            <a:endParaRPr lang="en-AU" dirty="0"/>
          </a:p>
        </p:txBody>
      </p:sp>
    </p:spTree>
    <p:extLst>
      <p:ext uri="{BB962C8B-B14F-4D97-AF65-F5344CB8AC3E}">
        <p14:creationId xmlns:p14="http://schemas.microsoft.com/office/powerpoint/2010/main" val="404476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AU" sz="4000" dirty="0">
                <a:latin typeface="+mn-lt"/>
              </a:rPr>
              <a:t>Detention Statistics (mainland and Christmas Island) – Arrival type </a:t>
            </a:r>
          </a:p>
        </p:txBody>
      </p:sp>
      <p:sp>
        <p:nvSpPr>
          <p:cNvPr id="3" name="Content Placeholder 2"/>
          <p:cNvSpPr>
            <a:spLocks noGrp="1"/>
          </p:cNvSpPr>
          <p:nvPr>
            <p:ph idx="1"/>
          </p:nvPr>
        </p:nvSpPr>
        <p:spPr/>
        <p:txBody>
          <a:bodyPr/>
          <a:lstStyle/>
          <a:p>
            <a:pPr marL="0" indent="0">
              <a:buNone/>
            </a:pPr>
            <a:r>
              <a:rPr lang="en-AU" dirty="0"/>
              <a:t>“Arrival type” of the 1602 people detained on the mainland or Christmas Island as of 31 August 2016: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8687" y="3140968"/>
            <a:ext cx="6075962" cy="3120951"/>
          </a:xfrm>
          <a:prstGeom prst="rect">
            <a:avLst/>
          </a:prstGeom>
        </p:spPr>
      </p:pic>
    </p:spTree>
    <p:extLst>
      <p:ext uri="{BB962C8B-B14F-4D97-AF65-F5344CB8AC3E}">
        <p14:creationId xmlns:p14="http://schemas.microsoft.com/office/powerpoint/2010/main" val="4211593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3872"/>
            <a:ext cx="8229600" cy="1143000"/>
          </a:xfrm>
        </p:spPr>
        <p:txBody>
          <a:bodyPr>
            <a:noAutofit/>
          </a:bodyPr>
          <a:lstStyle/>
          <a:p>
            <a:pPr algn="ctr"/>
            <a:r>
              <a:rPr lang="en-AU" sz="3600" dirty="0">
                <a:latin typeface="+mn-lt"/>
              </a:rPr>
              <a:t>Detention Statistics (mainland and Christmas Island) – average time in detention</a:t>
            </a:r>
          </a:p>
        </p:txBody>
      </p:sp>
      <p:sp>
        <p:nvSpPr>
          <p:cNvPr id="3" name="Content Placeholder 2"/>
          <p:cNvSpPr>
            <a:spLocks noGrp="1"/>
          </p:cNvSpPr>
          <p:nvPr>
            <p:ph idx="1"/>
          </p:nvPr>
        </p:nvSpPr>
        <p:spPr>
          <a:xfrm>
            <a:off x="457200" y="2352248"/>
            <a:ext cx="8229600" cy="4389120"/>
          </a:xfrm>
        </p:spPr>
        <p:txBody>
          <a:bodyPr>
            <a:normAutofit/>
          </a:bodyPr>
          <a:lstStyle/>
          <a:p>
            <a:r>
              <a:rPr lang="en-AU" dirty="0"/>
              <a:t>The average period of time detained for people in immigration detention:</a:t>
            </a:r>
          </a:p>
          <a:p>
            <a:pPr lvl="1"/>
            <a:r>
              <a:rPr lang="en-AU" dirty="0"/>
              <a:t>At 31 August 2016: 454 days</a:t>
            </a:r>
          </a:p>
          <a:p>
            <a:pPr lvl="1"/>
            <a:r>
              <a:rPr lang="en-AU" dirty="0"/>
              <a:t>At 31 August 2015: 412 days</a:t>
            </a:r>
          </a:p>
          <a:p>
            <a:pPr lvl="1"/>
            <a:r>
              <a:rPr lang="en-AU" dirty="0"/>
              <a:t>At 31 August 2014: 391 days</a:t>
            </a:r>
          </a:p>
          <a:p>
            <a:pPr lvl="1"/>
            <a:r>
              <a:rPr lang="en-AU" dirty="0"/>
              <a:t>31 August 2013: 89 days</a:t>
            </a:r>
          </a:p>
          <a:p>
            <a:pPr>
              <a:spcBef>
                <a:spcPts val="1800"/>
              </a:spcBef>
            </a:pPr>
            <a:r>
              <a:rPr lang="en-AU" dirty="0"/>
              <a:t>The 2014-2016 figures show a dramatic increase in the average time spent in detention since 31 August 2013</a:t>
            </a:r>
          </a:p>
        </p:txBody>
      </p:sp>
    </p:spTree>
    <p:extLst>
      <p:ext uri="{BB962C8B-B14F-4D97-AF65-F5344CB8AC3E}">
        <p14:creationId xmlns:p14="http://schemas.microsoft.com/office/powerpoint/2010/main" val="40771870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445</TotalTime>
  <Words>2030</Words>
  <Application>Microsoft Macintosh PowerPoint</Application>
  <PresentationFormat>On-screen Show (4:3)</PresentationFormat>
  <Paragraphs>113</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Calibri</vt:lpstr>
      <vt:lpstr>Constantia</vt:lpstr>
      <vt:lpstr>Wingdings 2</vt:lpstr>
      <vt:lpstr>Flow</vt:lpstr>
      <vt:lpstr>Judicial oversight mechanisms for immigration detention</vt:lpstr>
      <vt:lpstr>Judicial oversight: Habeas corpus in Australia re asylum seekers and migrants </vt:lpstr>
      <vt:lpstr>Key provisions of the Migration Act 1958 (Cth): Australia’s system of mandatory detention</vt:lpstr>
      <vt:lpstr>Key legislative provisions of the Migration Act 1958 (Cth)</vt:lpstr>
      <vt:lpstr>Key legislative provisions of the Migration Act 1958 (Cth)</vt:lpstr>
      <vt:lpstr>Australia’s immigration detention facilities </vt:lpstr>
      <vt:lpstr>Detention statistics</vt:lpstr>
      <vt:lpstr>Detention Statistics (mainland and Christmas Island) – Arrival type </vt:lpstr>
      <vt:lpstr>Detention Statistics (mainland and Christmas Island) – average time in detention</vt:lpstr>
      <vt:lpstr> Habeas Corpus challenge to indefinite detention</vt:lpstr>
      <vt:lpstr>Al-Kateb v Godwin  [2004] HCA 37 </vt:lpstr>
      <vt:lpstr>Al-Kateb v Godwin – the Court’s decision </vt:lpstr>
      <vt:lpstr>Al-Kateb : the minority reasons</vt:lpstr>
      <vt:lpstr>Other Habeas Corpus cases since Al-Kateb</vt:lpstr>
      <vt:lpstr>  Plaintiff M47/2012 v Director-General of Security [2012] HCA 46 : challenge to Al Kateb</vt:lpstr>
      <vt:lpstr>Plaintiff  M47 (cont.)</vt:lpstr>
      <vt:lpstr>Recent developments</vt:lpstr>
      <vt:lpstr>Alternatives to detention and oversight mechanisms</vt:lpstr>
      <vt:lpstr>Non-judicial oversight mechanisms currently available in Australia</vt:lpstr>
      <vt:lpstr>The Commonwealth Ombudsman</vt:lpstr>
    </vt:vector>
  </TitlesOfParts>
  <Company>Federal Court of Australia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Judicial oversight mechanisms for immigration detention</dc:title>
  <dc:creator>Simone King</dc:creator>
  <cp:lastModifiedBy>Dunstan Mlambo</cp:lastModifiedBy>
  <cp:revision>49</cp:revision>
  <dcterms:created xsi:type="dcterms:W3CDTF">2016-10-20T03:14:33Z</dcterms:created>
  <dcterms:modified xsi:type="dcterms:W3CDTF">2021-09-02T13:08:07Z</dcterms:modified>
</cp:coreProperties>
</file>