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6" r:id="rId3"/>
    <p:sldId id="257"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5" autoAdjust="0"/>
    <p:restoredTop sz="94660"/>
  </p:normalViewPr>
  <p:slideViewPr>
    <p:cSldViewPr snapToGrid="0">
      <p:cViewPr varScale="1">
        <p:scale>
          <a:sx n="68" d="100"/>
          <a:sy n="68" d="100"/>
        </p:scale>
        <p:origin x="904"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2767378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01D32E-8E7D-432E-B1DC-28EB6035573F}" type="datetimeFigureOut">
              <a:rPr lang="en-ZA" smtClean="0"/>
              <a:t>2021/09/02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3331429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352935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89869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3224175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4"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36053150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4"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3794487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703512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351097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2456469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2467474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01D32E-8E7D-432E-B1DC-28EB6035573F}" type="datetimeFigureOut">
              <a:rPr lang="en-ZA" smtClean="0"/>
              <a:t>2021/09/02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910576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01D32E-8E7D-432E-B1DC-28EB6035573F}" type="datetimeFigureOut">
              <a:rPr lang="en-ZA" smtClean="0"/>
              <a:t>2021/09/02</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386245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3"/>
          <p:cNvSpPr>
            <a:spLocks noGrp="1"/>
          </p:cNvSpPr>
          <p:nvPr>
            <p:ph type="ftr" sz="quarter" idx="11"/>
          </p:nvPr>
        </p:nvSpPr>
        <p:spPr/>
        <p:txBody>
          <a:bodyPr/>
          <a:lstStyle/>
          <a:p>
            <a:endParaRPr lang="en-ZA"/>
          </a:p>
        </p:txBody>
      </p:sp>
      <p:sp>
        <p:nvSpPr>
          <p:cNvPr id="6" name="Slide Number Placeholder 4"/>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273198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2"/>
          <p:cNvSpPr>
            <a:spLocks noGrp="1"/>
          </p:cNvSpPr>
          <p:nvPr>
            <p:ph type="ftr" sz="quarter" idx="11"/>
          </p:nvPr>
        </p:nvSpPr>
        <p:spPr/>
        <p:txBody>
          <a:bodyPr/>
          <a:lstStyle/>
          <a:p>
            <a:endParaRPr lang="en-ZA"/>
          </a:p>
        </p:txBody>
      </p:sp>
      <p:sp>
        <p:nvSpPr>
          <p:cNvPr id="6" name="Slide Number Placeholder 3"/>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3522861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D501D32E-8E7D-432E-B1DC-28EB6035573F}" type="datetimeFigureOut">
              <a:rPr lang="en-ZA" smtClean="0"/>
              <a:t>2021/09/02</a:t>
            </a:fld>
            <a:endParaRPr lang="en-ZA"/>
          </a:p>
        </p:txBody>
      </p:sp>
      <p:sp>
        <p:nvSpPr>
          <p:cNvPr id="5" name="Footer Placeholder 5"/>
          <p:cNvSpPr>
            <a:spLocks noGrp="1"/>
          </p:cNvSpPr>
          <p:nvPr>
            <p:ph type="ftr" sz="quarter" idx="11"/>
          </p:nvPr>
        </p:nvSpPr>
        <p:spPr/>
        <p:txBody>
          <a:bodyPr/>
          <a:lstStyle/>
          <a:p>
            <a:endParaRPr lang="en-ZA"/>
          </a:p>
        </p:txBody>
      </p:sp>
      <p:sp>
        <p:nvSpPr>
          <p:cNvPr id="6" name="Slide Number Placeholder 6"/>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3344340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01D32E-8E7D-432E-B1DC-28EB6035573F}" type="datetimeFigureOut">
              <a:rPr lang="en-ZA" smtClean="0"/>
              <a:t>2021/09/02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2D43212-7560-44E2-A5B4-54688DE71541}" type="slidenum">
              <a:rPr lang="en-ZA" smtClean="0"/>
              <a:t>‹#›</a:t>
            </a:fld>
            <a:endParaRPr lang="en-ZA"/>
          </a:p>
        </p:txBody>
      </p:sp>
    </p:spTree>
    <p:extLst>
      <p:ext uri="{BB962C8B-B14F-4D97-AF65-F5344CB8AC3E}">
        <p14:creationId xmlns:p14="http://schemas.microsoft.com/office/powerpoint/2010/main" val="1057728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501D32E-8E7D-432E-B1DC-28EB6035573F}" type="datetimeFigureOut">
              <a:rPr lang="en-ZA" smtClean="0"/>
              <a:t>2021/09/02</a:t>
            </a:fld>
            <a:endParaRPr lang="en-Z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Z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2D43212-7560-44E2-A5B4-54688DE71541}" type="slidenum">
              <a:rPr lang="en-ZA" smtClean="0"/>
              <a:t>‹#›</a:t>
            </a:fld>
            <a:endParaRPr lang="en-ZA"/>
          </a:p>
        </p:txBody>
      </p:sp>
    </p:spTree>
    <p:extLst>
      <p:ext uri="{BB962C8B-B14F-4D97-AF65-F5344CB8AC3E}">
        <p14:creationId xmlns:p14="http://schemas.microsoft.com/office/powerpoint/2010/main" val="178599339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sz="5400" dirty="0"/>
              <a:t>1969 OAU CONVENTION</a:t>
            </a:r>
          </a:p>
        </p:txBody>
      </p:sp>
      <p:sp>
        <p:nvSpPr>
          <p:cNvPr id="3" name="Content Placeholder 2"/>
          <p:cNvSpPr>
            <a:spLocks noGrp="1"/>
          </p:cNvSpPr>
          <p:nvPr>
            <p:ph idx="1"/>
          </p:nvPr>
        </p:nvSpPr>
        <p:spPr>
          <a:xfrm>
            <a:off x="425003" y="2052918"/>
            <a:ext cx="11204619" cy="4195481"/>
          </a:xfrm>
        </p:spPr>
        <p:txBody>
          <a:bodyPr/>
          <a:lstStyle/>
          <a:p>
            <a:pPr marL="0" indent="0">
              <a:buNone/>
            </a:pPr>
            <a:r>
              <a:rPr lang="en-ZA" dirty="0"/>
              <a:t>______________________________________________________________________________________</a:t>
            </a:r>
          </a:p>
          <a:p>
            <a:pPr marL="0" indent="0">
              <a:buNone/>
            </a:pPr>
            <a:endParaRPr lang="en-ZA" dirty="0"/>
          </a:p>
          <a:p>
            <a:pPr marL="0" indent="0" algn="ctr">
              <a:buNone/>
            </a:pPr>
            <a:r>
              <a:rPr lang="en-ZA" sz="2800" dirty="0"/>
              <a:t>Governing the Specific Aspects of Refugee Problems in Africa</a:t>
            </a:r>
          </a:p>
          <a:p>
            <a:pPr marL="0" indent="0">
              <a:buNone/>
            </a:pPr>
            <a:r>
              <a:rPr lang="en-ZA" dirty="0"/>
              <a:t>______________________________________________________________________________________</a:t>
            </a:r>
          </a:p>
        </p:txBody>
      </p:sp>
    </p:spTree>
    <p:extLst>
      <p:ext uri="{BB962C8B-B14F-4D97-AF65-F5344CB8AC3E}">
        <p14:creationId xmlns:p14="http://schemas.microsoft.com/office/powerpoint/2010/main" val="3460634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092" y="534573"/>
            <a:ext cx="10934163" cy="4076064"/>
          </a:xfrm>
        </p:spPr>
        <p:txBody>
          <a:bodyPr/>
          <a:lstStyle/>
          <a:p>
            <a:pPr algn="ctr"/>
            <a:br>
              <a:rPr lang="en-ZA" dirty="0"/>
            </a:br>
            <a:r>
              <a:rPr lang="en-ZA" sz="4000" dirty="0"/>
              <a:t>Article 1</a:t>
            </a:r>
            <a:br>
              <a:rPr lang="en-ZA" dirty="0"/>
            </a:br>
            <a:r>
              <a:rPr lang="en-ZA" sz="4800" dirty="0"/>
              <a:t>DEFINITION OF THE TERM “REFUGEE</a:t>
            </a:r>
            <a:r>
              <a:rPr lang="en-ZA" dirty="0"/>
              <a:t>”</a:t>
            </a:r>
          </a:p>
        </p:txBody>
      </p:sp>
    </p:spTree>
    <p:extLst>
      <p:ext uri="{BB962C8B-B14F-4D97-AF65-F5344CB8AC3E}">
        <p14:creationId xmlns:p14="http://schemas.microsoft.com/office/powerpoint/2010/main" val="1693048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21217"/>
            <a:ext cx="10515600" cy="5455746"/>
          </a:xfrm>
        </p:spPr>
        <p:txBody>
          <a:bodyPr>
            <a:noAutofit/>
          </a:bodyPr>
          <a:lstStyle/>
          <a:p>
            <a:pPr marL="0" indent="0">
              <a:buNone/>
            </a:pPr>
            <a:r>
              <a:rPr lang="en-ZA" sz="3000" dirty="0"/>
              <a:t>1.	For the purposes of this Convention, the term 	“refugee” shall mean every person who, owing to a 	well founded-fear of being persecuted for reasons of 	race, religion, nationality, membership of a particular 	social group or political opinion, is outside the 	country of his nationality and is unable or, is unwilling 	to avail himself of the protection of that country, or 	who, not having a nationality and being outside the 	country of his former habitual residence as a result of 	such events, is unable or, owing to such fear, 	unwilling to return to it. </a:t>
            </a:r>
          </a:p>
        </p:txBody>
      </p:sp>
    </p:spTree>
    <p:extLst>
      <p:ext uri="{BB962C8B-B14F-4D97-AF65-F5344CB8AC3E}">
        <p14:creationId xmlns:p14="http://schemas.microsoft.com/office/powerpoint/2010/main" val="1946889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99245"/>
            <a:ext cx="10515600" cy="5777718"/>
          </a:xfrm>
        </p:spPr>
        <p:txBody>
          <a:bodyPr>
            <a:normAutofit/>
          </a:bodyPr>
          <a:lstStyle/>
          <a:p>
            <a:pPr marL="0" indent="0">
              <a:buNone/>
            </a:pPr>
            <a:r>
              <a:rPr lang="en-ZA" sz="3200" dirty="0"/>
              <a:t>2.	</a:t>
            </a:r>
            <a:r>
              <a:rPr lang="en-ZA" sz="3200" b="1" dirty="0"/>
              <a:t>The term “refugee” shall </a:t>
            </a:r>
            <a:r>
              <a:rPr lang="en-ZA" sz="3200" b="1" u="sng" dirty="0"/>
              <a:t>also</a:t>
            </a:r>
            <a:r>
              <a:rPr lang="en-ZA" sz="3200" b="1" dirty="0"/>
              <a:t> apply to every 	person who, owing to external aggression, 	occupation, foreign domination or events 	seriously disturbing public order in either </a:t>
            </a:r>
            <a:r>
              <a:rPr lang="en-ZA" sz="3200" b="1" u="sng" dirty="0"/>
              <a:t>part or </a:t>
            </a:r>
            <a:r>
              <a:rPr lang="en-ZA" sz="3200" b="1" dirty="0"/>
              <a:t>	</a:t>
            </a:r>
            <a:r>
              <a:rPr lang="en-ZA" sz="3200" b="1" u="sng" dirty="0"/>
              <a:t>the whole</a:t>
            </a:r>
            <a:r>
              <a:rPr lang="en-ZA" sz="3200" b="1" dirty="0"/>
              <a:t> of his country of origin or nationality, </a:t>
            </a:r>
            <a:r>
              <a:rPr lang="en-ZA" sz="3200" b="1" u="sng" dirty="0"/>
              <a:t>is </a:t>
            </a:r>
            <a:r>
              <a:rPr lang="en-ZA" sz="3200" b="1" dirty="0"/>
              <a:t>	</a:t>
            </a:r>
            <a:r>
              <a:rPr lang="en-ZA" sz="3200" b="1" u="sng" dirty="0"/>
              <a:t>compelled</a:t>
            </a:r>
            <a:r>
              <a:rPr lang="en-ZA" sz="3200" b="1" dirty="0"/>
              <a:t> to leave his place of </a:t>
            </a:r>
            <a:r>
              <a:rPr lang="en-ZA" sz="3200" b="1" u="sng" dirty="0"/>
              <a:t>habitual </a:t>
            </a:r>
            <a:r>
              <a:rPr lang="en-ZA" sz="3200" b="1" dirty="0"/>
              <a:t>	</a:t>
            </a:r>
            <a:r>
              <a:rPr lang="en-ZA" sz="3200" b="1" u="sng" dirty="0"/>
              <a:t>residence</a:t>
            </a:r>
            <a:r>
              <a:rPr lang="en-ZA" sz="3200" b="1" dirty="0"/>
              <a:t> in order to seek refuge in another 	place outside his country of origin or nationality.</a:t>
            </a:r>
            <a:endParaRPr lang="en-ZA" sz="3200" dirty="0"/>
          </a:p>
        </p:txBody>
      </p:sp>
    </p:spTree>
    <p:extLst>
      <p:ext uri="{BB962C8B-B14F-4D97-AF65-F5344CB8AC3E}">
        <p14:creationId xmlns:p14="http://schemas.microsoft.com/office/powerpoint/2010/main" val="7273103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20</TotalTime>
  <Words>223</Words>
  <Application>Microsoft Macintosh PowerPoint</Application>
  <PresentationFormat>Widescreen</PresentationFormat>
  <Paragraphs>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Wingdings 3</vt:lpstr>
      <vt:lpstr>Ion</vt:lpstr>
      <vt:lpstr>1969 OAU CONVENTION</vt:lpstr>
      <vt:lpstr> Article 1 DEFINITION OF THE TERM “REFUGEE”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DEFINITION OF THE TERM “REFUGEE”</dc:title>
  <dc:creator>Tucson</dc:creator>
  <cp:lastModifiedBy>Dunstan Mlambo</cp:lastModifiedBy>
  <cp:revision>5</cp:revision>
  <dcterms:created xsi:type="dcterms:W3CDTF">2015-11-19T13:02:41Z</dcterms:created>
  <dcterms:modified xsi:type="dcterms:W3CDTF">2021-09-02T13:02:36Z</dcterms:modified>
</cp:coreProperties>
</file>