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1" r:id="rId1"/>
  </p:sldMasterIdLst>
  <p:notesMasterIdLst>
    <p:notesMasterId r:id="rId35"/>
  </p:notesMasterIdLst>
  <p:sldIdLst>
    <p:sldId id="256" r:id="rId2"/>
    <p:sldId id="257" r:id="rId3"/>
    <p:sldId id="284" r:id="rId4"/>
    <p:sldId id="259" r:id="rId5"/>
    <p:sldId id="260" r:id="rId6"/>
    <p:sldId id="261" r:id="rId7"/>
    <p:sldId id="262" r:id="rId8"/>
    <p:sldId id="263" r:id="rId9"/>
    <p:sldId id="264" r:id="rId10"/>
    <p:sldId id="283" r:id="rId11"/>
    <p:sldId id="290" r:id="rId12"/>
    <p:sldId id="288" r:id="rId13"/>
    <p:sldId id="292" r:id="rId14"/>
    <p:sldId id="265" r:id="rId15"/>
    <p:sldId id="267" r:id="rId16"/>
    <p:sldId id="272" r:id="rId17"/>
    <p:sldId id="273" r:id="rId18"/>
    <p:sldId id="268" r:id="rId19"/>
    <p:sldId id="269" r:id="rId20"/>
    <p:sldId id="270" r:id="rId21"/>
    <p:sldId id="271" r:id="rId22"/>
    <p:sldId id="274" r:id="rId23"/>
    <p:sldId id="275" r:id="rId24"/>
    <p:sldId id="276" r:id="rId25"/>
    <p:sldId id="287" r:id="rId26"/>
    <p:sldId id="277" r:id="rId27"/>
    <p:sldId id="289" r:id="rId28"/>
    <p:sldId id="278" r:id="rId29"/>
    <p:sldId id="286" r:id="rId30"/>
    <p:sldId id="285" r:id="rId31"/>
    <p:sldId id="279" r:id="rId32"/>
    <p:sldId id="281" r:id="rId33"/>
    <p:sldId id="280"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095" autoAdjust="0"/>
  </p:normalViewPr>
  <p:slideViewPr>
    <p:cSldViewPr snapToGrid="0">
      <p:cViewPr varScale="1">
        <p:scale>
          <a:sx n="97" d="100"/>
          <a:sy n="97" d="100"/>
        </p:scale>
        <p:origin x="1056" y="8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diagrams/_rels/data1.xml.rels><?xml version="1.0" encoding="UTF-8" standalone="yes"?>
<Relationships xmlns="http://schemas.openxmlformats.org/package/2006/relationships"><Relationship Id="rId3" Type="http://schemas.openxmlformats.org/officeDocument/2006/relationships/hyperlink" Target="https://idcoalition.org/publication/immigration-detention-atd-in-the-asia-pacific-region/" TargetMode="External"/><Relationship Id="rId2" Type="http://schemas.openxmlformats.org/officeDocument/2006/relationships/hyperlink" Target="https://idcoalition.org/publication/gaining-ground-promising-practice-to-reduce-end-immigration-detention/" TargetMode="External"/><Relationship Id="rId1" Type="http://schemas.openxmlformats.org/officeDocument/2006/relationships/hyperlink" Target="https://idcoalition.org/publication/idcs-strategic-position-on-atd/" TargetMode="External"/><Relationship Id="rId4" Type="http://schemas.openxmlformats.org/officeDocument/2006/relationships/hyperlink" Target="http://www.internationaldetentioncoalition.org/" TargetMode="External"/></Relationships>
</file>

<file path=ppt/diagrams/_rels/data6.xml.rels><?xml version="1.0" encoding="UTF-8" standalone="yes"?>
<Relationships xmlns="http://schemas.openxmlformats.org/package/2006/relationships"><Relationship Id="rId1" Type="http://schemas.openxmlformats.org/officeDocument/2006/relationships/hyperlink" Target="https://www.apt.ch/sites/default/files/publications/monitoring-guide-en.pdf"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https://idcoalition.org/publication/immigration-detention-atd-in-the-asia-pacific-region/" TargetMode="External"/><Relationship Id="rId2" Type="http://schemas.openxmlformats.org/officeDocument/2006/relationships/hyperlink" Target="https://idcoalition.org/publication/gaining-ground-promising-practice-to-reduce-end-immigration-detention/" TargetMode="External"/><Relationship Id="rId1" Type="http://schemas.openxmlformats.org/officeDocument/2006/relationships/hyperlink" Target="https://idcoalition.org/publication/idcs-strategic-position-on-atd/" TargetMode="External"/><Relationship Id="rId4" Type="http://schemas.openxmlformats.org/officeDocument/2006/relationships/hyperlink" Target="http://www.internationaldetentioncoalition.org/" TargetMode="External"/></Relationships>
</file>

<file path=ppt/diagrams/_rels/drawing6.xml.rels><?xml version="1.0" encoding="UTF-8" standalone="yes"?>
<Relationships xmlns="http://schemas.openxmlformats.org/package/2006/relationships"><Relationship Id="rId1" Type="http://schemas.openxmlformats.org/officeDocument/2006/relationships/hyperlink" Target="https://www.apt.ch/sites/default/files/publications/monitoring-guide-en.pdf" TargetMode="Externa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F00A7A-71B4-40E2-9ACF-015F01791C60}"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FEB31909-F280-44E8-98BD-577A9D3C3E1E}">
      <dgm:prSet/>
      <dgm:spPr/>
      <dgm:t>
        <a:bodyPr/>
        <a:lstStyle/>
        <a:p>
          <a:r>
            <a:rPr lang="en-GB" b="0" i="0" u="sng">
              <a:hlinkClick xmlns:r="http://schemas.openxmlformats.org/officeDocument/2006/relationships" r:id="rId1"/>
            </a:rPr>
            <a:t>Using Alternatives to Detention As A Systems Change Strategy Towards Ending Immigration Detention</a:t>
          </a:r>
          <a:endParaRPr lang="en-US"/>
        </a:p>
      </dgm:t>
    </dgm:pt>
    <dgm:pt modelId="{4F2BFF9C-B1C1-45BC-9724-E67E98213E07}" type="parTrans" cxnId="{3946F90F-9B4E-4FC0-96D3-1BE17D6640C5}">
      <dgm:prSet/>
      <dgm:spPr/>
      <dgm:t>
        <a:bodyPr/>
        <a:lstStyle/>
        <a:p>
          <a:endParaRPr lang="en-US"/>
        </a:p>
      </dgm:t>
    </dgm:pt>
    <dgm:pt modelId="{1FE88058-CAAF-4EEC-B2DF-413D3E6C9F2C}" type="sibTrans" cxnId="{3946F90F-9B4E-4FC0-96D3-1BE17D6640C5}">
      <dgm:prSet/>
      <dgm:spPr/>
      <dgm:t>
        <a:bodyPr/>
        <a:lstStyle/>
        <a:p>
          <a:endParaRPr lang="en-US"/>
        </a:p>
      </dgm:t>
    </dgm:pt>
    <dgm:pt modelId="{7B8EA707-0563-405E-8613-E75E6E030C9F}">
      <dgm:prSet/>
      <dgm:spPr/>
      <dgm:t>
        <a:bodyPr/>
        <a:lstStyle/>
        <a:p>
          <a:r>
            <a:rPr lang="en-GB" b="0" i="0" u="sng">
              <a:hlinkClick xmlns:r="http://schemas.openxmlformats.org/officeDocument/2006/relationships" r:id="rId2"/>
            </a:rPr>
            <a:t>Gaining Ground: Promising Practices to Reduce and End Immigration Detention</a:t>
          </a:r>
          <a:endParaRPr lang="en-US"/>
        </a:p>
      </dgm:t>
    </dgm:pt>
    <dgm:pt modelId="{3837BCFC-2101-4170-93B1-3EFF43703BCA}" type="parTrans" cxnId="{5A431252-2C74-43A0-89EE-D2FBCF6FA223}">
      <dgm:prSet/>
      <dgm:spPr/>
      <dgm:t>
        <a:bodyPr/>
        <a:lstStyle/>
        <a:p>
          <a:endParaRPr lang="en-US"/>
        </a:p>
      </dgm:t>
    </dgm:pt>
    <dgm:pt modelId="{46205A3C-2D30-40BC-8E0B-E5B5D3712F26}" type="sibTrans" cxnId="{5A431252-2C74-43A0-89EE-D2FBCF6FA223}">
      <dgm:prSet/>
      <dgm:spPr/>
      <dgm:t>
        <a:bodyPr/>
        <a:lstStyle/>
        <a:p>
          <a:endParaRPr lang="en-US"/>
        </a:p>
      </dgm:t>
    </dgm:pt>
    <dgm:pt modelId="{2A21B4D2-50B7-4D62-BFCE-A29FFF9AD26B}">
      <dgm:prSet/>
      <dgm:spPr/>
      <dgm:t>
        <a:bodyPr/>
        <a:lstStyle/>
        <a:p>
          <a:r>
            <a:rPr lang="en-GB" b="0" i="0" u="sng">
              <a:hlinkClick xmlns:r="http://schemas.openxmlformats.org/officeDocument/2006/relationships" r:id="rId3"/>
            </a:rPr>
            <a:t>Immigration Detention and Alternatives to Immigration Detention in the Asia Pacific Region</a:t>
          </a:r>
          <a:endParaRPr lang="en-US"/>
        </a:p>
      </dgm:t>
    </dgm:pt>
    <dgm:pt modelId="{F5DC6954-F328-46AA-A9F8-CB7061FDE33D}" type="parTrans" cxnId="{DB971654-6F59-4562-9D2F-376870924085}">
      <dgm:prSet/>
      <dgm:spPr/>
      <dgm:t>
        <a:bodyPr/>
        <a:lstStyle/>
        <a:p>
          <a:endParaRPr lang="en-US"/>
        </a:p>
      </dgm:t>
    </dgm:pt>
    <dgm:pt modelId="{A6D60B3E-D030-40CD-9EF9-7AACE19C3CAF}" type="sibTrans" cxnId="{DB971654-6F59-4562-9D2F-376870924085}">
      <dgm:prSet/>
      <dgm:spPr/>
      <dgm:t>
        <a:bodyPr/>
        <a:lstStyle/>
        <a:p>
          <a:endParaRPr lang="en-US"/>
        </a:p>
      </dgm:t>
    </dgm:pt>
    <dgm:pt modelId="{C5EF55A5-E9C8-485E-B30C-4026E42D5195}">
      <dgm:prSet/>
      <dgm:spPr/>
      <dgm:t>
        <a:bodyPr/>
        <a:lstStyle/>
        <a:p>
          <a:r>
            <a:rPr lang="en-GB">
              <a:hlinkClick xmlns:r="http://schemas.openxmlformats.org/officeDocument/2006/relationships" r:id="rId4"/>
            </a:rPr>
            <a:t>www.internationaldetentioncoalition.org</a:t>
          </a:r>
          <a:r>
            <a:rPr lang="en-GB"/>
            <a:t> </a:t>
          </a:r>
          <a:endParaRPr lang="en-US"/>
        </a:p>
      </dgm:t>
    </dgm:pt>
    <dgm:pt modelId="{BB75AF47-755B-4AA4-8CD9-BD20CAD74D2D}" type="parTrans" cxnId="{7102E5B5-23F9-44FF-8D29-27C84ADD28CE}">
      <dgm:prSet/>
      <dgm:spPr/>
      <dgm:t>
        <a:bodyPr/>
        <a:lstStyle/>
        <a:p>
          <a:endParaRPr lang="en-US"/>
        </a:p>
      </dgm:t>
    </dgm:pt>
    <dgm:pt modelId="{1D4B99BE-4B53-4B36-ABD9-EA05A95B318C}" type="sibTrans" cxnId="{7102E5B5-23F9-44FF-8D29-27C84ADD28CE}">
      <dgm:prSet/>
      <dgm:spPr/>
      <dgm:t>
        <a:bodyPr/>
        <a:lstStyle/>
        <a:p>
          <a:endParaRPr lang="en-US"/>
        </a:p>
      </dgm:t>
    </dgm:pt>
    <dgm:pt modelId="{2DAAC0B9-D40F-49AC-9990-40BA21730012}" type="pres">
      <dgm:prSet presAssocID="{3FF00A7A-71B4-40E2-9ACF-015F01791C60}" presName="linear" presStyleCnt="0">
        <dgm:presLayoutVars>
          <dgm:animLvl val="lvl"/>
          <dgm:resizeHandles val="exact"/>
        </dgm:presLayoutVars>
      </dgm:prSet>
      <dgm:spPr/>
    </dgm:pt>
    <dgm:pt modelId="{1F244638-CA11-466F-8311-0DC954FB66DA}" type="pres">
      <dgm:prSet presAssocID="{FEB31909-F280-44E8-98BD-577A9D3C3E1E}" presName="parentText" presStyleLbl="node1" presStyleIdx="0" presStyleCnt="4">
        <dgm:presLayoutVars>
          <dgm:chMax val="0"/>
          <dgm:bulletEnabled val="1"/>
        </dgm:presLayoutVars>
      </dgm:prSet>
      <dgm:spPr/>
    </dgm:pt>
    <dgm:pt modelId="{9CB5B871-F210-4CD9-B589-C5D2BD3F923F}" type="pres">
      <dgm:prSet presAssocID="{1FE88058-CAAF-4EEC-B2DF-413D3E6C9F2C}" presName="spacer" presStyleCnt="0"/>
      <dgm:spPr/>
    </dgm:pt>
    <dgm:pt modelId="{68ABC120-41DF-4978-974E-2A1B2C8EB923}" type="pres">
      <dgm:prSet presAssocID="{7B8EA707-0563-405E-8613-E75E6E030C9F}" presName="parentText" presStyleLbl="node1" presStyleIdx="1" presStyleCnt="4">
        <dgm:presLayoutVars>
          <dgm:chMax val="0"/>
          <dgm:bulletEnabled val="1"/>
        </dgm:presLayoutVars>
      </dgm:prSet>
      <dgm:spPr/>
    </dgm:pt>
    <dgm:pt modelId="{62EB2C5F-FC51-491C-8D53-DD45D681F2D4}" type="pres">
      <dgm:prSet presAssocID="{46205A3C-2D30-40BC-8E0B-E5B5D3712F26}" presName="spacer" presStyleCnt="0"/>
      <dgm:spPr/>
    </dgm:pt>
    <dgm:pt modelId="{404BC112-FD3F-4078-A465-B0C1B9976C9B}" type="pres">
      <dgm:prSet presAssocID="{2A21B4D2-50B7-4D62-BFCE-A29FFF9AD26B}" presName="parentText" presStyleLbl="node1" presStyleIdx="2" presStyleCnt="4">
        <dgm:presLayoutVars>
          <dgm:chMax val="0"/>
          <dgm:bulletEnabled val="1"/>
        </dgm:presLayoutVars>
      </dgm:prSet>
      <dgm:spPr/>
    </dgm:pt>
    <dgm:pt modelId="{E217F4CE-AC9C-4384-8BCF-24840DB345C2}" type="pres">
      <dgm:prSet presAssocID="{A6D60B3E-D030-40CD-9EF9-7AACE19C3CAF}" presName="spacer" presStyleCnt="0"/>
      <dgm:spPr/>
    </dgm:pt>
    <dgm:pt modelId="{3A057559-68E0-4BB3-A99D-3A664CCA70F3}" type="pres">
      <dgm:prSet presAssocID="{C5EF55A5-E9C8-485E-B30C-4026E42D5195}" presName="parentText" presStyleLbl="node1" presStyleIdx="3" presStyleCnt="4">
        <dgm:presLayoutVars>
          <dgm:chMax val="0"/>
          <dgm:bulletEnabled val="1"/>
        </dgm:presLayoutVars>
      </dgm:prSet>
      <dgm:spPr/>
    </dgm:pt>
  </dgm:ptLst>
  <dgm:cxnLst>
    <dgm:cxn modelId="{3946F90F-9B4E-4FC0-96D3-1BE17D6640C5}" srcId="{3FF00A7A-71B4-40E2-9ACF-015F01791C60}" destId="{FEB31909-F280-44E8-98BD-577A9D3C3E1E}" srcOrd="0" destOrd="0" parTransId="{4F2BFF9C-B1C1-45BC-9724-E67E98213E07}" sibTransId="{1FE88058-CAAF-4EEC-B2DF-413D3E6C9F2C}"/>
    <dgm:cxn modelId="{8F22F237-DD1E-4D77-B7E9-8AA15F535381}" type="presOf" srcId="{2A21B4D2-50B7-4D62-BFCE-A29FFF9AD26B}" destId="{404BC112-FD3F-4078-A465-B0C1B9976C9B}" srcOrd="0" destOrd="0" presId="urn:microsoft.com/office/officeart/2005/8/layout/vList2"/>
    <dgm:cxn modelId="{7AD16766-669B-4E4D-B93A-18392D105548}" type="presOf" srcId="{FEB31909-F280-44E8-98BD-577A9D3C3E1E}" destId="{1F244638-CA11-466F-8311-0DC954FB66DA}" srcOrd="0" destOrd="0" presId="urn:microsoft.com/office/officeart/2005/8/layout/vList2"/>
    <dgm:cxn modelId="{5A431252-2C74-43A0-89EE-D2FBCF6FA223}" srcId="{3FF00A7A-71B4-40E2-9ACF-015F01791C60}" destId="{7B8EA707-0563-405E-8613-E75E6E030C9F}" srcOrd="1" destOrd="0" parTransId="{3837BCFC-2101-4170-93B1-3EFF43703BCA}" sibTransId="{46205A3C-2D30-40BC-8E0B-E5B5D3712F26}"/>
    <dgm:cxn modelId="{DB971654-6F59-4562-9D2F-376870924085}" srcId="{3FF00A7A-71B4-40E2-9ACF-015F01791C60}" destId="{2A21B4D2-50B7-4D62-BFCE-A29FFF9AD26B}" srcOrd="2" destOrd="0" parTransId="{F5DC6954-F328-46AA-A9F8-CB7061FDE33D}" sibTransId="{A6D60B3E-D030-40CD-9EF9-7AACE19C3CAF}"/>
    <dgm:cxn modelId="{846FF89E-7C05-4E43-BC96-A2F389698A6F}" type="presOf" srcId="{3FF00A7A-71B4-40E2-9ACF-015F01791C60}" destId="{2DAAC0B9-D40F-49AC-9990-40BA21730012}" srcOrd="0" destOrd="0" presId="urn:microsoft.com/office/officeart/2005/8/layout/vList2"/>
    <dgm:cxn modelId="{7102E5B5-23F9-44FF-8D29-27C84ADD28CE}" srcId="{3FF00A7A-71B4-40E2-9ACF-015F01791C60}" destId="{C5EF55A5-E9C8-485E-B30C-4026E42D5195}" srcOrd="3" destOrd="0" parTransId="{BB75AF47-755B-4AA4-8CD9-BD20CAD74D2D}" sibTransId="{1D4B99BE-4B53-4B36-ABD9-EA05A95B318C}"/>
    <dgm:cxn modelId="{C0CFF5C6-E939-4CE9-951D-B7C258910F1E}" type="presOf" srcId="{C5EF55A5-E9C8-485E-B30C-4026E42D5195}" destId="{3A057559-68E0-4BB3-A99D-3A664CCA70F3}" srcOrd="0" destOrd="0" presId="urn:microsoft.com/office/officeart/2005/8/layout/vList2"/>
    <dgm:cxn modelId="{2ABE84F2-B977-4CB1-8AF2-997F0DF2CCAD}" type="presOf" srcId="{7B8EA707-0563-405E-8613-E75E6E030C9F}" destId="{68ABC120-41DF-4978-974E-2A1B2C8EB923}" srcOrd="0" destOrd="0" presId="urn:microsoft.com/office/officeart/2005/8/layout/vList2"/>
    <dgm:cxn modelId="{AE5A7AE8-E3A3-45A2-93E2-315658CDD1B7}" type="presParOf" srcId="{2DAAC0B9-D40F-49AC-9990-40BA21730012}" destId="{1F244638-CA11-466F-8311-0DC954FB66DA}" srcOrd="0" destOrd="0" presId="urn:microsoft.com/office/officeart/2005/8/layout/vList2"/>
    <dgm:cxn modelId="{4D5766A0-6F27-405D-B184-0448F3A372EC}" type="presParOf" srcId="{2DAAC0B9-D40F-49AC-9990-40BA21730012}" destId="{9CB5B871-F210-4CD9-B589-C5D2BD3F923F}" srcOrd="1" destOrd="0" presId="urn:microsoft.com/office/officeart/2005/8/layout/vList2"/>
    <dgm:cxn modelId="{B3A5080B-4790-4814-AB56-FDAE399BDAC8}" type="presParOf" srcId="{2DAAC0B9-D40F-49AC-9990-40BA21730012}" destId="{68ABC120-41DF-4978-974E-2A1B2C8EB923}" srcOrd="2" destOrd="0" presId="urn:microsoft.com/office/officeart/2005/8/layout/vList2"/>
    <dgm:cxn modelId="{47778D44-2C62-4A52-B414-0CAB2DA2519B}" type="presParOf" srcId="{2DAAC0B9-D40F-49AC-9990-40BA21730012}" destId="{62EB2C5F-FC51-491C-8D53-DD45D681F2D4}" srcOrd="3" destOrd="0" presId="urn:microsoft.com/office/officeart/2005/8/layout/vList2"/>
    <dgm:cxn modelId="{DFA68E9F-3EA7-4AEA-AF64-772FD095A912}" type="presParOf" srcId="{2DAAC0B9-D40F-49AC-9990-40BA21730012}" destId="{404BC112-FD3F-4078-A465-B0C1B9976C9B}" srcOrd="4" destOrd="0" presId="urn:microsoft.com/office/officeart/2005/8/layout/vList2"/>
    <dgm:cxn modelId="{8BEE48E0-C3C0-486B-AE1E-37A09FE95C83}" type="presParOf" srcId="{2DAAC0B9-D40F-49AC-9990-40BA21730012}" destId="{E217F4CE-AC9C-4384-8BCF-24840DB345C2}" srcOrd="5" destOrd="0" presId="urn:microsoft.com/office/officeart/2005/8/layout/vList2"/>
    <dgm:cxn modelId="{84668048-FFBF-4637-B105-2A4200217129}" type="presParOf" srcId="{2DAAC0B9-D40F-49AC-9990-40BA21730012}" destId="{3A057559-68E0-4BB3-A99D-3A664CCA70F3}"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C66F69D-597D-48BC-8974-63C135DB1255}" type="doc">
      <dgm:prSet loTypeId="urn:microsoft.com/office/officeart/2005/8/layout/hierarchy2" loCatId="hierarchy" qsTypeId="urn:microsoft.com/office/officeart/2005/8/quickstyle/simple1" qsCatId="simple" csTypeId="urn:microsoft.com/office/officeart/2005/8/colors/colorful1" csCatId="colorful"/>
      <dgm:spPr/>
      <dgm:t>
        <a:bodyPr/>
        <a:lstStyle/>
        <a:p>
          <a:endParaRPr lang="en-US"/>
        </a:p>
      </dgm:t>
    </dgm:pt>
    <dgm:pt modelId="{9B8AEE1A-7631-4D08-A5B0-69332034EC2A}">
      <dgm:prSet/>
      <dgm:spPr/>
      <dgm:t>
        <a:bodyPr/>
        <a:lstStyle/>
        <a:p>
          <a:r>
            <a:rPr lang="en-CA"/>
            <a:t>These are just some of the principles which have been taken from the cases and research </a:t>
          </a:r>
          <a:endParaRPr lang="en-US"/>
        </a:p>
      </dgm:t>
    </dgm:pt>
    <dgm:pt modelId="{019AB1C1-DCFE-4927-986A-A84B6D2F8094}" type="parTrans" cxnId="{601B41D4-B1AF-4485-A300-EDD9C3C5BB19}">
      <dgm:prSet/>
      <dgm:spPr/>
      <dgm:t>
        <a:bodyPr/>
        <a:lstStyle/>
        <a:p>
          <a:endParaRPr lang="en-US"/>
        </a:p>
      </dgm:t>
    </dgm:pt>
    <dgm:pt modelId="{838DCAEE-8785-4FF3-9F38-CCB15F63FFA0}" type="sibTrans" cxnId="{601B41D4-B1AF-4485-A300-EDD9C3C5BB19}">
      <dgm:prSet/>
      <dgm:spPr/>
      <dgm:t>
        <a:bodyPr/>
        <a:lstStyle/>
        <a:p>
          <a:endParaRPr lang="en-US"/>
        </a:p>
      </dgm:t>
    </dgm:pt>
    <dgm:pt modelId="{20C181F8-19E6-41BE-9772-DEEDF8F394B7}">
      <dgm:prSet/>
      <dgm:spPr/>
      <dgm:t>
        <a:bodyPr/>
        <a:lstStyle/>
        <a:p>
          <a:r>
            <a:rPr lang="en-CA"/>
            <a:t>Immigration detention is not meant as punishment</a:t>
          </a:r>
          <a:endParaRPr lang="en-US"/>
        </a:p>
      </dgm:t>
    </dgm:pt>
    <dgm:pt modelId="{A853C412-9125-4B7E-BBF0-A9C2B5D4B83D}" type="parTrans" cxnId="{9B61DA51-17E2-47F8-976C-8CA4CA2742ED}">
      <dgm:prSet/>
      <dgm:spPr/>
      <dgm:t>
        <a:bodyPr/>
        <a:lstStyle/>
        <a:p>
          <a:endParaRPr lang="en-US"/>
        </a:p>
      </dgm:t>
    </dgm:pt>
    <dgm:pt modelId="{46069B1A-2E0C-4198-8E70-5B9DF9822350}" type="sibTrans" cxnId="{9B61DA51-17E2-47F8-976C-8CA4CA2742ED}">
      <dgm:prSet/>
      <dgm:spPr/>
      <dgm:t>
        <a:bodyPr/>
        <a:lstStyle/>
        <a:p>
          <a:endParaRPr lang="en-US"/>
        </a:p>
      </dgm:t>
    </dgm:pt>
    <dgm:pt modelId="{E1194887-D611-4B85-9174-EA207697D21A}">
      <dgm:prSet/>
      <dgm:spPr/>
      <dgm:t>
        <a:bodyPr/>
        <a:lstStyle/>
        <a:p>
          <a:r>
            <a:rPr lang="en-CA"/>
            <a:t>Although punishment is not the objective, many of the consequences are the same</a:t>
          </a:r>
          <a:endParaRPr lang="en-US"/>
        </a:p>
      </dgm:t>
    </dgm:pt>
    <dgm:pt modelId="{D3BEDE07-3028-4116-9A0A-1CCA7DEC7930}" type="parTrans" cxnId="{36C515BB-07E5-4EB7-9FC7-5943387A8530}">
      <dgm:prSet/>
      <dgm:spPr/>
      <dgm:t>
        <a:bodyPr/>
        <a:lstStyle/>
        <a:p>
          <a:endParaRPr lang="en-US"/>
        </a:p>
      </dgm:t>
    </dgm:pt>
    <dgm:pt modelId="{993C6A6F-862B-4F20-AB8D-9725992AFD70}" type="sibTrans" cxnId="{36C515BB-07E5-4EB7-9FC7-5943387A8530}">
      <dgm:prSet/>
      <dgm:spPr/>
      <dgm:t>
        <a:bodyPr/>
        <a:lstStyle/>
        <a:p>
          <a:endParaRPr lang="en-US"/>
        </a:p>
      </dgm:t>
    </dgm:pt>
    <dgm:pt modelId="{82AE5362-A7AA-4596-8F86-C60F17E5D1B5}">
      <dgm:prSet/>
      <dgm:spPr/>
      <dgm:t>
        <a:bodyPr/>
        <a:lstStyle/>
        <a:p>
          <a:r>
            <a:rPr lang="en-CA"/>
            <a:t>Courts have specialized knowledge of issues relating to the deprivation of liberty and are proper forums for adjudicating the lawfulness of detention</a:t>
          </a:r>
          <a:endParaRPr lang="en-US"/>
        </a:p>
      </dgm:t>
    </dgm:pt>
    <dgm:pt modelId="{0BE25D1A-21D2-444B-95BB-AFD9DC93F76F}" type="parTrans" cxnId="{96E0962D-B72D-4559-925C-02B5C3725BA8}">
      <dgm:prSet/>
      <dgm:spPr/>
      <dgm:t>
        <a:bodyPr/>
        <a:lstStyle/>
        <a:p>
          <a:endParaRPr lang="en-US"/>
        </a:p>
      </dgm:t>
    </dgm:pt>
    <dgm:pt modelId="{57A1A40F-72E3-4D57-9E55-3D35AE7D75B8}" type="sibTrans" cxnId="{96E0962D-B72D-4559-925C-02B5C3725BA8}">
      <dgm:prSet/>
      <dgm:spPr/>
      <dgm:t>
        <a:bodyPr/>
        <a:lstStyle/>
        <a:p>
          <a:endParaRPr lang="en-US"/>
        </a:p>
      </dgm:t>
    </dgm:pt>
    <dgm:pt modelId="{B84B4D95-8C0F-4280-8B45-3D942AB23CC8}">
      <dgm:prSet/>
      <dgm:spPr/>
      <dgm:t>
        <a:bodyPr/>
        <a:lstStyle/>
        <a:p>
          <a:r>
            <a:rPr lang="en-CA"/>
            <a:t>Authorities should impose the least restrictive means available to achieve the objective under the law</a:t>
          </a:r>
          <a:endParaRPr lang="en-US"/>
        </a:p>
      </dgm:t>
    </dgm:pt>
    <dgm:pt modelId="{7C500B76-7155-4C1D-9B5F-367D7C869E81}" type="parTrans" cxnId="{3F7F5CE6-14E8-402F-8360-D306AEC45D07}">
      <dgm:prSet/>
      <dgm:spPr/>
      <dgm:t>
        <a:bodyPr/>
        <a:lstStyle/>
        <a:p>
          <a:endParaRPr lang="en-US"/>
        </a:p>
      </dgm:t>
    </dgm:pt>
    <dgm:pt modelId="{6CCD37F1-7C10-48A8-9E7D-19A33D01D5CA}" type="sibTrans" cxnId="{3F7F5CE6-14E8-402F-8360-D306AEC45D07}">
      <dgm:prSet/>
      <dgm:spPr/>
      <dgm:t>
        <a:bodyPr/>
        <a:lstStyle/>
        <a:p>
          <a:endParaRPr lang="en-US"/>
        </a:p>
      </dgm:t>
    </dgm:pt>
    <dgm:pt modelId="{2528865A-8167-429F-9D0D-186442A78BCB}">
      <dgm:prSet/>
      <dgm:spPr/>
      <dgm:t>
        <a:bodyPr/>
        <a:lstStyle/>
        <a:p>
          <a:r>
            <a:rPr lang="en-CA"/>
            <a:t>There are no doubt many more principles and objectives, particularly emanating from national and international human rights instruments</a:t>
          </a:r>
          <a:endParaRPr lang="en-US"/>
        </a:p>
      </dgm:t>
    </dgm:pt>
    <dgm:pt modelId="{D5ABC127-A533-4880-B9B5-B6B853DFE111}" type="parTrans" cxnId="{A1F91DE1-7C4C-426E-BD9F-AC2F034802CD}">
      <dgm:prSet/>
      <dgm:spPr/>
      <dgm:t>
        <a:bodyPr/>
        <a:lstStyle/>
        <a:p>
          <a:endParaRPr lang="en-US"/>
        </a:p>
      </dgm:t>
    </dgm:pt>
    <dgm:pt modelId="{0C7E2688-B6AF-4AEF-9423-9608E900F4A6}" type="sibTrans" cxnId="{A1F91DE1-7C4C-426E-BD9F-AC2F034802CD}">
      <dgm:prSet/>
      <dgm:spPr/>
      <dgm:t>
        <a:bodyPr/>
        <a:lstStyle/>
        <a:p>
          <a:endParaRPr lang="en-US"/>
        </a:p>
      </dgm:t>
    </dgm:pt>
    <dgm:pt modelId="{935EDF4B-E7E5-48AD-B68C-21458025A00C}" type="pres">
      <dgm:prSet presAssocID="{0C66F69D-597D-48BC-8974-63C135DB1255}" presName="diagram" presStyleCnt="0">
        <dgm:presLayoutVars>
          <dgm:chPref val="1"/>
          <dgm:dir/>
          <dgm:animOne val="branch"/>
          <dgm:animLvl val="lvl"/>
          <dgm:resizeHandles val="exact"/>
        </dgm:presLayoutVars>
      </dgm:prSet>
      <dgm:spPr/>
    </dgm:pt>
    <dgm:pt modelId="{49A44376-A14C-412B-A6CE-D2282D39E84A}" type="pres">
      <dgm:prSet presAssocID="{9B8AEE1A-7631-4D08-A5B0-69332034EC2A}" presName="root1" presStyleCnt="0"/>
      <dgm:spPr/>
    </dgm:pt>
    <dgm:pt modelId="{053FCEDC-6DB0-493D-B39E-8F9D673C9783}" type="pres">
      <dgm:prSet presAssocID="{9B8AEE1A-7631-4D08-A5B0-69332034EC2A}" presName="LevelOneTextNode" presStyleLbl="node0" presStyleIdx="0" presStyleCnt="2">
        <dgm:presLayoutVars>
          <dgm:chPref val="3"/>
        </dgm:presLayoutVars>
      </dgm:prSet>
      <dgm:spPr/>
    </dgm:pt>
    <dgm:pt modelId="{527BBEB5-82DB-4C51-AD04-E4BCC28CC7C1}" type="pres">
      <dgm:prSet presAssocID="{9B8AEE1A-7631-4D08-A5B0-69332034EC2A}" presName="level2hierChild" presStyleCnt="0"/>
      <dgm:spPr/>
    </dgm:pt>
    <dgm:pt modelId="{A58A20F7-0D19-4E2C-834C-458DD9866532}" type="pres">
      <dgm:prSet presAssocID="{A853C412-9125-4B7E-BBF0-A9C2B5D4B83D}" presName="conn2-1" presStyleLbl="parChTrans1D2" presStyleIdx="0" presStyleCnt="4"/>
      <dgm:spPr/>
    </dgm:pt>
    <dgm:pt modelId="{E8CFEC7E-3723-4AC6-8209-C185AF9EB95F}" type="pres">
      <dgm:prSet presAssocID="{A853C412-9125-4B7E-BBF0-A9C2B5D4B83D}" presName="connTx" presStyleLbl="parChTrans1D2" presStyleIdx="0" presStyleCnt="4"/>
      <dgm:spPr/>
    </dgm:pt>
    <dgm:pt modelId="{2DE6540A-645A-4B82-BA80-D0502DF899F1}" type="pres">
      <dgm:prSet presAssocID="{20C181F8-19E6-41BE-9772-DEEDF8F394B7}" presName="root2" presStyleCnt="0"/>
      <dgm:spPr/>
    </dgm:pt>
    <dgm:pt modelId="{B7C61872-0B32-430C-ABB3-495C6045D236}" type="pres">
      <dgm:prSet presAssocID="{20C181F8-19E6-41BE-9772-DEEDF8F394B7}" presName="LevelTwoTextNode" presStyleLbl="node2" presStyleIdx="0" presStyleCnt="4">
        <dgm:presLayoutVars>
          <dgm:chPref val="3"/>
        </dgm:presLayoutVars>
      </dgm:prSet>
      <dgm:spPr/>
    </dgm:pt>
    <dgm:pt modelId="{6B3607BF-5D21-4BE7-9DD2-E6E21B4D7C07}" type="pres">
      <dgm:prSet presAssocID="{20C181F8-19E6-41BE-9772-DEEDF8F394B7}" presName="level3hierChild" presStyleCnt="0"/>
      <dgm:spPr/>
    </dgm:pt>
    <dgm:pt modelId="{A0E02DC1-7FD1-4309-A938-BD24114261A0}" type="pres">
      <dgm:prSet presAssocID="{D3BEDE07-3028-4116-9A0A-1CCA7DEC7930}" presName="conn2-1" presStyleLbl="parChTrans1D2" presStyleIdx="1" presStyleCnt="4"/>
      <dgm:spPr/>
    </dgm:pt>
    <dgm:pt modelId="{D1B7621E-1193-4250-AC5B-5855B3CD99FD}" type="pres">
      <dgm:prSet presAssocID="{D3BEDE07-3028-4116-9A0A-1CCA7DEC7930}" presName="connTx" presStyleLbl="parChTrans1D2" presStyleIdx="1" presStyleCnt="4"/>
      <dgm:spPr/>
    </dgm:pt>
    <dgm:pt modelId="{4D72A371-0E7F-4024-AAFA-0080E63A5DD1}" type="pres">
      <dgm:prSet presAssocID="{E1194887-D611-4B85-9174-EA207697D21A}" presName="root2" presStyleCnt="0"/>
      <dgm:spPr/>
    </dgm:pt>
    <dgm:pt modelId="{631B42F3-AFB3-40C3-AC5A-D155A5796994}" type="pres">
      <dgm:prSet presAssocID="{E1194887-D611-4B85-9174-EA207697D21A}" presName="LevelTwoTextNode" presStyleLbl="node2" presStyleIdx="1" presStyleCnt="4">
        <dgm:presLayoutVars>
          <dgm:chPref val="3"/>
        </dgm:presLayoutVars>
      </dgm:prSet>
      <dgm:spPr/>
    </dgm:pt>
    <dgm:pt modelId="{0835623A-8D1E-40E7-9A5C-8176178B16A1}" type="pres">
      <dgm:prSet presAssocID="{E1194887-D611-4B85-9174-EA207697D21A}" presName="level3hierChild" presStyleCnt="0"/>
      <dgm:spPr/>
    </dgm:pt>
    <dgm:pt modelId="{10FE52DF-0378-4F2C-9C3A-CC52571117D0}" type="pres">
      <dgm:prSet presAssocID="{0BE25D1A-21D2-444B-95BB-AFD9DC93F76F}" presName="conn2-1" presStyleLbl="parChTrans1D2" presStyleIdx="2" presStyleCnt="4"/>
      <dgm:spPr/>
    </dgm:pt>
    <dgm:pt modelId="{3896E9A5-7865-4BD7-9E8F-39BBBF848A96}" type="pres">
      <dgm:prSet presAssocID="{0BE25D1A-21D2-444B-95BB-AFD9DC93F76F}" presName="connTx" presStyleLbl="parChTrans1D2" presStyleIdx="2" presStyleCnt="4"/>
      <dgm:spPr/>
    </dgm:pt>
    <dgm:pt modelId="{84387438-787D-472C-97F4-3D987E019270}" type="pres">
      <dgm:prSet presAssocID="{82AE5362-A7AA-4596-8F86-C60F17E5D1B5}" presName="root2" presStyleCnt="0"/>
      <dgm:spPr/>
    </dgm:pt>
    <dgm:pt modelId="{3DCCE472-0F0C-42C8-826C-0199F5A21C8B}" type="pres">
      <dgm:prSet presAssocID="{82AE5362-A7AA-4596-8F86-C60F17E5D1B5}" presName="LevelTwoTextNode" presStyleLbl="node2" presStyleIdx="2" presStyleCnt="4">
        <dgm:presLayoutVars>
          <dgm:chPref val="3"/>
        </dgm:presLayoutVars>
      </dgm:prSet>
      <dgm:spPr/>
    </dgm:pt>
    <dgm:pt modelId="{98727C67-7928-47DC-AA67-F07E24724771}" type="pres">
      <dgm:prSet presAssocID="{82AE5362-A7AA-4596-8F86-C60F17E5D1B5}" presName="level3hierChild" presStyleCnt="0"/>
      <dgm:spPr/>
    </dgm:pt>
    <dgm:pt modelId="{254C1F7B-B0FA-4603-850F-68D474F81B82}" type="pres">
      <dgm:prSet presAssocID="{7C500B76-7155-4C1D-9B5F-367D7C869E81}" presName="conn2-1" presStyleLbl="parChTrans1D2" presStyleIdx="3" presStyleCnt="4"/>
      <dgm:spPr/>
    </dgm:pt>
    <dgm:pt modelId="{06E98C4E-8CE0-429A-BF90-7E7FC777FD97}" type="pres">
      <dgm:prSet presAssocID="{7C500B76-7155-4C1D-9B5F-367D7C869E81}" presName="connTx" presStyleLbl="parChTrans1D2" presStyleIdx="3" presStyleCnt="4"/>
      <dgm:spPr/>
    </dgm:pt>
    <dgm:pt modelId="{2C832CB7-1C1C-446A-8F25-AF5A7C7DD332}" type="pres">
      <dgm:prSet presAssocID="{B84B4D95-8C0F-4280-8B45-3D942AB23CC8}" presName="root2" presStyleCnt="0"/>
      <dgm:spPr/>
    </dgm:pt>
    <dgm:pt modelId="{E3CF0F03-D8D9-4316-BBAB-7C1F4C5468BB}" type="pres">
      <dgm:prSet presAssocID="{B84B4D95-8C0F-4280-8B45-3D942AB23CC8}" presName="LevelTwoTextNode" presStyleLbl="node2" presStyleIdx="3" presStyleCnt="4">
        <dgm:presLayoutVars>
          <dgm:chPref val="3"/>
        </dgm:presLayoutVars>
      </dgm:prSet>
      <dgm:spPr/>
    </dgm:pt>
    <dgm:pt modelId="{0870C9CF-080B-479A-8C56-497067B7F050}" type="pres">
      <dgm:prSet presAssocID="{B84B4D95-8C0F-4280-8B45-3D942AB23CC8}" presName="level3hierChild" presStyleCnt="0"/>
      <dgm:spPr/>
    </dgm:pt>
    <dgm:pt modelId="{2CB6678C-15C7-4F15-B4A7-E6531535696E}" type="pres">
      <dgm:prSet presAssocID="{2528865A-8167-429F-9D0D-186442A78BCB}" presName="root1" presStyleCnt="0"/>
      <dgm:spPr/>
    </dgm:pt>
    <dgm:pt modelId="{C947213F-46F9-46FA-A01A-7841974D37DE}" type="pres">
      <dgm:prSet presAssocID="{2528865A-8167-429F-9D0D-186442A78BCB}" presName="LevelOneTextNode" presStyleLbl="node0" presStyleIdx="1" presStyleCnt="2">
        <dgm:presLayoutVars>
          <dgm:chPref val="3"/>
        </dgm:presLayoutVars>
      </dgm:prSet>
      <dgm:spPr/>
    </dgm:pt>
    <dgm:pt modelId="{FAA316E1-4E33-4513-8E39-8441A34F095D}" type="pres">
      <dgm:prSet presAssocID="{2528865A-8167-429F-9D0D-186442A78BCB}" presName="level2hierChild" presStyleCnt="0"/>
      <dgm:spPr/>
    </dgm:pt>
  </dgm:ptLst>
  <dgm:cxnLst>
    <dgm:cxn modelId="{A1A6760A-2EEE-4E20-893D-30487EA45C65}" type="presOf" srcId="{20C181F8-19E6-41BE-9772-DEEDF8F394B7}" destId="{B7C61872-0B32-430C-ABB3-495C6045D236}" srcOrd="0" destOrd="0" presId="urn:microsoft.com/office/officeart/2005/8/layout/hierarchy2"/>
    <dgm:cxn modelId="{A5097F15-C6BD-4494-A7B3-D2F0F4FE2EEE}" type="presOf" srcId="{82AE5362-A7AA-4596-8F86-C60F17E5D1B5}" destId="{3DCCE472-0F0C-42C8-826C-0199F5A21C8B}" srcOrd="0" destOrd="0" presId="urn:microsoft.com/office/officeart/2005/8/layout/hierarchy2"/>
    <dgm:cxn modelId="{49F4EC18-0DEF-4A3D-958C-3BB7B540C803}" type="presOf" srcId="{A853C412-9125-4B7E-BBF0-A9C2B5D4B83D}" destId="{A58A20F7-0D19-4E2C-834C-458DD9866532}" srcOrd="0" destOrd="0" presId="urn:microsoft.com/office/officeart/2005/8/layout/hierarchy2"/>
    <dgm:cxn modelId="{A1F0C720-7EEB-43FB-A7B8-EC9A67ACED14}" type="presOf" srcId="{2528865A-8167-429F-9D0D-186442A78BCB}" destId="{C947213F-46F9-46FA-A01A-7841974D37DE}" srcOrd="0" destOrd="0" presId="urn:microsoft.com/office/officeart/2005/8/layout/hierarchy2"/>
    <dgm:cxn modelId="{0AD79928-091C-4AF0-A8DE-9672F53123ED}" type="presOf" srcId="{D3BEDE07-3028-4116-9A0A-1CCA7DEC7930}" destId="{D1B7621E-1193-4250-AC5B-5855B3CD99FD}" srcOrd="1" destOrd="0" presId="urn:microsoft.com/office/officeart/2005/8/layout/hierarchy2"/>
    <dgm:cxn modelId="{96E0962D-B72D-4559-925C-02B5C3725BA8}" srcId="{9B8AEE1A-7631-4D08-A5B0-69332034EC2A}" destId="{82AE5362-A7AA-4596-8F86-C60F17E5D1B5}" srcOrd="2" destOrd="0" parTransId="{0BE25D1A-21D2-444B-95BB-AFD9DC93F76F}" sibTransId="{57A1A40F-72E3-4D57-9E55-3D35AE7D75B8}"/>
    <dgm:cxn modelId="{E4A42C3B-A666-470B-AE3B-69667A6522CD}" type="presOf" srcId="{B84B4D95-8C0F-4280-8B45-3D942AB23CC8}" destId="{E3CF0F03-D8D9-4316-BBAB-7C1F4C5468BB}" srcOrd="0" destOrd="0" presId="urn:microsoft.com/office/officeart/2005/8/layout/hierarchy2"/>
    <dgm:cxn modelId="{E18EA460-B237-4AB3-8FE1-B61F463D1EEF}" type="presOf" srcId="{E1194887-D611-4B85-9174-EA207697D21A}" destId="{631B42F3-AFB3-40C3-AC5A-D155A5796994}" srcOrd="0" destOrd="0" presId="urn:microsoft.com/office/officeart/2005/8/layout/hierarchy2"/>
    <dgm:cxn modelId="{9B61DA51-17E2-47F8-976C-8CA4CA2742ED}" srcId="{9B8AEE1A-7631-4D08-A5B0-69332034EC2A}" destId="{20C181F8-19E6-41BE-9772-DEEDF8F394B7}" srcOrd="0" destOrd="0" parTransId="{A853C412-9125-4B7E-BBF0-A9C2B5D4B83D}" sibTransId="{46069B1A-2E0C-4198-8E70-5B9DF9822350}"/>
    <dgm:cxn modelId="{D532B254-0C97-461B-B57E-687C7652B5CE}" type="presOf" srcId="{0C66F69D-597D-48BC-8974-63C135DB1255}" destId="{935EDF4B-E7E5-48AD-B68C-21458025A00C}" srcOrd="0" destOrd="0" presId="urn:microsoft.com/office/officeart/2005/8/layout/hierarchy2"/>
    <dgm:cxn modelId="{8C61D486-6E69-4C2A-9BA1-E633D71F2C0D}" type="presOf" srcId="{7C500B76-7155-4C1D-9B5F-367D7C869E81}" destId="{254C1F7B-B0FA-4603-850F-68D474F81B82}" srcOrd="0" destOrd="0" presId="urn:microsoft.com/office/officeart/2005/8/layout/hierarchy2"/>
    <dgm:cxn modelId="{409E6D8E-49BA-429B-A7F8-441E8855312A}" type="presOf" srcId="{7C500B76-7155-4C1D-9B5F-367D7C869E81}" destId="{06E98C4E-8CE0-429A-BF90-7E7FC777FD97}" srcOrd="1" destOrd="0" presId="urn:microsoft.com/office/officeart/2005/8/layout/hierarchy2"/>
    <dgm:cxn modelId="{D4484898-2094-4DB4-8A9B-D181D1E683A5}" type="presOf" srcId="{9B8AEE1A-7631-4D08-A5B0-69332034EC2A}" destId="{053FCEDC-6DB0-493D-B39E-8F9D673C9783}" srcOrd="0" destOrd="0" presId="urn:microsoft.com/office/officeart/2005/8/layout/hierarchy2"/>
    <dgm:cxn modelId="{C967CFA3-72B9-4FDA-9D87-BAEDF1BEF407}" type="presOf" srcId="{0BE25D1A-21D2-444B-95BB-AFD9DC93F76F}" destId="{3896E9A5-7865-4BD7-9E8F-39BBBF848A96}" srcOrd="1" destOrd="0" presId="urn:microsoft.com/office/officeart/2005/8/layout/hierarchy2"/>
    <dgm:cxn modelId="{D9B7BDA5-B0AD-4332-87E7-FFE63982EDCC}" type="presOf" srcId="{0BE25D1A-21D2-444B-95BB-AFD9DC93F76F}" destId="{10FE52DF-0378-4F2C-9C3A-CC52571117D0}" srcOrd="0" destOrd="0" presId="urn:microsoft.com/office/officeart/2005/8/layout/hierarchy2"/>
    <dgm:cxn modelId="{36C515BB-07E5-4EB7-9FC7-5943387A8530}" srcId="{9B8AEE1A-7631-4D08-A5B0-69332034EC2A}" destId="{E1194887-D611-4B85-9174-EA207697D21A}" srcOrd="1" destOrd="0" parTransId="{D3BEDE07-3028-4116-9A0A-1CCA7DEC7930}" sibTransId="{993C6A6F-862B-4F20-AB8D-9725992AFD70}"/>
    <dgm:cxn modelId="{D7D30FC7-24F9-4CFF-B5A8-5595D48A3ABE}" type="presOf" srcId="{A853C412-9125-4B7E-BBF0-A9C2B5D4B83D}" destId="{E8CFEC7E-3723-4AC6-8209-C185AF9EB95F}" srcOrd="1" destOrd="0" presId="urn:microsoft.com/office/officeart/2005/8/layout/hierarchy2"/>
    <dgm:cxn modelId="{601B41D4-B1AF-4485-A300-EDD9C3C5BB19}" srcId="{0C66F69D-597D-48BC-8974-63C135DB1255}" destId="{9B8AEE1A-7631-4D08-A5B0-69332034EC2A}" srcOrd="0" destOrd="0" parTransId="{019AB1C1-DCFE-4927-986A-A84B6D2F8094}" sibTransId="{838DCAEE-8785-4FF3-9F38-CCB15F63FFA0}"/>
    <dgm:cxn modelId="{A1F91DE1-7C4C-426E-BD9F-AC2F034802CD}" srcId="{0C66F69D-597D-48BC-8974-63C135DB1255}" destId="{2528865A-8167-429F-9D0D-186442A78BCB}" srcOrd="1" destOrd="0" parTransId="{D5ABC127-A533-4880-B9B5-B6B853DFE111}" sibTransId="{0C7E2688-B6AF-4AEF-9423-9608E900F4A6}"/>
    <dgm:cxn modelId="{3F7F5CE6-14E8-402F-8360-D306AEC45D07}" srcId="{9B8AEE1A-7631-4D08-A5B0-69332034EC2A}" destId="{B84B4D95-8C0F-4280-8B45-3D942AB23CC8}" srcOrd="3" destOrd="0" parTransId="{7C500B76-7155-4C1D-9B5F-367D7C869E81}" sibTransId="{6CCD37F1-7C10-48A8-9E7D-19A33D01D5CA}"/>
    <dgm:cxn modelId="{34E0FFFA-5C2E-4587-8787-9FBED190C0DE}" type="presOf" srcId="{D3BEDE07-3028-4116-9A0A-1CCA7DEC7930}" destId="{A0E02DC1-7FD1-4309-A938-BD24114261A0}" srcOrd="0" destOrd="0" presId="urn:microsoft.com/office/officeart/2005/8/layout/hierarchy2"/>
    <dgm:cxn modelId="{58BB2D18-926E-4328-8177-40A49060504D}" type="presParOf" srcId="{935EDF4B-E7E5-48AD-B68C-21458025A00C}" destId="{49A44376-A14C-412B-A6CE-D2282D39E84A}" srcOrd="0" destOrd="0" presId="urn:microsoft.com/office/officeart/2005/8/layout/hierarchy2"/>
    <dgm:cxn modelId="{3A1E6715-0D48-4FB9-95C3-E91A65E35D92}" type="presParOf" srcId="{49A44376-A14C-412B-A6CE-D2282D39E84A}" destId="{053FCEDC-6DB0-493D-B39E-8F9D673C9783}" srcOrd="0" destOrd="0" presId="urn:microsoft.com/office/officeart/2005/8/layout/hierarchy2"/>
    <dgm:cxn modelId="{5C2D1E1B-1367-4076-901A-821DB9CE95D3}" type="presParOf" srcId="{49A44376-A14C-412B-A6CE-D2282D39E84A}" destId="{527BBEB5-82DB-4C51-AD04-E4BCC28CC7C1}" srcOrd="1" destOrd="0" presId="urn:microsoft.com/office/officeart/2005/8/layout/hierarchy2"/>
    <dgm:cxn modelId="{C9E91FAB-3B51-4A67-BB89-4F3F45E36F88}" type="presParOf" srcId="{527BBEB5-82DB-4C51-AD04-E4BCC28CC7C1}" destId="{A58A20F7-0D19-4E2C-834C-458DD9866532}" srcOrd="0" destOrd="0" presId="urn:microsoft.com/office/officeart/2005/8/layout/hierarchy2"/>
    <dgm:cxn modelId="{249A1ED2-CCCE-489F-838F-55B79D09D491}" type="presParOf" srcId="{A58A20F7-0D19-4E2C-834C-458DD9866532}" destId="{E8CFEC7E-3723-4AC6-8209-C185AF9EB95F}" srcOrd="0" destOrd="0" presId="urn:microsoft.com/office/officeart/2005/8/layout/hierarchy2"/>
    <dgm:cxn modelId="{7051DE74-07D2-4611-8B61-3FA43AA004F7}" type="presParOf" srcId="{527BBEB5-82DB-4C51-AD04-E4BCC28CC7C1}" destId="{2DE6540A-645A-4B82-BA80-D0502DF899F1}" srcOrd="1" destOrd="0" presId="urn:microsoft.com/office/officeart/2005/8/layout/hierarchy2"/>
    <dgm:cxn modelId="{A87D5C09-8BB4-4723-848D-35CDB2449F27}" type="presParOf" srcId="{2DE6540A-645A-4B82-BA80-D0502DF899F1}" destId="{B7C61872-0B32-430C-ABB3-495C6045D236}" srcOrd="0" destOrd="0" presId="urn:microsoft.com/office/officeart/2005/8/layout/hierarchy2"/>
    <dgm:cxn modelId="{60A6906B-BBD5-46DD-884C-886ECC72588E}" type="presParOf" srcId="{2DE6540A-645A-4B82-BA80-D0502DF899F1}" destId="{6B3607BF-5D21-4BE7-9DD2-E6E21B4D7C07}" srcOrd="1" destOrd="0" presId="urn:microsoft.com/office/officeart/2005/8/layout/hierarchy2"/>
    <dgm:cxn modelId="{2471F0C3-E6D9-4F15-862E-F58A0E2DE74F}" type="presParOf" srcId="{527BBEB5-82DB-4C51-AD04-E4BCC28CC7C1}" destId="{A0E02DC1-7FD1-4309-A938-BD24114261A0}" srcOrd="2" destOrd="0" presId="urn:microsoft.com/office/officeart/2005/8/layout/hierarchy2"/>
    <dgm:cxn modelId="{C960DF6B-B4A5-4BC7-BFA7-6A8B972ADF2F}" type="presParOf" srcId="{A0E02DC1-7FD1-4309-A938-BD24114261A0}" destId="{D1B7621E-1193-4250-AC5B-5855B3CD99FD}" srcOrd="0" destOrd="0" presId="urn:microsoft.com/office/officeart/2005/8/layout/hierarchy2"/>
    <dgm:cxn modelId="{E6D7706E-7294-4B10-A0AD-67E67928A4C4}" type="presParOf" srcId="{527BBEB5-82DB-4C51-AD04-E4BCC28CC7C1}" destId="{4D72A371-0E7F-4024-AAFA-0080E63A5DD1}" srcOrd="3" destOrd="0" presId="urn:microsoft.com/office/officeart/2005/8/layout/hierarchy2"/>
    <dgm:cxn modelId="{F2661BB5-B5F2-4764-8208-8ABDEE1642AD}" type="presParOf" srcId="{4D72A371-0E7F-4024-AAFA-0080E63A5DD1}" destId="{631B42F3-AFB3-40C3-AC5A-D155A5796994}" srcOrd="0" destOrd="0" presId="urn:microsoft.com/office/officeart/2005/8/layout/hierarchy2"/>
    <dgm:cxn modelId="{96D93362-EE34-4B8C-8DE6-EA72E2E7D873}" type="presParOf" srcId="{4D72A371-0E7F-4024-AAFA-0080E63A5DD1}" destId="{0835623A-8D1E-40E7-9A5C-8176178B16A1}" srcOrd="1" destOrd="0" presId="urn:microsoft.com/office/officeart/2005/8/layout/hierarchy2"/>
    <dgm:cxn modelId="{FCCC68D2-8192-47B8-A542-08BFDA630CCE}" type="presParOf" srcId="{527BBEB5-82DB-4C51-AD04-E4BCC28CC7C1}" destId="{10FE52DF-0378-4F2C-9C3A-CC52571117D0}" srcOrd="4" destOrd="0" presId="urn:microsoft.com/office/officeart/2005/8/layout/hierarchy2"/>
    <dgm:cxn modelId="{B6CA7A9E-E917-4ADD-B2B1-A60B1D284809}" type="presParOf" srcId="{10FE52DF-0378-4F2C-9C3A-CC52571117D0}" destId="{3896E9A5-7865-4BD7-9E8F-39BBBF848A96}" srcOrd="0" destOrd="0" presId="urn:microsoft.com/office/officeart/2005/8/layout/hierarchy2"/>
    <dgm:cxn modelId="{35C6B790-28C1-4C41-81F2-8A17334596F9}" type="presParOf" srcId="{527BBEB5-82DB-4C51-AD04-E4BCC28CC7C1}" destId="{84387438-787D-472C-97F4-3D987E019270}" srcOrd="5" destOrd="0" presId="urn:microsoft.com/office/officeart/2005/8/layout/hierarchy2"/>
    <dgm:cxn modelId="{186DEABD-35E0-4713-9DF2-34B0FEC3FE77}" type="presParOf" srcId="{84387438-787D-472C-97F4-3D987E019270}" destId="{3DCCE472-0F0C-42C8-826C-0199F5A21C8B}" srcOrd="0" destOrd="0" presId="urn:microsoft.com/office/officeart/2005/8/layout/hierarchy2"/>
    <dgm:cxn modelId="{B5C2ECCD-D7CF-4D37-8FC0-F42A80AEBEBD}" type="presParOf" srcId="{84387438-787D-472C-97F4-3D987E019270}" destId="{98727C67-7928-47DC-AA67-F07E24724771}" srcOrd="1" destOrd="0" presId="urn:microsoft.com/office/officeart/2005/8/layout/hierarchy2"/>
    <dgm:cxn modelId="{DB33FBD1-F053-44F1-A66E-8EBFADD4739C}" type="presParOf" srcId="{527BBEB5-82DB-4C51-AD04-E4BCC28CC7C1}" destId="{254C1F7B-B0FA-4603-850F-68D474F81B82}" srcOrd="6" destOrd="0" presId="urn:microsoft.com/office/officeart/2005/8/layout/hierarchy2"/>
    <dgm:cxn modelId="{0C4216FE-4D7C-4906-8C25-62FF1D089DB2}" type="presParOf" srcId="{254C1F7B-B0FA-4603-850F-68D474F81B82}" destId="{06E98C4E-8CE0-429A-BF90-7E7FC777FD97}" srcOrd="0" destOrd="0" presId="urn:microsoft.com/office/officeart/2005/8/layout/hierarchy2"/>
    <dgm:cxn modelId="{AA0B603C-A061-409D-9365-058717A7DB02}" type="presParOf" srcId="{527BBEB5-82DB-4C51-AD04-E4BCC28CC7C1}" destId="{2C832CB7-1C1C-446A-8F25-AF5A7C7DD332}" srcOrd="7" destOrd="0" presId="urn:microsoft.com/office/officeart/2005/8/layout/hierarchy2"/>
    <dgm:cxn modelId="{09C6A887-49CE-44AC-8ED9-92283F1714B2}" type="presParOf" srcId="{2C832CB7-1C1C-446A-8F25-AF5A7C7DD332}" destId="{E3CF0F03-D8D9-4316-BBAB-7C1F4C5468BB}" srcOrd="0" destOrd="0" presId="urn:microsoft.com/office/officeart/2005/8/layout/hierarchy2"/>
    <dgm:cxn modelId="{B8AFBCDB-1478-43AC-AAC3-92B2A444D72A}" type="presParOf" srcId="{2C832CB7-1C1C-446A-8F25-AF5A7C7DD332}" destId="{0870C9CF-080B-479A-8C56-497067B7F050}" srcOrd="1" destOrd="0" presId="urn:microsoft.com/office/officeart/2005/8/layout/hierarchy2"/>
    <dgm:cxn modelId="{6EE54787-5CAE-4872-8A65-5BF66B919818}" type="presParOf" srcId="{935EDF4B-E7E5-48AD-B68C-21458025A00C}" destId="{2CB6678C-15C7-4F15-B4A7-E6531535696E}" srcOrd="1" destOrd="0" presId="urn:microsoft.com/office/officeart/2005/8/layout/hierarchy2"/>
    <dgm:cxn modelId="{5A70562F-CAA9-4B84-A735-2BDEFC21933A}" type="presParOf" srcId="{2CB6678C-15C7-4F15-B4A7-E6531535696E}" destId="{C947213F-46F9-46FA-A01A-7841974D37DE}" srcOrd="0" destOrd="0" presId="urn:microsoft.com/office/officeart/2005/8/layout/hierarchy2"/>
    <dgm:cxn modelId="{7063EDA8-5189-4720-921A-4B30FC27FF05}" type="presParOf" srcId="{2CB6678C-15C7-4F15-B4A7-E6531535696E}" destId="{FAA316E1-4E33-4513-8E39-8441A34F095D}"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1828A0D-6078-4EC7-BF8E-A0C4C2F09236}"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B3ED0B84-0377-4503-A7E5-8B6CE544FA39}">
      <dgm:prSet/>
      <dgm:spPr/>
      <dgm:t>
        <a:bodyPr/>
        <a:lstStyle/>
        <a:p>
          <a:r>
            <a:rPr lang="en-CA" b="1"/>
            <a:t>Ulde v Minister of Home Affairs and another, 2009 (4) SA 522 (SCA)</a:t>
          </a:r>
          <a:endParaRPr lang="en-US"/>
        </a:p>
      </dgm:t>
    </dgm:pt>
    <dgm:pt modelId="{7348F489-80F6-4141-834D-E0EF162D5083}" type="parTrans" cxnId="{5051D4BC-4DA2-45C8-94AC-7EA4924862AF}">
      <dgm:prSet/>
      <dgm:spPr/>
      <dgm:t>
        <a:bodyPr/>
        <a:lstStyle/>
        <a:p>
          <a:endParaRPr lang="en-US"/>
        </a:p>
      </dgm:t>
    </dgm:pt>
    <dgm:pt modelId="{579958D0-AFE7-4550-B143-3D19621E6D3E}" type="sibTrans" cxnId="{5051D4BC-4DA2-45C8-94AC-7EA4924862AF}">
      <dgm:prSet/>
      <dgm:spPr/>
      <dgm:t>
        <a:bodyPr/>
        <a:lstStyle/>
        <a:p>
          <a:endParaRPr lang="en-US"/>
        </a:p>
      </dgm:t>
    </dgm:pt>
    <dgm:pt modelId="{D14C4129-3618-4EAB-829A-EA17CC85134B}">
      <dgm:prSet/>
      <dgm:spPr/>
      <dgm:t>
        <a:bodyPr/>
        <a:lstStyle/>
        <a:p>
          <a:r>
            <a:rPr lang="en-CA"/>
            <a:t>Blanket detention provisions for the purposes of deportation are not lawful and the need to detain an individual must be examined separately from the decision to deport</a:t>
          </a:r>
          <a:endParaRPr lang="en-US"/>
        </a:p>
      </dgm:t>
    </dgm:pt>
    <dgm:pt modelId="{2A04B9F7-EE70-4FBB-BBB4-254FDFDC68FE}" type="parTrans" cxnId="{1684286E-291E-4538-959B-6AF9B1B3DC02}">
      <dgm:prSet/>
      <dgm:spPr/>
      <dgm:t>
        <a:bodyPr/>
        <a:lstStyle/>
        <a:p>
          <a:endParaRPr lang="en-US"/>
        </a:p>
      </dgm:t>
    </dgm:pt>
    <dgm:pt modelId="{C62D3843-0F2B-4294-B23E-5482514A89C5}" type="sibTrans" cxnId="{1684286E-291E-4538-959B-6AF9B1B3DC02}">
      <dgm:prSet/>
      <dgm:spPr/>
      <dgm:t>
        <a:bodyPr/>
        <a:lstStyle/>
        <a:p>
          <a:endParaRPr lang="en-US"/>
        </a:p>
      </dgm:t>
    </dgm:pt>
    <dgm:pt modelId="{2E1CD1F2-82BC-439A-BB1E-FC1CDEFFBEBE}">
      <dgm:prSet/>
      <dgm:spPr/>
      <dgm:t>
        <a:bodyPr/>
        <a:lstStyle/>
        <a:p>
          <a:r>
            <a:rPr lang="en-CA" b="1"/>
            <a:t>Abdi and another v Minister of Home Affairs and others, 2011 (3) SA 37 (SCA)</a:t>
          </a:r>
          <a:endParaRPr lang="en-US"/>
        </a:p>
      </dgm:t>
    </dgm:pt>
    <dgm:pt modelId="{2C83E092-EEF1-47E1-B97C-A4810F8C06AB}" type="parTrans" cxnId="{733BE4B3-B91D-4011-818B-694BE23FE833}">
      <dgm:prSet/>
      <dgm:spPr/>
      <dgm:t>
        <a:bodyPr/>
        <a:lstStyle/>
        <a:p>
          <a:endParaRPr lang="en-US"/>
        </a:p>
      </dgm:t>
    </dgm:pt>
    <dgm:pt modelId="{B34F3271-94AD-4B07-8DAF-4085F0774F5F}" type="sibTrans" cxnId="{733BE4B3-B91D-4011-818B-694BE23FE833}">
      <dgm:prSet/>
      <dgm:spPr/>
      <dgm:t>
        <a:bodyPr/>
        <a:lstStyle/>
        <a:p>
          <a:endParaRPr lang="en-US"/>
        </a:p>
      </dgm:t>
    </dgm:pt>
    <dgm:pt modelId="{44D2A3F6-5A4D-4E21-BA23-9234ABD4BEF2}">
      <dgm:prSet/>
      <dgm:spPr/>
      <dgm:t>
        <a:bodyPr/>
        <a:lstStyle/>
        <a:p>
          <a:r>
            <a:rPr lang="en-CA"/>
            <a:t>South African courts retain jurisdiction to consider the lawfulness of people detained in the international section of an airport</a:t>
          </a:r>
          <a:endParaRPr lang="en-US"/>
        </a:p>
      </dgm:t>
    </dgm:pt>
    <dgm:pt modelId="{66A5C281-CE96-4FD9-9058-B57A3F70A25C}" type="parTrans" cxnId="{6F560F4B-1BCA-4190-8C94-36D39F2804F3}">
      <dgm:prSet/>
      <dgm:spPr/>
      <dgm:t>
        <a:bodyPr/>
        <a:lstStyle/>
        <a:p>
          <a:endParaRPr lang="en-US"/>
        </a:p>
      </dgm:t>
    </dgm:pt>
    <dgm:pt modelId="{DAADA6DA-92BB-43C2-B74C-A9559782AE67}" type="sibTrans" cxnId="{6F560F4B-1BCA-4190-8C94-36D39F2804F3}">
      <dgm:prSet/>
      <dgm:spPr/>
      <dgm:t>
        <a:bodyPr/>
        <a:lstStyle/>
        <a:p>
          <a:endParaRPr lang="en-US"/>
        </a:p>
      </dgm:t>
    </dgm:pt>
    <dgm:pt modelId="{C6CF20A1-7E72-404E-82AE-E99D76CC7C23}">
      <dgm:prSet/>
      <dgm:spPr/>
      <dgm:t>
        <a:bodyPr/>
        <a:lstStyle/>
        <a:p>
          <a:r>
            <a:rPr lang="en-US" b="1"/>
            <a:t>Ruta v Minister of Home Affairs and others, 2019 (2) SA 329 (CC)</a:t>
          </a:r>
          <a:endParaRPr lang="en-US"/>
        </a:p>
      </dgm:t>
    </dgm:pt>
    <dgm:pt modelId="{863C47B0-5CD3-465A-8E73-4627253939B9}" type="parTrans" cxnId="{21E547AF-69E2-4079-8E85-4505FFC0EB6E}">
      <dgm:prSet/>
      <dgm:spPr/>
      <dgm:t>
        <a:bodyPr/>
        <a:lstStyle/>
        <a:p>
          <a:endParaRPr lang="en-US"/>
        </a:p>
      </dgm:t>
    </dgm:pt>
    <dgm:pt modelId="{1A7CA530-F991-4760-9A68-41C0C32E77C2}" type="sibTrans" cxnId="{21E547AF-69E2-4079-8E85-4505FFC0EB6E}">
      <dgm:prSet/>
      <dgm:spPr/>
      <dgm:t>
        <a:bodyPr/>
        <a:lstStyle/>
        <a:p>
          <a:endParaRPr lang="en-US"/>
        </a:p>
      </dgm:t>
    </dgm:pt>
    <dgm:pt modelId="{02AE5F00-3AE4-4C7C-8961-8B420C2AC9BE}">
      <dgm:prSet/>
      <dgm:spPr/>
      <dgm:t>
        <a:bodyPr/>
        <a:lstStyle/>
        <a:p>
          <a:r>
            <a:rPr lang="en-CA"/>
            <a:t>An asylum seeker may indicate their intention to apply for asylum from within detention and must be given an opportunity to do so</a:t>
          </a:r>
          <a:endParaRPr lang="en-US"/>
        </a:p>
      </dgm:t>
    </dgm:pt>
    <dgm:pt modelId="{340C721B-3FD3-498D-B171-7A5020C2886F}" type="parTrans" cxnId="{E22BE776-84D1-437A-95AE-B90D489A8460}">
      <dgm:prSet/>
      <dgm:spPr/>
      <dgm:t>
        <a:bodyPr/>
        <a:lstStyle/>
        <a:p>
          <a:endParaRPr lang="en-US"/>
        </a:p>
      </dgm:t>
    </dgm:pt>
    <dgm:pt modelId="{A289AED7-EC68-43F6-B85F-98206F6C5A1A}" type="sibTrans" cxnId="{E22BE776-84D1-437A-95AE-B90D489A8460}">
      <dgm:prSet/>
      <dgm:spPr/>
      <dgm:t>
        <a:bodyPr/>
        <a:lstStyle/>
        <a:p>
          <a:endParaRPr lang="en-US"/>
        </a:p>
      </dgm:t>
    </dgm:pt>
    <dgm:pt modelId="{5F2B5D07-0F46-4496-9242-FC051E2852B1}">
      <dgm:prSet/>
      <dgm:spPr/>
      <dgm:t>
        <a:bodyPr/>
        <a:lstStyle/>
        <a:p>
          <a:r>
            <a:rPr lang="en-CA" b="1"/>
            <a:t>Re-affirmed a series of decisions from the SCA including </a:t>
          </a:r>
          <a:r>
            <a:rPr lang="en-CA" b="1" i="1"/>
            <a:t>Bula, Ersumo and Abdi</a:t>
          </a:r>
          <a:endParaRPr lang="en-US"/>
        </a:p>
      </dgm:t>
    </dgm:pt>
    <dgm:pt modelId="{7DA426FC-EECB-46D8-AF2E-75BE43956BEC}" type="parTrans" cxnId="{EE5AAF1F-6685-42E4-A2E9-38C10CD8F029}">
      <dgm:prSet/>
      <dgm:spPr/>
      <dgm:t>
        <a:bodyPr/>
        <a:lstStyle/>
        <a:p>
          <a:endParaRPr lang="en-US"/>
        </a:p>
      </dgm:t>
    </dgm:pt>
    <dgm:pt modelId="{4A37B745-0E3F-43B9-AC74-61842FCA8575}" type="sibTrans" cxnId="{EE5AAF1F-6685-42E4-A2E9-38C10CD8F029}">
      <dgm:prSet/>
      <dgm:spPr/>
      <dgm:t>
        <a:bodyPr/>
        <a:lstStyle/>
        <a:p>
          <a:endParaRPr lang="en-US"/>
        </a:p>
      </dgm:t>
    </dgm:pt>
    <dgm:pt modelId="{EEC3EA6A-ADB7-4758-B922-6AB57BEF05B6}" type="pres">
      <dgm:prSet presAssocID="{21828A0D-6078-4EC7-BF8E-A0C4C2F09236}" presName="linear" presStyleCnt="0">
        <dgm:presLayoutVars>
          <dgm:animLvl val="lvl"/>
          <dgm:resizeHandles val="exact"/>
        </dgm:presLayoutVars>
      </dgm:prSet>
      <dgm:spPr/>
    </dgm:pt>
    <dgm:pt modelId="{0145DE20-3CB5-4764-ACFF-E0A9F02E4198}" type="pres">
      <dgm:prSet presAssocID="{B3ED0B84-0377-4503-A7E5-8B6CE544FA39}" presName="parentText" presStyleLbl="node1" presStyleIdx="0" presStyleCnt="3">
        <dgm:presLayoutVars>
          <dgm:chMax val="0"/>
          <dgm:bulletEnabled val="1"/>
        </dgm:presLayoutVars>
      </dgm:prSet>
      <dgm:spPr/>
    </dgm:pt>
    <dgm:pt modelId="{2B49D510-4640-4C75-AA1A-4C75978E37E4}" type="pres">
      <dgm:prSet presAssocID="{B3ED0B84-0377-4503-A7E5-8B6CE544FA39}" presName="childText" presStyleLbl="revTx" presStyleIdx="0" presStyleCnt="3">
        <dgm:presLayoutVars>
          <dgm:bulletEnabled val="1"/>
        </dgm:presLayoutVars>
      </dgm:prSet>
      <dgm:spPr/>
    </dgm:pt>
    <dgm:pt modelId="{E603D3AD-983C-4C24-8583-8930AFAB0BCB}" type="pres">
      <dgm:prSet presAssocID="{2E1CD1F2-82BC-439A-BB1E-FC1CDEFFBEBE}" presName="parentText" presStyleLbl="node1" presStyleIdx="1" presStyleCnt="3">
        <dgm:presLayoutVars>
          <dgm:chMax val="0"/>
          <dgm:bulletEnabled val="1"/>
        </dgm:presLayoutVars>
      </dgm:prSet>
      <dgm:spPr/>
    </dgm:pt>
    <dgm:pt modelId="{3DC7CFD4-34F1-4A9A-B78B-F5781D06F0FD}" type="pres">
      <dgm:prSet presAssocID="{2E1CD1F2-82BC-439A-BB1E-FC1CDEFFBEBE}" presName="childText" presStyleLbl="revTx" presStyleIdx="1" presStyleCnt="3">
        <dgm:presLayoutVars>
          <dgm:bulletEnabled val="1"/>
        </dgm:presLayoutVars>
      </dgm:prSet>
      <dgm:spPr/>
    </dgm:pt>
    <dgm:pt modelId="{CDA7E8A1-3C1E-4E96-AE0F-FC9ED4B8CD3A}" type="pres">
      <dgm:prSet presAssocID="{C6CF20A1-7E72-404E-82AE-E99D76CC7C23}" presName="parentText" presStyleLbl="node1" presStyleIdx="2" presStyleCnt="3">
        <dgm:presLayoutVars>
          <dgm:chMax val="0"/>
          <dgm:bulletEnabled val="1"/>
        </dgm:presLayoutVars>
      </dgm:prSet>
      <dgm:spPr/>
    </dgm:pt>
    <dgm:pt modelId="{45C585E9-4396-4A9D-8CDB-EEB2F7C2C5BA}" type="pres">
      <dgm:prSet presAssocID="{C6CF20A1-7E72-404E-82AE-E99D76CC7C23}" presName="childText" presStyleLbl="revTx" presStyleIdx="2" presStyleCnt="3">
        <dgm:presLayoutVars>
          <dgm:bulletEnabled val="1"/>
        </dgm:presLayoutVars>
      </dgm:prSet>
      <dgm:spPr/>
    </dgm:pt>
  </dgm:ptLst>
  <dgm:cxnLst>
    <dgm:cxn modelId="{F49D2406-D3F6-445E-92BD-AB48B0893E1B}" type="presOf" srcId="{5F2B5D07-0F46-4496-9242-FC051E2852B1}" destId="{45C585E9-4396-4A9D-8CDB-EEB2F7C2C5BA}" srcOrd="0" destOrd="1" presId="urn:microsoft.com/office/officeart/2005/8/layout/vList2"/>
    <dgm:cxn modelId="{E200D307-7B15-428F-91DA-9393E00D18A4}" type="presOf" srcId="{B3ED0B84-0377-4503-A7E5-8B6CE544FA39}" destId="{0145DE20-3CB5-4764-ACFF-E0A9F02E4198}" srcOrd="0" destOrd="0" presId="urn:microsoft.com/office/officeart/2005/8/layout/vList2"/>
    <dgm:cxn modelId="{EE5AAF1F-6685-42E4-A2E9-38C10CD8F029}" srcId="{C6CF20A1-7E72-404E-82AE-E99D76CC7C23}" destId="{5F2B5D07-0F46-4496-9242-FC051E2852B1}" srcOrd="1" destOrd="0" parTransId="{7DA426FC-EECB-46D8-AF2E-75BE43956BEC}" sibTransId="{4A37B745-0E3F-43B9-AC74-61842FCA8575}"/>
    <dgm:cxn modelId="{F6AB4423-95FA-40F3-8E4A-14940A60E8CC}" type="presOf" srcId="{02AE5F00-3AE4-4C7C-8961-8B420C2AC9BE}" destId="{45C585E9-4396-4A9D-8CDB-EEB2F7C2C5BA}" srcOrd="0" destOrd="0" presId="urn:microsoft.com/office/officeart/2005/8/layout/vList2"/>
    <dgm:cxn modelId="{01D38C23-56D7-46F5-B474-B69B37E0CAC9}" type="presOf" srcId="{44D2A3F6-5A4D-4E21-BA23-9234ABD4BEF2}" destId="{3DC7CFD4-34F1-4A9A-B78B-F5781D06F0FD}" srcOrd="0" destOrd="0" presId="urn:microsoft.com/office/officeart/2005/8/layout/vList2"/>
    <dgm:cxn modelId="{5A851B5E-640D-47C4-91AB-5A34AE59BB62}" type="presOf" srcId="{2E1CD1F2-82BC-439A-BB1E-FC1CDEFFBEBE}" destId="{E603D3AD-983C-4C24-8583-8930AFAB0BCB}" srcOrd="0" destOrd="0" presId="urn:microsoft.com/office/officeart/2005/8/layout/vList2"/>
    <dgm:cxn modelId="{6F560F4B-1BCA-4190-8C94-36D39F2804F3}" srcId="{2E1CD1F2-82BC-439A-BB1E-FC1CDEFFBEBE}" destId="{44D2A3F6-5A4D-4E21-BA23-9234ABD4BEF2}" srcOrd="0" destOrd="0" parTransId="{66A5C281-CE96-4FD9-9058-B57A3F70A25C}" sibTransId="{DAADA6DA-92BB-43C2-B74C-A9559782AE67}"/>
    <dgm:cxn modelId="{1684286E-291E-4538-959B-6AF9B1B3DC02}" srcId="{B3ED0B84-0377-4503-A7E5-8B6CE544FA39}" destId="{D14C4129-3618-4EAB-829A-EA17CC85134B}" srcOrd="0" destOrd="0" parTransId="{2A04B9F7-EE70-4FBB-BBB4-254FDFDC68FE}" sibTransId="{C62D3843-0F2B-4294-B23E-5482514A89C5}"/>
    <dgm:cxn modelId="{E22BE776-84D1-437A-95AE-B90D489A8460}" srcId="{C6CF20A1-7E72-404E-82AE-E99D76CC7C23}" destId="{02AE5F00-3AE4-4C7C-8961-8B420C2AC9BE}" srcOrd="0" destOrd="0" parTransId="{340C721B-3FD3-498D-B171-7A5020C2886F}" sibTransId="{A289AED7-EC68-43F6-B85F-98206F6C5A1A}"/>
    <dgm:cxn modelId="{21E547AF-69E2-4079-8E85-4505FFC0EB6E}" srcId="{21828A0D-6078-4EC7-BF8E-A0C4C2F09236}" destId="{C6CF20A1-7E72-404E-82AE-E99D76CC7C23}" srcOrd="2" destOrd="0" parTransId="{863C47B0-5CD3-465A-8E73-4627253939B9}" sibTransId="{1A7CA530-F991-4760-9A68-41C0C32E77C2}"/>
    <dgm:cxn modelId="{733BE4B3-B91D-4011-818B-694BE23FE833}" srcId="{21828A0D-6078-4EC7-BF8E-A0C4C2F09236}" destId="{2E1CD1F2-82BC-439A-BB1E-FC1CDEFFBEBE}" srcOrd="1" destOrd="0" parTransId="{2C83E092-EEF1-47E1-B97C-A4810F8C06AB}" sibTransId="{B34F3271-94AD-4B07-8DAF-4085F0774F5F}"/>
    <dgm:cxn modelId="{5051D4BC-4DA2-45C8-94AC-7EA4924862AF}" srcId="{21828A0D-6078-4EC7-BF8E-A0C4C2F09236}" destId="{B3ED0B84-0377-4503-A7E5-8B6CE544FA39}" srcOrd="0" destOrd="0" parTransId="{7348F489-80F6-4141-834D-E0EF162D5083}" sibTransId="{579958D0-AFE7-4550-B143-3D19621E6D3E}"/>
    <dgm:cxn modelId="{0F30AEC9-C5EE-4202-AD50-2BACFAC8CD82}" type="presOf" srcId="{D14C4129-3618-4EAB-829A-EA17CC85134B}" destId="{2B49D510-4640-4C75-AA1A-4C75978E37E4}" srcOrd="0" destOrd="0" presId="urn:microsoft.com/office/officeart/2005/8/layout/vList2"/>
    <dgm:cxn modelId="{7BF17FE1-AAAF-4589-8395-74A6CFF52ED0}" type="presOf" srcId="{21828A0D-6078-4EC7-BF8E-A0C4C2F09236}" destId="{EEC3EA6A-ADB7-4758-B922-6AB57BEF05B6}" srcOrd="0" destOrd="0" presId="urn:microsoft.com/office/officeart/2005/8/layout/vList2"/>
    <dgm:cxn modelId="{7426B4ED-A0BB-40B2-968B-33BDB1C64812}" type="presOf" srcId="{C6CF20A1-7E72-404E-82AE-E99D76CC7C23}" destId="{CDA7E8A1-3C1E-4E96-AE0F-FC9ED4B8CD3A}" srcOrd="0" destOrd="0" presId="urn:microsoft.com/office/officeart/2005/8/layout/vList2"/>
    <dgm:cxn modelId="{2A7963C3-F1FB-4A39-A934-1DA51F3A3986}" type="presParOf" srcId="{EEC3EA6A-ADB7-4758-B922-6AB57BEF05B6}" destId="{0145DE20-3CB5-4764-ACFF-E0A9F02E4198}" srcOrd="0" destOrd="0" presId="urn:microsoft.com/office/officeart/2005/8/layout/vList2"/>
    <dgm:cxn modelId="{A50044AE-635C-42C4-8D02-113B26C2ED6A}" type="presParOf" srcId="{EEC3EA6A-ADB7-4758-B922-6AB57BEF05B6}" destId="{2B49D510-4640-4C75-AA1A-4C75978E37E4}" srcOrd="1" destOrd="0" presId="urn:microsoft.com/office/officeart/2005/8/layout/vList2"/>
    <dgm:cxn modelId="{CEEE33EC-80AD-4C74-AB71-E929B1AC9CFF}" type="presParOf" srcId="{EEC3EA6A-ADB7-4758-B922-6AB57BEF05B6}" destId="{E603D3AD-983C-4C24-8583-8930AFAB0BCB}" srcOrd="2" destOrd="0" presId="urn:microsoft.com/office/officeart/2005/8/layout/vList2"/>
    <dgm:cxn modelId="{192D1348-8056-49EF-A03F-85299E9BB764}" type="presParOf" srcId="{EEC3EA6A-ADB7-4758-B922-6AB57BEF05B6}" destId="{3DC7CFD4-34F1-4A9A-B78B-F5781D06F0FD}" srcOrd="3" destOrd="0" presId="urn:microsoft.com/office/officeart/2005/8/layout/vList2"/>
    <dgm:cxn modelId="{01BD4A6E-D590-4B1E-9DDC-984CBB5E68D1}" type="presParOf" srcId="{EEC3EA6A-ADB7-4758-B922-6AB57BEF05B6}" destId="{CDA7E8A1-3C1E-4E96-AE0F-FC9ED4B8CD3A}" srcOrd="4" destOrd="0" presId="urn:microsoft.com/office/officeart/2005/8/layout/vList2"/>
    <dgm:cxn modelId="{8C9248AE-12F8-445E-BB4E-A39801497242}" type="presParOf" srcId="{EEC3EA6A-ADB7-4758-B922-6AB57BEF05B6}" destId="{45C585E9-4396-4A9D-8CDB-EEB2F7C2C5BA}"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79D1C82-7E06-4BA3-8DA6-A74B92DD7988}"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D7319842-3C61-4F14-9773-48495BD49DC1}">
      <dgm:prSet/>
      <dgm:spPr/>
      <dgm:t>
        <a:bodyPr/>
        <a:lstStyle/>
        <a:p>
          <a:r>
            <a:rPr lang="en-CA"/>
            <a:t>ATD’s remain an important aspect of immigration enforcement mechanisms</a:t>
          </a:r>
          <a:endParaRPr lang="en-US"/>
        </a:p>
      </dgm:t>
    </dgm:pt>
    <dgm:pt modelId="{E2F793EC-3E7B-4599-87C9-31C794247B05}" type="parTrans" cxnId="{4706F4FC-2A05-47E1-AFEA-1D243D1385CE}">
      <dgm:prSet/>
      <dgm:spPr/>
      <dgm:t>
        <a:bodyPr/>
        <a:lstStyle/>
        <a:p>
          <a:endParaRPr lang="en-US"/>
        </a:p>
      </dgm:t>
    </dgm:pt>
    <dgm:pt modelId="{4A82D9AE-7D46-46CD-8D4D-A1EE1396018A}" type="sibTrans" cxnId="{4706F4FC-2A05-47E1-AFEA-1D243D1385CE}">
      <dgm:prSet/>
      <dgm:spPr/>
      <dgm:t>
        <a:bodyPr/>
        <a:lstStyle/>
        <a:p>
          <a:endParaRPr lang="en-US"/>
        </a:p>
      </dgm:t>
    </dgm:pt>
    <dgm:pt modelId="{01A56F3C-96F2-4071-A242-7C92B39EBA7C}">
      <dgm:prSet/>
      <dgm:spPr/>
      <dgm:t>
        <a:bodyPr/>
        <a:lstStyle/>
        <a:p>
          <a:r>
            <a:rPr lang="en-CA"/>
            <a:t>The International Detention Coalition (IDC) provides a model for creating ATD’s within law and policy</a:t>
          </a:r>
          <a:endParaRPr lang="en-US"/>
        </a:p>
      </dgm:t>
    </dgm:pt>
    <dgm:pt modelId="{23BB9F2A-2C54-4B02-B12A-58E15B20ECFE}" type="parTrans" cxnId="{386A9775-533F-42D0-9FE7-0014294880D2}">
      <dgm:prSet/>
      <dgm:spPr/>
      <dgm:t>
        <a:bodyPr/>
        <a:lstStyle/>
        <a:p>
          <a:endParaRPr lang="en-US"/>
        </a:p>
      </dgm:t>
    </dgm:pt>
    <dgm:pt modelId="{64202DFD-7BDD-4913-85F6-A97A4F4D4BAF}" type="sibTrans" cxnId="{386A9775-533F-42D0-9FE7-0014294880D2}">
      <dgm:prSet/>
      <dgm:spPr/>
      <dgm:t>
        <a:bodyPr/>
        <a:lstStyle/>
        <a:p>
          <a:endParaRPr lang="en-US"/>
        </a:p>
      </dgm:t>
    </dgm:pt>
    <dgm:pt modelId="{578E60E6-858B-42AA-8952-A55DEA2137A4}">
      <dgm:prSet/>
      <dgm:spPr/>
      <dgm:t>
        <a:bodyPr/>
        <a:lstStyle/>
        <a:p>
          <a:r>
            <a:rPr lang="en-CA"/>
            <a:t>ATD’s remain restrictive as they restrict liberties and freedoms, but may be the least restrictive way to ensure compliance with immigration legislation </a:t>
          </a:r>
          <a:endParaRPr lang="en-US"/>
        </a:p>
      </dgm:t>
    </dgm:pt>
    <dgm:pt modelId="{4CE31F1F-B0CB-478B-BCF6-FF15B8BBAEED}" type="parTrans" cxnId="{4FCF422A-BA7A-47D4-8B63-1A08DD56CD7D}">
      <dgm:prSet/>
      <dgm:spPr/>
      <dgm:t>
        <a:bodyPr/>
        <a:lstStyle/>
        <a:p>
          <a:endParaRPr lang="en-US"/>
        </a:p>
      </dgm:t>
    </dgm:pt>
    <dgm:pt modelId="{0AE41B5D-3615-4B17-A25D-3187EE3803C1}" type="sibTrans" cxnId="{4FCF422A-BA7A-47D4-8B63-1A08DD56CD7D}">
      <dgm:prSet/>
      <dgm:spPr/>
      <dgm:t>
        <a:bodyPr/>
        <a:lstStyle/>
        <a:p>
          <a:endParaRPr lang="en-US"/>
        </a:p>
      </dgm:t>
    </dgm:pt>
    <dgm:pt modelId="{D4F0DD8C-BD32-43DB-B0A2-B00B246B0703}">
      <dgm:prSet/>
      <dgm:spPr/>
      <dgm:t>
        <a:bodyPr/>
        <a:lstStyle/>
        <a:p>
          <a:r>
            <a:rPr lang="en-CA"/>
            <a:t>ATD’s range in severity and can include:</a:t>
          </a:r>
          <a:endParaRPr lang="en-US"/>
        </a:p>
      </dgm:t>
    </dgm:pt>
    <dgm:pt modelId="{EA818943-5F65-45FB-921B-29B69F85D4BE}" type="parTrans" cxnId="{CBB6D9F9-163D-405A-AEAC-C5B8CD38391E}">
      <dgm:prSet/>
      <dgm:spPr/>
      <dgm:t>
        <a:bodyPr/>
        <a:lstStyle/>
        <a:p>
          <a:endParaRPr lang="en-US"/>
        </a:p>
      </dgm:t>
    </dgm:pt>
    <dgm:pt modelId="{5FA18DBF-0C6E-4BD6-AC06-EB008A3C4644}" type="sibTrans" cxnId="{CBB6D9F9-163D-405A-AEAC-C5B8CD38391E}">
      <dgm:prSet/>
      <dgm:spPr/>
      <dgm:t>
        <a:bodyPr/>
        <a:lstStyle/>
        <a:p>
          <a:endParaRPr lang="en-US"/>
        </a:p>
      </dgm:t>
    </dgm:pt>
    <dgm:pt modelId="{8E623524-87E5-47CC-B027-5ED01BE54B1A}">
      <dgm:prSet/>
      <dgm:spPr/>
      <dgm:t>
        <a:bodyPr/>
        <a:lstStyle/>
        <a:p>
          <a:r>
            <a:rPr lang="en-CA"/>
            <a:t>Conditions to keep the peace and be of good behaviour</a:t>
          </a:r>
          <a:endParaRPr lang="en-US"/>
        </a:p>
      </dgm:t>
    </dgm:pt>
    <dgm:pt modelId="{9FF182C7-6B47-4719-B4F6-2303740FB3D6}" type="parTrans" cxnId="{E73DD68E-D364-4111-A168-49469F3F0EEE}">
      <dgm:prSet/>
      <dgm:spPr/>
      <dgm:t>
        <a:bodyPr/>
        <a:lstStyle/>
        <a:p>
          <a:endParaRPr lang="en-US"/>
        </a:p>
      </dgm:t>
    </dgm:pt>
    <dgm:pt modelId="{D7F30A80-6337-4586-BE99-D21A35F4104D}" type="sibTrans" cxnId="{E73DD68E-D364-4111-A168-49469F3F0EEE}">
      <dgm:prSet/>
      <dgm:spPr/>
      <dgm:t>
        <a:bodyPr/>
        <a:lstStyle/>
        <a:p>
          <a:endParaRPr lang="en-US"/>
        </a:p>
      </dgm:t>
    </dgm:pt>
    <dgm:pt modelId="{FED92D10-C663-49A5-9A60-86627374F14D}">
      <dgm:prSet/>
      <dgm:spPr/>
      <dgm:t>
        <a:bodyPr/>
        <a:lstStyle/>
        <a:p>
          <a:r>
            <a:rPr lang="en-CA"/>
            <a:t>Registered addresses</a:t>
          </a:r>
          <a:endParaRPr lang="en-US"/>
        </a:p>
      </dgm:t>
    </dgm:pt>
    <dgm:pt modelId="{DED8B658-CDB5-46A4-804E-949D9D79409D}" type="parTrans" cxnId="{0FCB2CD3-3DB3-4014-B6AF-5477FCFA73FF}">
      <dgm:prSet/>
      <dgm:spPr/>
      <dgm:t>
        <a:bodyPr/>
        <a:lstStyle/>
        <a:p>
          <a:endParaRPr lang="en-US"/>
        </a:p>
      </dgm:t>
    </dgm:pt>
    <dgm:pt modelId="{0C1A7566-5C2D-49D5-8AC4-646110BA635B}" type="sibTrans" cxnId="{0FCB2CD3-3DB3-4014-B6AF-5477FCFA73FF}">
      <dgm:prSet/>
      <dgm:spPr/>
      <dgm:t>
        <a:bodyPr/>
        <a:lstStyle/>
        <a:p>
          <a:endParaRPr lang="en-US"/>
        </a:p>
      </dgm:t>
    </dgm:pt>
    <dgm:pt modelId="{DF46DBF6-EF14-4920-8D6F-D091C61C0D72}">
      <dgm:prSet/>
      <dgm:spPr/>
      <dgm:t>
        <a:bodyPr/>
        <a:lstStyle/>
        <a:p>
          <a:r>
            <a:rPr lang="en-CA"/>
            <a:t>Reporting requirements before an immigration officer</a:t>
          </a:r>
          <a:endParaRPr lang="en-US"/>
        </a:p>
      </dgm:t>
    </dgm:pt>
    <dgm:pt modelId="{471569A1-C3BD-41CD-A60C-28DC8FAA2D86}" type="parTrans" cxnId="{7909D79F-C78D-4640-BB5D-D175D175D53B}">
      <dgm:prSet/>
      <dgm:spPr/>
      <dgm:t>
        <a:bodyPr/>
        <a:lstStyle/>
        <a:p>
          <a:endParaRPr lang="en-US"/>
        </a:p>
      </dgm:t>
    </dgm:pt>
    <dgm:pt modelId="{202E8234-EBBE-4671-AFD9-4BF718530609}" type="sibTrans" cxnId="{7909D79F-C78D-4640-BB5D-D175D175D53B}">
      <dgm:prSet/>
      <dgm:spPr/>
      <dgm:t>
        <a:bodyPr/>
        <a:lstStyle/>
        <a:p>
          <a:endParaRPr lang="en-US"/>
        </a:p>
      </dgm:t>
    </dgm:pt>
    <dgm:pt modelId="{8409CC6F-091E-405A-B2D3-D08A1EEBF91B}">
      <dgm:prSet/>
      <dgm:spPr/>
      <dgm:t>
        <a:bodyPr/>
        <a:lstStyle/>
        <a:p>
          <a:r>
            <a:rPr lang="en-CA"/>
            <a:t>Sureties</a:t>
          </a:r>
          <a:endParaRPr lang="en-US"/>
        </a:p>
      </dgm:t>
    </dgm:pt>
    <dgm:pt modelId="{F6A2DC37-2FD7-4207-A43B-88D9E15EEF24}" type="parTrans" cxnId="{207C201D-4BCE-4AB4-8FCC-A7483B651639}">
      <dgm:prSet/>
      <dgm:spPr/>
      <dgm:t>
        <a:bodyPr/>
        <a:lstStyle/>
        <a:p>
          <a:endParaRPr lang="en-US"/>
        </a:p>
      </dgm:t>
    </dgm:pt>
    <dgm:pt modelId="{02718E0F-47F8-4091-B6BA-ECFF3D7238CD}" type="sibTrans" cxnId="{207C201D-4BCE-4AB4-8FCC-A7483B651639}">
      <dgm:prSet/>
      <dgm:spPr/>
      <dgm:t>
        <a:bodyPr/>
        <a:lstStyle/>
        <a:p>
          <a:endParaRPr lang="en-US"/>
        </a:p>
      </dgm:t>
    </dgm:pt>
    <dgm:pt modelId="{BAD3587C-7A54-4144-8B92-68C445DFDEB5}">
      <dgm:prSet/>
      <dgm:spPr/>
      <dgm:t>
        <a:bodyPr/>
        <a:lstStyle/>
        <a:p>
          <a:r>
            <a:rPr lang="en-CA"/>
            <a:t>Bondpersons</a:t>
          </a:r>
          <a:endParaRPr lang="en-US"/>
        </a:p>
      </dgm:t>
    </dgm:pt>
    <dgm:pt modelId="{D3278C68-B35E-41C9-B676-6D4305CA9FAE}" type="parTrans" cxnId="{78524F63-EC72-456A-A763-7E648C4C8621}">
      <dgm:prSet/>
      <dgm:spPr/>
      <dgm:t>
        <a:bodyPr/>
        <a:lstStyle/>
        <a:p>
          <a:endParaRPr lang="en-US"/>
        </a:p>
      </dgm:t>
    </dgm:pt>
    <dgm:pt modelId="{70EB012B-11BD-4097-A559-BF8BA6763B3A}" type="sibTrans" cxnId="{78524F63-EC72-456A-A763-7E648C4C8621}">
      <dgm:prSet/>
      <dgm:spPr/>
      <dgm:t>
        <a:bodyPr/>
        <a:lstStyle/>
        <a:p>
          <a:endParaRPr lang="en-US"/>
        </a:p>
      </dgm:t>
    </dgm:pt>
    <dgm:pt modelId="{7A5A5F9C-0E55-4244-BF01-E1DF25A4468D}">
      <dgm:prSet/>
      <dgm:spPr/>
      <dgm:t>
        <a:bodyPr/>
        <a:lstStyle/>
        <a:p>
          <a:r>
            <a:rPr lang="en-CA"/>
            <a:t>Electronic monitoring</a:t>
          </a:r>
          <a:endParaRPr lang="en-US"/>
        </a:p>
      </dgm:t>
    </dgm:pt>
    <dgm:pt modelId="{2CBBA6E0-71B8-4192-8838-B653D41BC973}" type="parTrans" cxnId="{37607D91-2347-442E-A3E3-D814A3D3A570}">
      <dgm:prSet/>
      <dgm:spPr/>
      <dgm:t>
        <a:bodyPr/>
        <a:lstStyle/>
        <a:p>
          <a:endParaRPr lang="en-US"/>
        </a:p>
      </dgm:t>
    </dgm:pt>
    <dgm:pt modelId="{B9A90F6E-9E25-44A1-AE12-FF40DB0CAD5B}" type="sibTrans" cxnId="{37607D91-2347-442E-A3E3-D814A3D3A570}">
      <dgm:prSet/>
      <dgm:spPr/>
      <dgm:t>
        <a:bodyPr/>
        <a:lstStyle/>
        <a:p>
          <a:endParaRPr lang="en-US"/>
        </a:p>
      </dgm:t>
    </dgm:pt>
    <dgm:pt modelId="{65F3C429-1B6D-40B7-AAE7-F6E31F8DC428}">
      <dgm:prSet/>
      <dgm:spPr/>
      <dgm:t>
        <a:bodyPr/>
        <a:lstStyle/>
        <a:p>
          <a:r>
            <a:rPr lang="en-CA"/>
            <a:t>Consideration of ATD’s by a detaining officer will inform the rational connection between detention and purpose</a:t>
          </a:r>
          <a:endParaRPr lang="en-US"/>
        </a:p>
      </dgm:t>
    </dgm:pt>
    <dgm:pt modelId="{B233E486-B4D0-4245-BAD1-D24C0A9453FD}" type="parTrans" cxnId="{F304955C-EB18-4C1B-B844-80517824EB06}">
      <dgm:prSet/>
      <dgm:spPr/>
      <dgm:t>
        <a:bodyPr/>
        <a:lstStyle/>
        <a:p>
          <a:endParaRPr lang="en-US"/>
        </a:p>
      </dgm:t>
    </dgm:pt>
    <dgm:pt modelId="{F82270D4-FFC5-45FA-AD75-7684B1428ADB}" type="sibTrans" cxnId="{F304955C-EB18-4C1B-B844-80517824EB06}">
      <dgm:prSet/>
      <dgm:spPr/>
      <dgm:t>
        <a:bodyPr/>
        <a:lstStyle/>
        <a:p>
          <a:endParaRPr lang="en-US"/>
        </a:p>
      </dgm:t>
    </dgm:pt>
    <dgm:pt modelId="{2F77FA8F-C5DC-4470-AFA5-1B415D115DC6}" type="pres">
      <dgm:prSet presAssocID="{079D1C82-7E06-4BA3-8DA6-A74B92DD7988}" presName="linear" presStyleCnt="0">
        <dgm:presLayoutVars>
          <dgm:animLvl val="lvl"/>
          <dgm:resizeHandles val="exact"/>
        </dgm:presLayoutVars>
      </dgm:prSet>
      <dgm:spPr/>
    </dgm:pt>
    <dgm:pt modelId="{7D4798A3-80C4-4EAC-827F-12DAF605EC73}" type="pres">
      <dgm:prSet presAssocID="{D7319842-3C61-4F14-9773-48495BD49DC1}" presName="parentText" presStyleLbl="node1" presStyleIdx="0" presStyleCnt="5">
        <dgm:presLayoutVars>
          <dgm:chMax val="0"/>
          <dgm:bulletEnabled val="1"/>
        </dgm:presLayoutVars>
      </dgm:prSet>
      <dgm:spPr/>
    </dgm:pt>
    <dgm:pt modelId="{01452485-7908-4D7F-BE29-BB9CC222C914}" type="pres">
      <dgm:prSet presAssocID="{4A82D9AE-7D46-46CD-8D4D-A1EE1396018A}" presName="spacer" presStyleCnt="0"/>
      <dgm:spPr/>
    </dgm:pt>
    <dgm:pt modelId="{5A334A56-466E-4C72-B29E-9095A4C28E06}" type="pres">
      <dgm:prSet presAssocID="{01A56F3C-96F2-4071-A242-7C92B39EBA7C}" presName="parentText" presStyleLbl="node1" presStyleIdx="1" presStyleCnt="5">
        <dgm:presLayoutVars>
          <dgm:chMax val="0"/>
          <dgm:bulletEnabled val="1"/>
        </dgm:presLayoutVars>
      </dgm:prSet>
      <dgm:spPr/>
    </dgm:pt>
    <dgm:pt modelId="{546965FF-BF3D-447B-BFD0-EAA709EB2782}" type="pres">
      <dgm:prSet presAssocID="{64202DFD-7BDD-4913-85F6-A97A4F4D4BAF}" presName="spacer" presStyleCnt="0"/>
      <dgm:spPr/>
    </dgm:pt>
    <dgm:pt modelId="{9E43DE3B-AE1B-48C8-8469-3192B9B79AAB}" type="pres">
      <dgm:prSet presAssocID="{578E60E6-858B-42AA-8952-A55DEA2137A4}" presName="parentText" presStyleLbl="node1" presStyleIdx="2" presStyleCnt="5">
        <dgm:presLayoutVars>
          <dgm:chMax val="0"/>
          <dgm:bulletEnabled val="1"/>
        </dgm:presLayoutVars>
      </dgm:prSet>
      <dgm:spPr/>
    </dgm:pt>
    <dgm:pt modelId="{1A11DA4A-14E6-4959-880B-D5815F7A6C90}" type="pres">
      <dgm:prSet presAssocID="{0AE41B5D-3615-4B17-A25D-3187EE3803C1}" presName="spacer" presStyleCnt="0"/>
      <dgm:spPr/>
    </dgm:pt>
    <dgm:pt modelId="{110AA29F-A94D-45A3-8481-283A04A2B52A}" type="pres">
      <dgm:prSet presAssocID="{D4F0DD8C-BD32-43DB-B0A2-B00B246B0703}" presName="parentText" presStyleLbl="node1" presStyleIdx="3" presStyleCnt="5">
        <dgm:presLayoutVars>
          <dgm:chMax val="0"/>
          <dgm:bulletEnabled val="1"/>
        </dgm:presLayoutVars>
      </dgm:prSet>
      <dgm:spPr/>
    </dgm:pt>
    <dgm:pt modelId="{9AEBE38E-3D70-463E-982A-C7F0E4AFD0CA}" type="pres">
      <dgm:prSet presAssocID="{D4F0DD8C-BD32-43DB-B0A2-B00B246B0703}" presName="childText" presStyleLbl="revTx" presStyleIdx="0" presStyleCnt="1">
        <dgm:presLayoutVars>
          <dgm:bulletEnabled val="1"/>
        </dgm:presLayoutVars>
      </dgm:prSet>
      <dgm:spPr/>
    </dgm:pt>
    <dgm:pt modelId="{D895DFE7-1588-4260-9E04-0C9BED2F5381}" type="pres">
      <dgm:prSet presAssocID="{65F3C429-1B6D-40B7-AAE7-F6E31F8DC428}" presName="parentText" presStyleLbl="node1" presStyleIdx="4" presStyleCnt="5">
        <dgm:presLayoutVars>
          <dgm:chMax val="0"/>
          <dgm:bulletEnabled val="1"/>
        </dgm:presLayoutVars>
      </dgm:prSet>
      <dgm:spPr/>
    </dgm:pt>
  </dgm:ptLst>
  <dgm:cxnLst>
    <dgm:cxn modelId="{01ADC104-166F-4309-AB55-D8DB0384467D}" type="presOf" srcId="{01A56F3C-96F2-4071-A242-7C92B39EBA7C}" destId="{5A334A56-466E-4C72-B29E-9095A4C28E06}" srcOrd="0" destOrd="0" presId="urn:microsoft.com/office/officeart/2005/8/layout/vList2"/>
    <dgm:cxn modelId="{7B6C6414-2312-42E6-A8EF-EAC4D8F2B026}" type="presOf" srcId="{8E623524-87E5-47CC-B027-5ED01BE54B1A}" destId="{9AEBE38E-3D70-463E-982A-C7F0E4AFD0CA}" srcOrd="0" destOrd="0" presId="urn:microsoft.com/office/officeart/2005/8/layout/vList2"/>
    <dgm:cxn modelId="{207C201D-4BCE-4AB4-8FCC-A7483B651639}" srcId="{D4F0DD8C-BD32-43DB-B0A2-B00B246B0703}" destId="{8409CC6F-091E-405A-B2D3-D08A1EEBF91B}" srcOrd="3" destOrd="0" parTransId="{F6A2DC37-2FD7-4207-A43B-88D9E15EEF24}" sibTransId="{02718E0F-47F8-4091-B6BA-ECFF3D7238CD}"/>
    <dgm:cxn modelId="{4FCF422A-BA7A-47D4-8B63-1A08DD56CD7D}" srcId="{079D1C82-7E06-4BA3-8DA6-A74B92DD7988}" destId="{578E60E6-858B-42AA-8952-A55DEA2137A4}" srcOrd="2" destOrd="0" parTransId="{4CE31F1F-B0CB-478B-BCF6-FF15B8BBAEED}" sibTransId="{0AE41B5D-3615-4B17-A25D-3187EE3803C1}"/>
    <dgm:cxn modelId="{F304955C-EB18-4C1B-B844-80517824EB06}" srcId="{079D1C82-7E06-4BA3-8DA6-A74B92DD7988}" destId="{65F3C429-1B6D-40B7-AAE7-F6E31F8DC428}" srcOrd="4" destOrd="0" parTransId="{B233E486-B4D0-4245-BAD1-D24C0A9453FD}" sibTransId="{F82270D4-FFC5-45FA-AD75-7684B1428ADB}"/>
    <dgm:cxn modelId="{78524F63-EC72-456A-A763-7E648C4C8621}" srcId="{D4F0DD8C-BD32-43DB-B0A2-B00B246B0703}" destId="{BAD3587C-7A54-4144-8B92-68C445DFDEB5}" srcOrd="4" destOrd="0" parTransId="{D3278C68-B35E-41C9-B676-6D4305CA9FAE}" sibTransId="{70EB012B-11BD-4097-A559-BF8BA6763B3A}"/>
    <dgm:cxn modelId="{5B86C754-D310-4371-8789-DA82245CB89F}" type="presOf" srcId="{D4F0DD8C-BD32-43DB-B0A2-B00B246B0703}" destId="{110AA29F-A94D-45A3-8481-283A04A2B52A}" srcOrd="0" destOrd="0" presId="urn:microsoft.com/office/officeart/2005/8/layout/vList2"/>
    <dgm:cxn modelId="{386A9775-533F-42D0-9FE7-0014294880D2}" srcId="{079D1C82-7E06-4BA3-8DA6-A74B92DD7988}" destId="{01A56F3C-96F2-4071-A242-7C92B39EBA7C}" srcOrd="1" destOrd="0" parTransId="{23BB9F2A-2C54-4B02-B12A-58E15B20ECFE}" sibTransId="{64202DFD-7BDD-4913-85F6-A97A4F4D4BAF}"/>
    <dgm:cxn modelId="{E73DD68E-D364-4111-A168-49469F3F0EEE}" srcId="{D4F0DD8C-BD32-43DB-B0A2-B00B246B0703}" destId="{8E623524-87E5-47CC-B027-5ED01BE54B1A}" srcOrd="0" destOrd="0" parTransId="{9FF182C7-6B47-4719-B4F6-2303740FB3D6}" sibTransId="{D7F30A80-6337-4586-BE99-D21A35F4104D}"/>
    <dgm:cxn modelId="{37607D91-2347-442E-A3E3-D814A3D3A570}" srcId="{D4F0DD8C-BD32-43DB-B0A2-B00B246B0703}" destId="{7A5A5F9C-0E55-4244-BF01-E1DF25A4468D}" srcOrd="5" destOrd="0" parTransId="{2CBBA6E0-71B8-4192-8838-B653D41BC973}" sibTransId="{B9A90F6E-9E25-44A1-AE12-FF40DB0CAD5B}"/>
    <dgm:cxn modelId="{15D53092-439B-4689-8844-313CA1C76CA4}" type="presOf" srcId="{578E60E6-858B-42AA-8952-A55DEA2137A4}" destId="{9E43DE3B-AE1B-48C8-8469-3192B9B79AAB}" srcOrd="0" destOrd="0" presId="urn:microsoft.com/office/officeart/2005/8/layout/vList2"/>
    <dgm:cxn modelId="{7909D79F-C78D-4640-BB5D-D175D175D53B}" srcId="{D4F0DD8C-BD32-43DB-B0A2-B00B246B0703}" destId="{DF46DBF6-EF14-4920-8D6F-D091C61C0D72}" srcOrd="2" destOrd="0" parTransId="{471569A1-C3BD-41CD-A60C-28DC8FAA2D86}" sibTransId="{202E8234-EBBE-4671-AFD9-4BF718530609}"/>
    <dgm:cxn modelId="{14D46DAF-42D3-4937-9020-875914BFD63A}" type="presOf" srcId="{DF46DBF6-EF14-4920-8D6F-D091C61C0D72}" destId="{9AEBE38E-3D70-463E-982A-C7F0E4AFD0CA}" srcOrd="0" destOrd="2" presId="urn:microsoft.com/office/officeart/2005/8/layout/vList2"/>
    <dgm:cxn modelId="{272311CF-8EE0-4FC3-84B3-E8F4F106D95A}" type="presOf" srcId="{079D1C82-7E06-4BA3-8DA6-A74B92DD7988}" destId="{2F77FA8F-C5DC-4470-AFA5-1B415D115DC6}" srcOrd="0" destOrd="0" presId="urn:microsoft.com/office/officeart/2005/8/layout/vList2"/>
    <dgm:cxn modelId="{427D65D0-BF60-4DE6-B6A6-9478E0CA9532}" type="presOf" srcId="{BAD3587C-7A54-4144-8B92-68C445DFDEB5}" destId="{9AEBE38E-3D70-463E-982A-C7F0E4AFD0CA}" srcOrd="0" destOrd="4" presId="urn:microsoft.com/office/officeart/2005/8/layout/vList2"/>
    <dgm:cxn modelId="{0FCB2CD3-3DB3-4014-B6AF-5477FCFA73FF}" srcId="{D4F0DD8C-BD32-43DB-B0A2-B00B246B0703}" destId="{FED92D10-C663-49A5-9A60-86627374F14D}" srcOrd="1" destOrd="0" parTransId="{DED8B658-CDB5-46A4-804E-949D9D79409D}" sibTransId="{0C1A7566-5C2D-49D5-8AC4-646110BA635B}"/>
    <dgm:cxn modelId="{F035BFD4-DAB8-4248-B262-BFF5DA7D081D}" type="presOf" srcId="{D7319842-3C61-4F14-9773-48495BD49DC1}" destId="{7D4798A3-80C4-4EAC-827F-12DAF605EC73}" srcOrd="0" destOrd="0" presId="urn:microsoft.com/office/officeart/2005/8/layout/vList2"/>
    <dgm:cxn modelId="{3974FAD5-CD4B-41C2-A677-737A7F0378CA}" type="presOf" srcId="{7A5A5F9C-0E55-4244-BF01-E1DF25A4468D}" destId="{9AEBE38E-3D70-463E-982A-C7F0E4AFD0CA}" srcOrd="0" destOrd="5" presId="urn:microsoft.com/office/officeart/2005/8/layout/vList2"/>
    <dgm:cxn modelId="{F674F0D6-E935-4F98-8D18-D732A3D72F2A}" type="presOf" srcId="{65F3C429-1B6D-40B7-AAE7-F6E31F8DC428}" destId="{D895DFE7-1588-4260-9E04-0C9BED2F5381}" srcOrd="0" destOrd="0" presId="urn:microsoft.com/office/officeart/2005/8/layout/vList2"/>
    <dgm:cxn modelId="{3A6F61E7-C7BF-48B7-A37D-9D2F72E64494}" type="presOf" srcId="{FED92D10-C663-49A5-9A60-86627374F14D}" destId="{9AEBE38E-3D70-463E-982A-C7F0E4AFD0CA}" srcOrd="0" destOrd="1" presId="urn:microsoft.com/office/officeart/2005/8/layout/vList2"/>
    <dgm:cxn modelId="{CBB6D9F9-163D-405A-AEAC-C5B8CD38391E}" srcId="{079D1C82-7E06-4BA3-8DA6-A74B92DD7988}" destId="{D4F0DD8C-BD32-43DB-B0A2-B00B246B0703}" srcOrd="3" destOrd="0" parTransId="{EA818943-5F65-45FB-921B-29B69F85D4BE}" sibTransId="{5FA18DBF-0C6E-4BD6-AC06-EB008A3C4644}"/>
    <dgm:cxn modelId="{4615E0FB-B0CD-47B0-861D-978113EA2800}" type="presOf" srcId="{8409CC6F-091E-405A-B2D3-D08A1EEBF91B}" destId="{9AEBE38E-3D70-463E-982A-C7F0E4AFD0CA}" srcOrd="0" destOrd="3" presId="urn:microsoft.com/office/officeart/2005/8/layout/vList2"/>
    <dgm:cxn modelId="{4706F4FC-2A05-47E1-AFEA-1D243D1385CE}" srcId="{079D1C82-7E06-4BA3-8DA6-A74B92DD7988}" destId="{D7319842-3C61-4F14-9773-48495BD49DC1}" srcOrd="0" destOrd="0" parTransId="{E2F793EC-3E7B-4599-87C9-31C794247B05}" sibTransId="{4A82D9AE-7D46-46CD-8D4D-A1EE1396018A}"/>
    <dgm:cxn modelId="{3AFE4048-042A-4974-B9FC-BDDE3D8612A1}" type="presParOf" srcId="{2F77FA8F-C5DC-4470-AFA5-1B415D115DC6}" destId="{7D4798A3-80C4-4EAC-827F-12DAF605EC73}" srcOrd="0" destOrd="0" presId="urn:microsoft.com/office/officeart/2005/8/layout/vList2"/>
    <dgm:cxn modelId="{96A2DD74-8620-4315-A541-2FF36705635B}" type="presParOf" srcId="{2F77FA8F-C5DC-4470-AFA5-1B415D115DC6}" destId="{01452485-7908-4D7F-BE29-BB9CC222C914}" srcOrd="1" destOrd="0" presId="urn:microsoft.com/office/officeart/2005/8/layout/vList2"/>
    <dgm:cxn modelId="{0221DECC-A778-432E-8A07-931F1CFA2931}" type="presParOf" srcId="{2F77FA8F-C5DC-4470-AFA5-1B415D115DC6}" destId="{5A334A56-466E-4C72-B29E-9095A4C28E06}" srcOrd="2" destOrd="0" presId="urn:microsoft.com/office/officeart/2005/8/layout/vList2"/>
    <dgm:cxn modelId="{F8960FAC-4FED-4614-B0CA-6EC785FAB0BE}" type="presParOf" srcId="{2F77FA8F-C5DC-4470-AFA5-1B415D115DC6}" destId="{546965FF-BF3D-447B-BFD0-EAA709EB2782}" srcOrd="3" destOrd="0" presId="urn:microsoft.com/office/officeart/2005/8/layout/vList2"/>
    <dgm:cxn modelId="{C8E4B6DD-75CE-4249-8EEB-C0BB2252DA98}" type="presParOf" srcId="{2F77FA8F-C5DC-4470-AFA5-1B415D115DC6}" destId="{9E43DE3B-AE1B-48C8-8469-3192B9B79AAB}" srcOrd="4" destOrd="0" presId="urn:microsoft.com/office/officeart/2005/8/layout/vList2"/>
    <dgm:cxn modelId="{ED1A38D8-885C-4FC1-960E-EB751867A02C}" type="presParOf" srcId="{2F77FA8F-C5DC-4470-AFA5-1B415D115DC6}" destId="{1A11DA4A-14E6-4959-880B-D5815F7A6C90}" srcOrd="5" destOrd="0" presId="urn:microsoft.com/office/officeart/2005/8/layout/vList2"/>
    <dgm:cxn modelId="{9E05373B-1253-4032-BD42-C2DEE5293262}" type="presParOf" srcId="{2F77FA8F-C5DC-4470-AFA5-1B415D115DC6}" destId="{110AA29F-A94D-45A3-8481-283A04A2B52A}" srcOrd="6" destOrd="0" presId="urn:microsoft.com/office/officeart/2005/8/layout/vList2"/>
    <dgm:cxn modelId="{A8594C82-0221-499C-939D-0AE5BC84865B}" type="presParOf" srcId="{2F77FA8F-C5DC-4470-AFA5-1B415D115DC6}" destId="{9AEBE38E-3D70-463E-982A-C7F0E4AFD0CA}" srcOrd="7" destOrd="0" presId="urn:microsoft.com/office/officeart/2005/8/layout/vList2"/>
    <dgm:cxn modelId="{ECB668BC-BEFA-4843-A008-0002490FC879}" type="presParOf" srcId="{2F77FA8F-C5DC-4470-AFA5-1B415D115DC6}" destId="{D895DFE7-1588-4260-9E04-0C9BED2F5381}"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087FA91-1D41-404D-BF96-90D9DCAAF43A}"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13F545A5-6538-49A2-8427-208CB35D1D36}">
      <dgm:prSet/>
      <dgm:spPr/>
      <dgm:t>
        <a:bodyPr/>
        <a:lstStyle/>
        <a:p>
          <a:r>
            <a:rPr lang="en-GB"/>
            <a:t>Alternatives are up to 80% cheaper than detention due to lower running costs and they also eliminate costly litigation and compensation claims</a:t>
          </a:r>
          <a:endParaRPr lang="en-US"/>
        </a:p>
      </dgm:t>
    </dgm:pt>
    <dgm:pt modelId="{CE06A767-B980-452B-A237-7D94AD4FECEA}" type="parTrans" cxnId="{DC6230BF-88AC-4A46-A896-11C3F621A91D}">
      <dgm:prSet/>
      <dgm:spPr/>
      <dgm:t>
        <a:bodyPr/>
        <a:lstStyle/>
        <a:p>
          <a:endParaRPr lang="en-US"/>
        </a:p>
      </dgm:t>
    </dgm:pt>
    <dgm:pt modelId="{658FC470-C918-48BC-8BF3-C73BB17150C4}" type="sibTrans" cxnId="{DC6230BF-88AC-4A46-A896-11C3F621A91D}">
      <dgm:prSet/>
      <dgm:spPr/>
      <dgm:t>
        <a:bodyPr/>
        <a:lstStyle/>
        <a:p>
          <a:endParaRPr lang="en-US"/>
        </a:p>
      </dgm:t>
    </dgm:pt>
    <dgm:pt modelId="{6C2E5F43-A543-4FF2-B2DE-A23D3F824183}">
      <dgm:prSet/>
      <dgm:spPr/>
      <dgm:t>
        <a:bodyPr/>
        <a:lstStyle/>
        <a:p>
          <a:r>
            <a:rPr lang="en-GB"/>
            <a:t>Alternatives can be applied in the majority of cases. </a:t>
          </a:r>
          <a:endParaRPr lang="en-US"/>
        </a:p>
      </dgm:t>
    </dgm:pt>
    <dgm:pt modelId="{BB2FEB31-5030-49B2-A340-E5954811A99D}" type="parTrans" cxnId="{6D7C3E7E-75B8-42A7-AF64-47C98A04A191}">
      <dgm:prSet/>
      <dgm:spPr/>
      <dgm:t>
        <a:bodyPr/>
        <a:lstStyle/>
        <a:p>
          <a:endParaRPr lang="en-US"/>
        </a:p>
      </dgm:t>
    </dgm:pt>
    <dgm:pt modelId="{66DB011E-B128-406C-A181-ABD4720156E6}" type="sibTrans" cxnId="{6D7C3E7E-75B8-42A7-AF64-47C98A04A191}">
      <dgm:prSet/>
      <dgm:spPr/>
      <dgm:t>
        <a:bodyPr/>
        <a:lstStyle/>
        <a:p>
          <a:endParaRPr lang="en-US"/>
        </a:p>
      </dgm:t>
    </dgm:pt>
    <dgm:pt modelId="{09248841-C4FA-4367-94EA-4A4374D31361}">
      <dgm:prSet/>
      <dgm:spPr/>
      <dgm:t>
        <a:bodyPr/>
        <a:lstStyle/>
        <a:p>
          <a:r>
            <a:rPr lang="en-GB"/>
            <a:t>Alternatives are more affordable. </a:t>
          </a:r>
          <a:endParaRPr lang="en-US"/>
        </a:p>
      </dgm:t>
    </dgm:pt>
    <dgm:pt modelId="{4C761D2B-4EB0-4493-B611-BC7752D1F781}" type="parTrans" cxnId="{A44AE450-21C0-47FF-A36B-42F6AE4D5DB2}">
      <dgm:prSet/>
      <dgm:spPr/>
      <dgm:t>
        <a:bodyPr/>
        <a:lstStyle/>
        <a:p>
          <a:endParaRPr lang="en-US"/>
        </a:p>
      </dgm:t>
    </dgm:pt>
    <dgm:pt modelId="{C7B92598-6976-446E-B4D9-A35BF21EE476}" type="sibTrans" cxnId="{A44AE450-21C0-47FF-A36B-42F6AE4D5DB2}">
      <dgm:prSet/>
      <dgm:spPr/>
      <dgm:t>
        <a:bodyPr/>
        <a:lstStyle/>
        <a:p>
          <a:endParaRPr lang="en-US"/>
        </a:p>
      </dgm:t>
    </dgm:pt>
    <dgm:pt modelId="{E109CCCB-C9DF-4584-B6A0-62A69794F169}">
      <dgm:prSet/>
      <dgm:spPr/>
      <dgm:t>
        <a:bodyPr/>
        <a:lstStyle/>
        <a:p>
          <a:r>
            <a:rPr lang="en-GB"/>
            <a:t>Alternatives are more humane. </a:t>
          </a:r>
          <a:endParaRPr lang="en-US"/>
        </a:p>
      </dgm:t>
    </dgm:pt>
    <dgm:pt modelId="{39155411-0CDE-46F1-A35B-6F0FB4A9B04F}" type="parTrans" cxnId="{72B5D7E8-B3D2-449A-ADDE-274EB38BB8F1}">
      <dgm:prSet/>
      <dgm:spPr/>
      <dgm:t>
        <a:bodyPr/>
        <a:lstStyle/>
        <a:p>
          <a:endParaRPr lang="en-US"/>
        </a:p>
      </dgm:t>
    </dgm:pt>
    <dgm:pt modelId="{51B66ECC-53F6-4A43-A1F4-228A4F034AE6}" type="sibTrans" cxnId="{72B5D7E8-B3D2-449A-ADDE-274EB38BB8F1}">
      <dgm:prSet/>
      <dgm:spPr/>
      <dgm:t>
        <a:bodyPr/>
        <a:lstStyle/>
        <a:p>
          <a:endParaRPr lang="en-US"/>
        </a:p>
      </dgm:t>
    </dgm:pt>
    <dgm:pt modelId="{F7ECA644-18F3-4679-A460-B56E5A45E74A}">
      <dgm:prSet/>
      <dgm:spPr/>
      <dgm:t>
        <a:bodyPr/>
        <a:lstStyle/>
        <a:p>
          <a:r>
            <a:rPr lang="en-GB"/>
            <a:t>Alternatives are highly effective.</a:t>
          </a:r>
          <a:endParaRPr lang="en-US"/>
        </a:p>
      </dgm:t>
    </dgm:pt>
    <dgm:pt modelId="{636A7886-E540-4BD3-841E-AB258564C554}" type="parTrans" cxnId="{54D2EA38-7651-4C23-8F4F-F524E5AD8CB1}">
      <dgm:prSet/>
      <dgm:spPr/>
      <dgm:t>
        <a:bodyPr/>
        <a:lstStyle/>
        <a:p>
          <a:endParaRPr lang="en-US"/>
        </a:p>
      </dgm:t>
    </dgm:pt>
    <dgm:pt modelId="{A52C6E13-3B59-4961-AA49-AC2733109A5D}" type="sibTrans" cxnId="{54D2EA38-7651-4C23-8F4F-F524E5AD8CB1}">
      <dgm:prSet/>
      <dgm:spPr/>
      <dgm:t>
        <a:bodyPr/>
        <a:lstStyle/>
        <a:p>
          <a:endParaRPr lang="en-US"/>
        </a:p>
      </dgm:t>
    </dgm:pt>
    <dgm:pt modelId="{613E513B-6426-4CB9-9DDB-A571CD233CD8}" type="pres">
      <dgm:prSet presAssocID="{2087FA91-1D41-404D-BF96-90D9DCAAF43A}" presName="linear" presStyleCnt="0">
        <dgm:presLayoutVars>
          <dgm:animLvl val="lvl"/>
          <dgm:resizeHandles val="exact"/>
        </dgm:presLayoutVars>
      </dgm:prSet>
      <dgm:spPr/>
    </dgm:pt>
    <dgm:pt modelId="{C2919521-43C1-41B5-B908-65A07D3F43B0}" type="pres">
      <dgm:prSet presAssocID="{13F545A5-6538-49A2-8427-208CB35D1D36}" presName="parentText" presStyleLbl="node1" presStyleIdx="0" presStyleCnt="5">
        <dgm:presLayoutVars>
          <dgm:chMax val="0"/>
          <dgm:bulletEnabled val="1"/>
        </dgm:presLayoutVars>
      </dgm:prSet>
      <dgm:spPr/>
    </dgm:pt>
    <dgm:pt modelId="{226D7123-A592-4BD8-B89A-FF9069FED859}" type="pres">
      <dgm:prSet presAssocID="{658FC470-C918-48BC-8BF3-C73BB17150C4}" presName="spacer" presStyleCnt="0"/>
      <dgm:spPr/>
    </dgm:pt>
    <dgm:pt modelId="{1404587C-2DA8-4187-A13B-7BB909B27782}" type="pres">
      <dgm:prSet presAssocID="{6C2E5F43-A543-4FF2-B2DE-A23D3F824183}" presName="parentText" presStyleLbl="node1" presStyleIdx="1" presStyleCnt="5">
        <dgm:presLayoutVars>
          <dgm:chMax val="0"/>
          <dgm:bulletEnabled val="1"/>
        </dgm:presLayoutVars>
      </dgm:prSet>
      <dgm:spPr/>
    </dgm:pt>
    <dgm:pt modelId="{2843CE8D-6B01-4665-847D-0E27A1D58A82}" type="pres">
      <dgm:prSet presAssocID="{66DB011E-B128-406C-A181-ABD4720156E6}" presName="spacer" presStyleCnt="0"/>
      <dgm:spPr/>
    </dgm:pt>
    <dgm:pt modelId="{7AC4D960-8E99-436D-A36F-136075B2B700}" type="pres">
      <dgm:prSet presAssocID="{09248841-C4FA-4367-94EA-4A4374D31361}" presName="parentText" presStyleLbl="node1" presStyleIdx="2" presStyleCnt="5">
        <dgm:presLayoutVars>
          <dgm:chMax val="0"/>
          <dgm:bulletEnabled val="1"/>
        </dgm:presLayoutVars>
      </dgm:prSet>
      <dgm:spPr/>
    </dgm:pt>
    <dgm:pt modelId="{AF3BFA5F-7C4C-418C-B0C2-0E81BF821653}" type="pres">
      <dgm:prSet presAssocID="{C7B92598-6976-446E-B4D9-A35BF21EE476}" presName="spacer" presStyleCnt="0"/>
      <dgm:spPr/>
    </dgm:pt>
    <dgm:pt modelId="{8C90E095-C078-42F5-A789-6680D5B8A5DD}" type="pres">
      <dgm:prSet presAssocID="{E109CCCB-C9DF-4584-B6A0-62A69794F169}" presName="parentText" presStyleLbl="node1" presStyleIdx="3" presStyleCnt="5">
        <dgm:presLayoutVars>
          <dgm:chMax val="0"/>
          <dgm:bulletEnabled val="1"/>
        </dgm:presLayoutVars>
      </dgm:prSet>
      <dgm:spPr/>
    </dgm:pt>
    <dgm:pt modelId="{12EB6D34-E828-4771-A4FE-F4A392F1402E}" type="pres">
      <dgm:prSet presAssocID="{51B66ECC-53F6-4A43-A1F4-228A4F034AE6}" presName="spacer" presStyleCnt="0"/>
      <dgm:spPr/>
    </dgm:pt>
    <dgm:pt modelId="{5DA54344-0490-4C82-AB67-28A8670AD92E}" type="pres">
      <dgm:prSet presAssocID="{F7ECA644-18F3-4679-A460-B56E5A45E74A}" presName="parentText" presStyleLbl="node1" presStyleIdx="4" presStyleCnt="5">
        <dgm:presLayoutVars>
          <dgm:chMax val="0"/>
          <dgm:bulletEnabled val="1"/>
        </dgm:presLayoutVars>
      </dgm:prSet>
      <dgm:spPr/>
    </dgm:pt>
  </dgm:ptLst>
  <dgm:cxnLst>
    <dgm:cxn modelId="{6F5EB335-52C9-4AD5-9D26-F0E1A2F1B164}" type="presOf" srcId="{6C2E5F43-A543-4FF2-B2DE-A23D3F824183}" destId="{1404587C-2DA8-4187-A13B-7BB909B27782}" srcOrd="0" destOrd="0" presId="urn:microsoft.com/office/officeart/2005/8/layout/vList2"/>
    <dgm:cxn modelId="{54D2EA38-7651-4C23-8F4F-F524E5AD8CB1}" srcId="{2087FA91-1D41-404D-BF96-90D9DCAAF43A}" destId="{F7ECA644-18F3-4679-A460-B56E5A45E74A}" srcOrd="4" destOrd="0" parTransId="{636A7886-E540-4BD3-841E-AB258564C554}" sibTransId="{A52C6E13-3B59-4961-AA49-AC2733109A5D}"/>
    <dgm:cxn modelId="{B980906A-CB4C-424E-A591-C44CFA4EC47D}" type="presOf" srcId="{13F545A5-6538-49A2-8427-208CB35D1D36}" destId="{C2919521-43C1-41B5-B908-65A07D3F43B0}" srcOrd="0" destOrd="0" presId="urn:microsoft.com/office/officeart/2005/8/layout/vList2"/>
    <dgm:cxn modelId="{A44AE450-21C0-47FF-A36B-42F6AE4D5DB2}" srcId="{2087FA91-1D41-404D-BF96-90D9DCAAF43A}" destId="{09248841-C4FA-4367-94EA-4A4374D31361}" srcOrd="2" destOrd="0" parTransId="{4C761D2B-4EB0-4493-B611-BC7752D1F781}" sibTransId="{C7B92598-6976-446E-B4D9-A35BF21EE476}"/>
    <dgm:cxn modelId="{6D7C3E7E-75B8-42A7-AF64-47C98A04A191}" srcId="{2087FA91-1D41-404D-BF96-90D9DCAAF43A}" destId="{6C2E5F43-A543-4FF2-B2DE-A23D3F824183}" srcOrd="1" destOrd="0" parTransId="{BB2FEB31-5030-49B2-A340-E5954811A99D}" sibTransId="{66DB011E-B128-406C-A181-ABD4720156E6}"/>
    <dgm:cxn modelId="{250173A6-D22B-4F9F-83B4-DAA98D4A9587}" type="presOf" srcId="{E109CCCB-C9DF-4584-B6A0-62A69794F169}" destId="{8C90E095-C078-42F5-A789-6680D5B8A5DD}" srcOrd="0" destOrd="0" presId="urn:microsoft.com/office/officeart/2005/8/layout/vList2"/>
    <dgm:cxn modelId="{AFAE06AA-F267-4E35-8AAA-B93CF36BE633}" type="presOf" srcId="{09248841-C4FA-4367-94EA-4A4374D31361}" destId="{7AC4D960-8E99-436D-A36F-136075B2B700}" srcOrd="0" destOrd="0" presId="urn:microsoft.com/office/officeart/2005/8/layout/vList2"/>
    <dgm:cxn modelId="{DC6230BF-88AC-4A46-A896-11C3F621A91D}" srcId="{2087FA91-1D41-404D-BF96-90D9DCAAF43A}" destId="{13F545A5-6538-49A2-8427-208CB35D1D36}" srcOrd="0" destOrd="0" parTransId="{CE06A767-B980-452B-A237-7D94AD4FECEA}" sibTransId="{658FC470-C918-48BC-8BF3-C73BB17150C4}"/>
    <dgm:cxn modelId="{609561CF-3302-4A2B-B6C2-ABF19D3946AF}" type="presOf" srcId="{2087FA91-1D41-404D-BF96-90D9DCAAF43A}" destId="{613E513B-6426-4CB9-9DDB-A571CD233CD8}" srcOrd="0" destOrd="0" presId="urn:microsoft.com/office/officeart/2005/8/layout/vList2"/>
    <dgm:cxn modelId="{0F29D2D8-CDC3-4DDA-BC6F-8C9CE54BDEFA}" type="presOf" srcId="{F7ECA644-18F3-4679-A460-B56E5A45E74A}" destId="{5DA54344-0490-4C82-AB67-28A8670AD92E}" srcOrd="0" destOrd="0" presId="urn:microsoft.com/office/officeart/2005/8/layout/vList2"/>
    <dgm:cxn modelId="{72B5D7E8-B3D2-449A-ADDE-274EB38BB8F1}" srcId="{2087FA91-1D41-404D-BF96-90D9DCAAF43A}" destId="{E109CCCB-C9DF-4584-B6A0-62A69794F169}" srcOrd="3" destOrd="0" parTransId="{39155411-0CDE-46F1-A35B-6F0FB4A9B04F}" sibTransId="{51B66ECC-53F6-4A43-A1F4-228A4F034AE6}"/>
    <dgm:cxn modelId="{63D4A095-745A-47EE-925C-95F2041A951A}" type="presParOf" srcId="{613E513B-6426-4CB9-9DDB-A571CD233CD8}" destId="{C2919521-43C1-41B5-B908-65A07D3F43B0}" srcOrd="0" destOrd="0" presId="urn:microsoft.com/office/officeart/2005/8/layout/vList2"/>
    <dgm:cxn modelId="{CF240B42-12DC-4AEB-B403-8D1DA7C47EBB}" type="presParOf" srcId="{613E513B-6426-4CB9-9DDB-A571CD233CD8}" destId="{226D7123-A592-4BD8-B89A-FF9069FED859}" srcOrd="1" destOrd="0" presId="urn:microsoft.com/office/officeart/2005/8/layout/vList2"/>
    <dgm:cxn modelId="{B331E449-BD4B-4F5E-8B85-74CACA23A348}" type="presParOf" srcId="{613E513B-6426-4CB9-9DDB-A571CD233CD8}" destId="{1404587C-2DA8-4187-A13B-7BB909B27782}" srcOrd="2" destOrd="0" presId="urn:microsoft.com/office/officeart/2005/8/layout/vList2"/>
    <dgm:cxn modelId="{00C8E509-E25A-4525-B0E8-4C2EB79DAB25}" type="presParOf" srcId="{613E513B-6426-4CB9-9DDB-A571CD233CD8}" destId="{2843CE8D-6B01-4665-847D-0E27A1D58A82}" srcOrd="3" destOrd="0" presId="urn:microsoft.com/office/officeart/2005/8/layout/vList2"/>
    <dgm:cxn modelId="{A8556F75-799B-40AF-B015-FFFC28EC7E2D}" type="presParOf" srcId="{613E513B-6426-4CB9-9DDB-A571CD233CD8}" destId="{7AC4D960-8E99-436D-A36F-136075B2B700}" srcOrd="4" destOrd="0" presId="urn:microsoft.com/office/officeart/2005/8/layout/vList2"/>
    <dgm:cxn modelId="{AFD079A6-F3B6-46F5-A656-2804D400E170}" type="presParOf" srcId="{613E513B-6426-4CB9-9DDB-A571CD233CD8}" destId="{AF3BFA5F-7C4C-418C-B0C2-0E81BF821653}" srcOrd="5" destOrd="0" presId="urn:microsoft.com/office/officeart/2005/8/layout/vList2"/>
    <dgm:cxn modelId="{80B2C2FF-9B40-4D87-BA8A-A04A8FD06602}" type="presParOf" srcId="{613E513B-6426-4CB9-9DDB-A571CD233CD8}" destId="{8C90E095-C078-42F5-A789-6680D5B8A5DD}" srcOrd="6" destOrd="0" presId="urn:microsoft.com/office/officeart/2005/8/layout/vList2"/>
    <dgm:cxn modelId="{8FEE65F8-850F-4044-914B-C2512BB88909}" type="presParOf" srcId="{613E513B-6426-4CB9-9DDB-A571CD233CD8}" destId="{12EB6D34-E828-4771-A4FE-F4A392F1402E}" srcOrd="7" destOrd="0" presId="urn:microsoft.com/office/officeart/2005/8/layout/vList2"/>
    <dgm:cxn modelId="{7DC48DA7-9D64-4A25-93E7-141DCDDD87F2}" type="presParOf" srcId="{613E513B-6426-4CB9-9DDB-A571CD233CD8}" destId="{5DA54344-0490-4C82-AB67-28A8670AD92E}"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73B922B-E860-403B-B580-A59B0F3A5410}"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0F4BC7AA-4BE1-4681-A0E7-7C1F436AF23D}">
      <dgm:prSet/>
      <dgm:spPr/>
      <dgm:t>
        <a:bodyPr/>
        <a:lstStyle/>
        <a:p>
          <a:r>
            <a:rPr lang="en-CA"/>
            <a:t>Courts can play a role in oversight and ensuring minimum standards of detention</a:t>
          </a:r>
          <a:endParaRPr lang="en-US"/>
        </a:p>
      </dgm:t>
    </dgm:pt>
    <dgm:pt modelId="{A78807FB-4C03-4C35-A09A-7EAAB406FCE6}" type="parTrans" cxnId="{E5705E2A-1ABB-4C13-B2A8-E7C3066A4198}">
      <dgm:prSet/>
      <dgm:spPr/>
      <dgm:t>
        <a:bodyPr/>
        <a:lstStyle/>
        <a:p>
          <a:endParaRPr lang="en-US"/>
        </a:p>
      </dgm:t>
    </dgm:pt>
    <dgm:pt modelId="{14D23F6E-ECB9-4947-AA57-E961B76CDA5C}" type="sibTrans" cxnId="{E5705E2A-1ABB-4C13-B2A8-E7C3066A4198}">
      <dgm:prSet/>
      <dgm:spPr/>
      <dgm:t>
        <a:bodyPr/>
        <a:lstStyle/>
        <a:p>
          <a:endParaRPr lang="en-US"/>
        </a:p>
      </dgm:t>
    </dgm:pt>
    <dgm:pt modelId="{59DE25FE-F998-4B09-BDB1-24AFC0C6702C}">
      <dgm:prSet/>
      <dgm:spPr/>
      <dgm:t>
        <a:bodyPr/>
        <a:lstStyle/>
        <a:p>
          <a:r>
            <a:rPr lang="en-CA"/>
            <a:t>Constitutional Court judges in South Africa have visited the Lindela Repatriation Centre on various occasions and reported on the conditions</a:t>
          </a:r>
          <a:endParaRPr lang="en-US"/>
        </a:p>
      </dgm:t>
    </dgm:pt>
    <dgm:pt modelId="{5DE2C92B-4D9F-4234-9132-4FD6B42E73B3}" type="parTrans" cxnId="{759DB8C1-B2D5-47D3-93B8-0F836A4666A9}">
      <dgm:prSet/>
      <dgm:spPr/>
      <dgm:t>
        <a:bodyPr/>
        <a:lstStyle/>
        <a:p>
          <a:endParaRPr lang="en-US"/>
        </a:p>
      </dgm:t>
    </dgm:pt>
    <dgm:pt modelId="{EA53118B-A28C-4739-9389-9EAA1FBE6FDC}" type="sibTrans" cxnId="{759DB8C1-B2D5-47D3-93B8-0F836A4666A9}">
      <dgm:prSet/>
      <dgm:spPr/>
      <dgm:t>
        <a:bodyPr/>
        <a:lstStyle/>
        <a:p>
          <a:endParaRPr lang="en-US"/>
        </a:p>
      </dgm:t>
    </dgm:pt>
    <dgm:pt modelId="{4D6A78A1-AAE1-480A-AE8B-78B0F9F4D3E8}">
      <dgm:prSet/>
      <dgm:spPr/>
      <dgm:t>
        <a:bodyPr/>
        <a:lstStyle/>
        <a:p>
          <a:r>
            <a:rPr lang="en-CA"/>
            <a:t>In certain circumstances, Courts may exercise their discretion to hold </a:t>
          </a:r>
          <a:r>
            <a:rPr lang="en-CA" i="1"/>
            <a:t>in situ</a:t>
          </a:r>
          <a:r>
            <a:rPr lang="en-CA"/>
            <a:t> visits to places of detention </a:t>
          </a:r>
          <a:endParaRPr lang="en-US"/>
        </a:p>
      </dgm:t>
    </dgm:pt>
    <dgm:pt modelId="{6C85ACEE-996A-4188-BCB6-D6739BDA073F}" type="parTrans" cxnId="{7DCA7813-CED9-4D77-9CA4-1C8F26F6EC26}">
      <dgm:prSet/>
      <dgm:spPr/>
      <dgm:t>
        <a:bodyPr/>
        <a:lstStyle/>
        <a:p>
          <a:endParaRPr lang="en-US"/>
        </a:p>
      </dgm:t>
    </dgm:pt>
    <dgm:pt modelId="{4FBB1C5C-6C5F-4C5A-98D5-18FECDC95F7C}" type="sibTrans" cxnId="{7DCA7813-CED9-4D77-9CA4-1C8F26F6EC26}">
      <dgm:prSet/>
      <dgm:spPr/>
      <dgm:t>
        <a:bodyPr/>
        <a:lstStyle/>
        <a:p>
          <a:endParaRPr lang="en-US"/>
        </a:p>
      </dgm:t>
    </dgm:pt>
    <dgm:pt modelId="{5C6F4CF4-2473-47F0-A436-60DC3A8860DD}">
      <dgm:prSet/>
      <dgm:spPr/>
      <dgm:t>
        <a:bodyPr/>
        <a:lstStyle/>
        <a:p>
          <a:r>
            <a:rPr lang="en-CA"/>
            <a:t>Insufficient minimum standards of detention may play an important role in the lawfulness of detention</a:t>
          </a:r>
          <a:endParaRPr lang="en-US"/>
        </a:p>
      </dgm:t>
    </dgm:pt>
    <dgm:pt modelId="{FA12FD53-5723-4014-9139-9E97FFC6FC91}" type="parTrans" cxnId="{418742B4-9D90-4432-A2EB-0A0FE94DF9A1}">
      <dgm:prSet/>
      <dgm:spPr/>
      <dgm:t>
        <a:bodyPr/>
        <a:lstStyle/>
        <a:p>
          <a:endParaRPr lang="en-US"/>
        </a:p>
      </dgm:t>
    </dgm:pt>
    <dgm:pt modelId="{81005613-99ED-4745-BFB2-797D4A04B4C0}" type="sibTrans" cxnId="{418742B4-9D90-4432-A2EB-0A0FE94DF9A1}">
      <dgm:prSet/>
      <dgm:spPr/>
      <dgm:t>
        <a:bodyPr/>
        <a:lstStyle/>
        <a:p>
          <a:endParaRPr lang="en-US"/>
        </a:p>
      </dgm:t>
    </dgm:pt>
    <dgm:pt modelId="{0D5CE3C2-74FE-49B7-AD0E-B52CF05179BF}">
      <dgm:prSet/>
      <dgm:spPr/>
      <dgm:t>
        <a:bodyPr/>
        <a:lstStyle/>
        <a:p>
          <a:endParaRPr lang="en-US" dirty="0"/>
        </a:p>
      </dgm:t>
    </dgm:pt>
    <dgm:pt modelId="{796F5594-EB7B-454B-8B6F-256EF5F3994D}" type="parTrans" cxnId="{56981491-1BF6-4BFB-8EA0-A9FABA8EA057}">
      <dgm:prSet/>
      <dgm:spPr/>
      <dgm:t>
        <a:bodyPr/>
        <a:lstStyle/>
        <a:p>
          <a:endParaRPr lang="en-US"/>
        </a:p>
      </dgm:t>
    </dgm:pt>
    <dgm:pt modelId="{BD101398-88E1-4B40-BA06-5FE9A113A3D7}" type="sibTrans" cxnId="{56981491-1BF6-4BFB-8EA0-A9FABA8EA057}">
      <dgm:prSet/>
      <dgm:spPr/>
      <dgm:t>
        <a:bodyPr/>
        <a:lstStyle/>
        <a:p>
          <a:endParaRPr lang="en-US"/>
        </a:p>
      </dgm:t>
    </dgm:pt>
    <dgm:pt modelId="{DD7DB3FE-AC18-4993-B7BA-B9FBB9294B4D}">
      <dgm:prSet/>
      <dgm:spPr/>
      <dgm:t>
        <a:bodyPr/>
        <a:lstStyle/>
        <a:p>
          <a:r>
            <a:rPr lang="en-CA"/>
            <a:t>The Association for the Prevention of Torture (APT) has a guidebook on monitoring places of detention: </a:t>
          </a:r>
          <a:r>
            <a:rPr lang="en-CA">
              <a:hlinkClick xmlns:r="http://schemas.openxmlformats.org/officeDocument/2006/relationships" r:id="rId1"/>
            </a:rPr>
            <a:t>https://www.apt.ch/sites/default/files/publications/monitoring-guide-en.pdf</a:t>
          </a:r>
          <a:r>
            <a:rPr lang="en-CA"/>
            <a:t>  </a:t>
          </a:r>
          <a:endParaRPr lang="en-US"/>
        </a:p>
      </dgm:t>
    </dgm:pt>
    <dgm:pt modelId="{7F54DA35-2BF1-48EC-BADC-630A080C1B8E}" type="parTrans" cxnId="{30EC79B2-D649-4F14-AB23-2510E3B80A77}">
      <dgm:prSet/>
      <dgm:spPr/>
      <dgm:t>
        <a:bodyPr/>
        <a:lstStyle/>
        <a:p>
          <a:endParaRPr lang="en-US"/>
        </a:p>
      </dgm:t>
    </dgm:pt>
    <dgm:pt modelId="{A357F3E1-076C-42E8-B1EE-760265F9F26D}" type="sibTrans" cxnId="{30EC79B2-D649-4F14-AB23-2510E3B80A77}">
      <dgm:prSet/>
      <dgm:spPr/>
      <dgm:t>
        <a:bodyPr/>
        <a:lstStyle/>
        <a:p>
          <a:endParaRPr lang="en-US"/>
        </a:p>
      </dgm:t>
    </dgm:pt>
    <dgm:pt modelId="{51FE8E08-51BF-421B-9063-1C503ADC9A9C}" type="pres">
      <dgm:prSet presAssocID="{473B922B-E860-403B-B580-A59B0F3A5410}" presName="linear" presStyleCnt="0">
        <dgm:presLayoutVars>
          <dgm:animLvl val="lvl"/>
          <dgm:resizeHandles val="exact"/>
        </dgm:presLayoutVars>
      </dgm:prSet>
      <dgm:spPr/>
    </dgm:pt>
    <dgm:pt modelId="{737BD047-3D9B-4911-A02D-4F01CE3B1B1E}" type="pres">
      <dgm:prSet presAssocID="{0F4BC7AA-4BE1-4681-A0E7-7C1F436AF23D}" presName="parentText" presStyleLbl="node1" presStyleIdx="0" presStyleCnt="5">
        <dgm:presLayoutVars>
          <dgm:chMax val="0"/>
          <dgm:bulletEnabled val="1"/>
        </dgm:presLayoutVars>
      </dgm:prSet>
      <dgm:spPr/>
    </dgm:pt>
    <dgm:pt modelId="{07C6E926-772F-420C-8205-B404758D8A96}" type="pres">
      <dgm:prSet presAssocID="{14D23F6E-ECB9-4947-AA57-E961B76CDA5C}" presName="spacer" presStyleCnt="0"/>
      <dgm:spPr/>
    </dgm:pt>
    <dgm:pt modelId="{4C2FCC0D-0C3F-4240-8683-5B36D96CF443}" type="pres">
      <dgm:prSet presAssocID="{59DE25FE-F998-4B09-BDB1-24AFC0C6702C}" presName="parentText" presStyleLbl="node1" presStyleIdx="1" presStyleCnt="5">
        <dgm:presLayoutVars>
          <dgm:chMax val="0"/>
          <dgm:bulletEnabled val="1"/>
        </dgm:presLayoutVars>
      </dgm:prSet>
      <dgm:spPr/>
    </dgm:pt>
    <dgm:pt modelId="{B7B65E58-6F59-4796-846B-5E63D555215E}" type="pres">
      <dgm:prSet presAssocID="{EA53118B-A28C-4739-9389-9EAA1FBE6FDC}" presName="spacer" presStyleCnt="0"/>
      <dgm:spPr/>
    </dgm:pt>
    <dgm:pt modelId="{A7F27933-A9E3-4FF3-9EE7-D7CF66183E31}" type="pres">
      <dgm:prSet presAssocID="{4D6A78A1-AAE1-480A-AE8B-78B0F9F4D3E8}" presName="parentText" presStyleLbl="node1" presStyleIdx="2" presStyleCnt="5">
        <dgm:presLayoutVars>
          <dgm:chMax val="0"/>
          <dgm:bulletEnabled val="1"/>
        </dgm:presLayoutVars>
      </dgm:prSet>
      <dgm:spPr/>
    </dgm:pt>
    <dgm:pt modelId="{2F3BA4DE-0DBC-4236-8389-1831A232F68B}" type="pres">
      <dgm:prSet presAssocID="{4FBB1C5C-6C5F-4C5A-98D5-18FECDC95F7C}" presName="spacer" presStyleCnt="0"/>
      <dgm:spPr/>
    </dgm:pt>
    <dgm:pt modelId="{165F69BA-D259-41D3-B404-237A00187FA1}" type="pres">
      <dgm:prSet presAssocID="{5C6F4CF4-2473-47F0-A436-60DC3A8860DD}" presName="parentText" presStyleLbl="node1" presStyleIdx="3" presStyleCnt="5">
        <dgm:presLayoutVars>
          <dgm:chMax val="0"/>
          <dgm:bulletEnabled val="1"/>
        </dgm:presLayoutVars>
      </dgm:prSet>
      <dgm:spPr/>
    </dgm:pt>
    <dgm:pt modelId="{2420BF4D-8038-4A56-AEE1-C720CE048439}" type="pres">
      <dgm:prSet presAssocID="{5C6F4CF4-2473-47F0-A436-60DC3A8860DD}" presName="childText" presStyleLbl="revTx" presStyleIdx="0" presStyleCnt="1">
        <dgm:presLayoutVars>
          <dgm:bulletEnabled val="1"/>
        </dgm:presLayoutVars>
      </dgm:prSet>
      <dgm:spPr/>
    </dgm:pt>
    <dgm:pt modelId="{C70ADD2E-9EB7-480A-A31E-B0F19E4720B1}" type="pres">
      <dgm:prSet presAssocID="{DD7DB3FE-AC18-4993-B7BA-B9FBB9294B4D}" presName="parentText" presStyleLbl="node1" presStyleIdx="4" presStyleCnt="5">
        <dgm:presLayoutVars>
          <dgm:chMax val="0"/>
          <dgm:bulletEnabled val="1"/>
        </dgm:presLayoutVars>
      </dgm:prSet>
      <dgm:spPr/>
    </dgm:pt>
  </dgm:ptLst>
  <dgm:cxnLst>
    <dgm:cxn modelId="{7DCA7813-CED9-4D77-9CA4-1C8F26F6EC26}" srcId="{473B922B-E860-403B-B580-A59B0F3A5410}" destId="{4D6A78A1-AAE1-480A-AE8B-78B0F9F4D3E8}" srcOrd="2" destOrd="0" parTransId="{6C85ACEE-996A-4188-BCB6-D6739BDA073F}" sibTransId="{4FBB1C5C-6C5F-4C5A-98D5-18FECDC95F7C}"/>
    <dgm:cxn modelId="{E5705E2A-1ABB-4C13-B2A8-E7C3066A4198}" srcId="{473B922B-E860-403B-B580-A59B0F3A5410}" destId="{0F4BC7AA-4BE1-4681-A0E7-7C1F436AF23D}" srcOrd="0" destOrd="0" parTransId="{A78807FB-4C03-4C35-A09A-7EAAB406FCE6}" sibTransId="{14D23F6E-ECB9-4947-AA57-E961B76CDA5C}"/>
    <dgm:cxn modelId="{178D1954-A593-4AB5-A316-A9E7CD34F53A}" type="presOf" srcId="{DD7DB3FE-AC18-4993-B7BA-B9FBB9294B4D}" destId="{C70ADD2E-9EB7-480A-A31E-B0F19E4720B1}" srcOrd="0" destOrd="0" presId="urn:microsoft.com/office/officeart/2005/8/layout/vList2"/>
    <dgm:cxn modelId="{1682148B-E3F9-4225-9EF6-95DEE220BF6D}" type="presOf" srcId="{0F4BC7AA-4BE1-4681-A0E7-7C1F436AF23D}" destId="{737BD047-3D9B-4911-A02D-4F01CE3B1B1E}" srcOrd="0" destOrd="0" presId="urn:microsoft.com/office/officeart/2005/8/layout/vList2"/>
    <dgm:cxn modelId="{56981491-1BF6-4BFB-8EA0-A9FABA8EA057}" srcId="{5C6F4CF4-2473-47F0-A436-60DC3A8860DD}" destId="{0D5CE3C2-74FE-49B7-AD0E-B52CF05179BF}" srcOrd="0" destOrd="0" parTransId="{796F5594-EB7B-454B-8B6F-256EF5F3994D}" sibTransId="{BD101398-88E1-4B40-BA06-5FE9A113A3D7}"/>
    <dgm:cxn modelId="{30EC79B2-D649-4F14-AB23-2510E3B80A77}" srcId="{473B922B-E860-403B-B580-A59B0F3A5410}" destId="{DD7DB3FE-AC18-4993-B7BA-B9FBB9294B4D}" srcOrd="4" destOrd="0" parTransId="{7F54DA35-2BF1-48EC-BADC-630A080C1B8E}" sibTransId="{A357F3E1-076C-42E8-B1EE-760265F9F26D}"/>
    <dgm:cxn modelId="{418742B4-9D90-4432-A2EB-0A0FE94DF9A1}" srcId="{473B922B-E860-403B-B580-A59B0F3A5410}" destId="{5C6F4CF4-2473-47F0-A436-60DC3A8860DD}" srcOrd="3" destOrd="0" parTransId="{FA12FD53-5723-4014-9139-9E97FFC6FC91}" sibTransId="{81005613-99ED-4745-BFB2-797D4A04B4C0}"/>
    <dgm:cxn modelId="{CAB921B5-75CD-414F-9A7B-79D46B3058E3}" type="presOf" srcId="{0D5CE3C2-74FE-49B7-AD0E-B52CF05179BF}" destId="{2420BF4D-8038-4A56-AEE1-C720CE048439}" srcOrd="0" destOrd="0" presId="urn:microsoft.com/office/officeart/2005/8/layout/vList2"/>
    <dgm:cxn modelId="{BABBFBBD-07FE-4251-9A1D-118851ECB339}" type="presOf" srcId="{4D6A78A1-AAE1-480A-AE8B-78B0F9F4D3E8}" destId="{A7F27933-A9E3-4FF3-9EE7-D7CF66183E31}" srcOrd="0" destOrd="0" presId="urn:microsoft.com/office/officeart/2005/8/layout/vList2"/>
    <dgm:cxn modelId="{759DB8C1-B2D5-47D3-93B8-0F836A4666A9}" srcId="{473B922B-E860-403B-B580-A59B0F3A5410}" destId="{59DE25FE-F998-4B09-BDB1-24AFC0C6702C}" srcOrd="1" destOrd="0" parTransId="{5DE2C92B-4D9F-4234-9132-4FD6B42E73B3}" sibTransId="{EA53118B-A28C-4739-9389-9EAA1FBE6FDC}"/>
    <dgm:cxn modelId="{0CEBB2D2-405B-4434-AFB4-8E1605510B40}" type="presOf" srcId="{5C6F4CF4-2473-47F0-A436-60DC3A8860DD}" destId="{165F69BA-D259-41D3-B404-237A00187FA1}" srcOrd="0" destOrd="0" presId="urn:microsoft.com/office/officeart/2005/8/layout/vList2"/>
    <dgm:cxn modelId="{3C10F8E9-5CE8-4E14-9996-1A8ED81AF499}" type="presOf" srcId="{473B922B-E860-403B-B580-A59B0F3A5410}" destId="{51FE8E08-51BF-421B-9063-1C503ADC9A9C}" srcOrd="0" destOrd="0" presId="urn:microsoft.com/office/officeart/2005/8/layout/vList2"/>
    <dgm:cxn modelId="{DD1ABDF9-6E8D-4F0E-A695-BD5A7400E9A3}" type="presOf" srcId="{59DE25FE-F998-4B09-BDB1-24AFC0C6702C}" destId="{4C2FCC0D-0C3F-4240-8683-5B36D96CF443}" srcOrd="0" destOrd="0" presId="urn:microsoft.com/office/officeart/2005/8/layout/vList2"/>
    <dgm:cxn modelId="{E0223779-0649-4955-A887-11E0A927FE3C}" type="presParOf" srcId="{51FE8E08-51BF-421B-9063-1C503ADC9A9C}" destId="{737BD047-3D9B-4911-A02D-4F01CE3B1B1E}" srcOrd="0" destOrd="0" presId="urn:microsoft.com/office/officeart/2005/8/layout/vList2"/>
    <dgm:cxn modelId="{C794C76D-A169-401D-B158-E9F0B23C5C2C}" type="presParOf" srcId="{51FE8E08-51BF-421B-9063-1C503ADC9A9C}" destId="{07C6E926-772F-420C-8205-B404758D8A96}" srcOrd="1" destOrd="0" presId="urn:microsoft.com/office/officeart/2005/8/layout/vList2"/>
    <dgm:cxn modelId="{61BF2EA2-72A8-48B7-8201-68AAD3263779}" type="presParOf" srcId="{51FE8E08-51BF-421B-9063-1C503ADC9A9C}" destId="{4C2FCC0D-0C3F-4240-8683-5B36D96CF443}" srcOrd="2" destOrd="0" presId="urn:microsoft.com/office/officeart/2005/8/layout/vList2"/>
    <dgm:cxn modelId="{C5D82CD8-7B23-4D3D-A8C8-1234D27B429E}" type="presParOf" srcId="{51FE8E08-51BF-421B-9063-1C503ADC9A9C}" destId="{B7B65E58-6F59-4796-846B-5E63D555215E}" srcOrd="3" destOrd="0" presId="urn:microsoft.com/office/officeart/2005/8/layout/vList2"/>
    <dgm:cxn modelId="{40C1E7D5-2242-4F8C-B1C3-D8D3FFB1B491}" type="presParOf" srcId="{51FE8E08-51BF-421B-9063-1C503ADC9A9C}" destId="{A7F27933-A9E3-4FF3-9EE7-D7CF66183E31}" srcOrd="4" destOrd="0" presId="urn:microsoft.com/office/officeart/2005/8/layout/vList2"/>
    <dgm:cxn modelId="{D806A4B1-5CD4-4171-BD8C-D47E3B7D0F3A}" type="presParOf" srcId="{51FE8E08-51BF-421B-9063-1C503ADC9A9C}" destId="{2F3BA4DE-0DBC-4236-8389-1831A232F68B}" srcOrd="5" destOrd="0" presId="urn:microsoft.com/office/officeart/2005/8/layout/vList2"/>
    <dgm:cxn modelId="{91C96081-2702-47CE-A77A-6DD86F998CFB}" type="presParOf" srcId="{51FE8E08-51BF-421B-9063-1C503ADC9A9C}" destId="{165F69BA-D259-41D3-B404-237A00187FA1}" srcOrd="6" destOrd="0" presId="urn:microsoft.com/office/officeart/2005/8/layout/vList2"/>
    <dgm:cxn modelId="{838A0991-B40C-43F1-8DAF-E52A26168E84}" type="presParOf" srcId="{51FE8E08-51BF-421B-9063-1C503ADC9A9C}" destId="{2420BF4D-8038-4A56-AEE1-C720CE048439}" srcOrd="7" destOrd="0" presId="urn:microsoft.com/office/officeart/2005/8/layout/vList2"/>
    <dgm:cxn modelId="{895B06F2-902F-4C4C-94F3-275DFEEC332D}" type="presParOf" srcId="{51FE8E08-51BF-421B-9063-1C503ADC9A9C}" destId="{C70ADD2E-9EB7-480A-A31E-B0F19E4720B1}"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37D44B5-590F-4604-B655-63BFDD5200A6}"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3497C70B-F6F2-4116-A6E1-1B2E9EB84204}">
      <dgm:prSet/>
      <dgm:spPr/>
      <dgm:t>
        <a:bodyPr/>
        <a:lstStyle/>
        <a:p>
          <a:r>
            <a:rPr lang="en-CA"/>
            <a:t>Each group will review the detention provisions from various immigration acts.  </a:t>
          </a:r>
          <a:endParaRPr lang="en-US"/>
        </a:p>
      </dgm:t>
    </dgm:pt>
    <dgm:pt modelId="{A9EB4417-76E1-48EF-9596-488E554EAF43}" type="parTrans" cxnId="{8690C570-6E09-4635-882E-055747E60426}">
      <dgm:prSet/>
      <dgm:spPr/>
      <dgm:t>
        <a:bodyPr/>
        <a:lstStyle/>
        <a:p>
          <a:endParaRPr lang="en-US"/>
        </a:p>
      </dgm:t>
    </dgm:pt>
    <dgm:pt modelId="{0A4F946D-9724-4C7D-BD13-2681B1A93B1F}" type="sibTrans" cxnId="{8690C570-6E09-4635-882E-055747E60426}">
      <dgm:prSet/>
      <dgm:spPr/>
      <dgm:t>
        <a:bodyPr/>
        <a:lstStyle/>
        <a:p>
          <a:endParaRPr lang="en-US"/>
        </a:p>
      </dgm:t>
    </dgm:pt>
    <dgm:pt modelId="{AA00DB0B-481B-4BA3-AF9A-163EECA1365E}">
      <dgm:prSet/>
      <dgm:spPr/>
      <dgm:t>
        <a:bodyPr/>
        <a:lstStyle/>
        <a:p>
          <a:endParaRPr lang="en-US" dirty="0"/>
        </a:p>
      </dgm:t>
    </dgm:pt>
    <dgm:pt modelId="{D419C872-E814-47E2-9C5A-E48C7DE2E87B}" type="parTrans" cxnId="{1CB7AE50-C8CC-4089-A065-11236EF822DB}">
      <dgm:prSet/>
      <dgm:spPr/>
      <dgm:t>
        <a:bodyPr/>
        <a:lstStyle/>
        <a:p>
          <a:endParaRPr lang="en-US"/>
        </a:p>
      </dgm:t>
    </dgm:pt>
    <dgm:pt modelId="{A2FA5289-AE42-4413-B6D7-5A66DE53FA27}" type="sibTrans" cxnId="{1CB7AE50-C8CC-4089-A065-11236EF822DB}">
      <dgm:prSet/>
      <dgm:spPr/>
      <dgm:t>
        <a:bodyPr/>
        <a:lstStyle/>
        <a:p>
          <a:endParaRPr lang="en-US"/>
        </a:p>
      </dgm:t>
    </dgm:pt>
    <dgm:pt modelId="{2D95C6F3-64B8-48B8-B577-6B47953B88A3}">
      <dgm:prSet/>
      <dgm:spPr/>
      <dgm:t>
        <a:bodyPr/>
        <a:lstStyle/>
        <a:p>
          <a:r>
            <a:rPr lang="en-CA" b="1" dirty="0"/>
            <a:t>What is / are the purpose(s) of detention as set out in the laws in your countries?   </a:t>
          </a:r>
          <a:endParaRPr lang="en-US" dirty="0"/>
        </a:p>
      </dgm:t>
    </dgm:pt>
    <dgm:pt modelId="{FE919A0D-EBFF-41C5-8A17-CEE0B41007DB}" type="parTrans" cxnId="{36D43B70-066D-47AB-9447-7F4DE4E9CA06}">
      <dgm:prSet/>
      <dgm:spPr/>
      <dgm:t>
        <a:bodyPr/>
        <a:lstStyle/>
        <a:p>
          <a:endParaRPr lang="en-US"/>
        </a:p>
      </dgm:t>
    </dgm:pt>
    <dgm:pt modelId="{17F822F8-03EE-4BE1-80AE-16DDB95E94A7}" type="sibTrans" cxnId="{36D43B70-066D-47AB-9447-7F4DE4E9CA06}">
      <dgm:prSet/>
      <dgm:spPr/>
      <dgm:t>
        <a:bodyPr/>
        <a:lstStyle/>
        <a:p>
          <a:endParaRPr lang="en-US"/>
        </a:p>
      </dgm:t>
    </dgm:pt>
    <dgm:pt modelId="{A8589AAF-0B4A-4102-B58C-1D6693BAAE7F}">
      <dgm:prSet/>
      <dgm:spPr/>
      <dgm:t>
        <a:bodyPr/>
        <a:lstStyle/>
        <a:p>
          <a:r>
            <a:rPr lang="en-CA" b="1" dirty="0"/>
            <a:t>What alternatives to detention are provided for in the provisions?  </a:t>
          </a:r>
          <a:endParaRPr lang="en-US" dirty="0"/>
        </a:p>
      </dgm:t>
    </dgm:pt>
    <dgm:pt modelId="{23C1B2DE-D085-4F56-B4CF-91B34ECAE40E}" type="parTrans" cxnId="{762A93DF-3E7B-458E-A40E-15D289DD54FC}">
      <dgm:prSet/>
      <dgm:spPr/>
      <dgm:t>
        <a:bodyPr/>
        <a:lstStyle/>
        <a:p>
          <a:endParaRPr lang="en-US"/>
        </a:p>
      </dgm:t>
    </dgm:pt>
    <dgm:pt modelId="{A3C0466E-D672-4BA7-B04A-57FC051E3F64}" type="sibTrans" cxnId="{762A93DF-3E7B-458E-A40E-15D289DD54FC}">
      <dgm:prSet/>
      <dgm:spPr/>
      <dgm:t>
        <a:bodyPr/>
        <a:lstStyle/>
        <a:p>
          <a:endParaRPr lang="en-US"/>
        </a:p>
      </dgm:t>
    </dgm:pt>
    <dgm:pt modelId="{0EA82FC0-B6C8-4029-993B-8630DE271CED}">
      <dgm:prSet/>
      <dgm:spPr/>
      <dgm:t>
        <a:bodyPr/>
        <a:lstStyle/>
        <a:p>
          <a:r>
            <a:rPr lang="en-CA" b="1"/>
            <a:t>From your point of view as a judicial officer, what factors and / or concerns would you have expected the immigration officer to have considered before detaining the individual? </a:t>
          </a:r>
          <a:endParaRPr lang="en-US"/>
        </a:p>
      </dgm:t>
    </dgm:pt>
    <dgm:pt modelId="{43F4ED38-3081-4178-BDEC-1FC3D7674AF5}" type="parTrans" cxnId="{9BEEE67E-4AA3-4C77-BAFD-338DB55D43A7}">
      <dgm:prSet/>
      <dgm:spPr/>
      <dgm:t>
        <a:bodyPr/>
        <a:lstStyle/>
        <a:p>
          <a:endParaRPr lang="en-US"/>
        </a:p>
      </dgm:t>
    </dgm:pt>
    <dgm:pt modelId="{6DC3FE84-F4FE-4255-8A79-6DAD740FDF2C}" type="sibTrans" cxnId="{9BEEE67E-4AA3-4C77-BAFD-338DB55D43A7}">
      <dgm:prSet/>
      <dgm:spPr/>
      <dgm:t>
        <a:bodyPr/>
        <a:lstStyle/>
        <a:p>
          <a:endParaRPr lang="en-US"/>
        </a:p>
      </dgm:t>
    </dgm:pt>
    <dgm:pt modelId="{0C6F1799-1AF8-473B-8CF1-1A0B3A9E0273}" type="pres">
      <dgm:prSet presAssocID="{F37D44B5-590F-4604-B655-63BFDD5200A6}" presName="linear" presStyleCnt="0">
        <dgm:presLayoutVars>
          <dgm:animLvl val="lvl"/>
          <dgm:resizeHandles val="exact"/>
        </dgm:presLayoutVars>
      </dgm:prSet>
      <dgm:spPr/>
    </dgm:pt>
    <dgm:pt modelId="{194E9223-F497-4ADC-BBEF-37EAB9AB7155}" type="pres">
      <dgm:prSet presAssocID="{3497C70B-F6F2-4116-A6E1-1B2E9EB84204}" presName="parentText" presStyleLbl="node1" presStyleIdx="0" presStyleCnt="2">
        <dgm:presLayoutVars>
          <dgm:chMax val="0"/>
          <dgm:bulletEnabled val="1"/>
        </dgm:presLayoutVars>
      </dgm:prSet>
      <dgm:spPr/>
    </dgm:pt>
    <dgm:pt modelId="{F5784A66-7612-4887-B135-4582B49BC877}" type="pres">
      <dgm:prSet presAssocID="{0A4F946D-9724-4C7D-BD13-2681B1A93B1F}" presName="spacer" presStyleCnt="0"/>
      <dgm:spPr/>
    </dgm:pt>
    <dgm:pt modelId="{2104E556-E53A-45C0-8E10-3967F337675C}" type="pres">
      <dgm:prSet presAssocID="{AA00DB0B-481B-4BA3-AF9A-163EECA1365E}" presName="parentText" presStyleLbl="node1" presStyleIdx="1" presStyleCnt="2" custLinFactNeighborX="-24572" custLinFactNeighborY="-4010">
        <dgm:presLayoutVars>
          <dgm:chMax val="0"/>
          <dgm:bulletEnabled val="1"/>
        </dgm:presLayoutVars>
      </dgm:prSet>
      <dgm:spPr/>
    </dgm:pt>
    <dgm:pt modelId="{3965FFA0-6D3A-423B-B247-78D533252D2C}" type="pres">
      <dgm:prSet presAssocID="{AA00DB0B-481B-4BA3-AF9A-163EECA1365E}" presName="childText" presStyleLbl="revTx" presStyleIdx="0" presStyleCnt="1">
        <dgm:presLayoutVars>
          <dgm:bulletEnabled val="1"/>
        </dgm:presLayoutVars>
      </dgm:prSet>
      <dgm:spPr/>
    </dgm:pt>
  </dgm:ptLst>
  <dgm:cxnLst>
    <dgm:cxn modelId="{B8022B5C-700E-4206-8474-298CBA982464}" type="presOf" srcId="{0EA82FC0-B6C8-4029-993B-8630DE271CED}" destId="{3965FFA0-6D3A-423B-B247-78D533252D2C}" srcOrd="0" destOrd="2" presId="urn:microsoft.com/office/officeart/2005/8/layout/vList2"/>
    <dgm:cxn modelId="{36D43B70-066D-47AB-9447-7F4DE4E9CA06}" srcId="{AA00DB0B-481B-4BA3-AF9A-163EECA1365E}" destId="{2D95C6F3-64B8-48B8-B577-6B47953B88A3}" srcOrd="0" destOrd="0" parTransId="{FE919A0D-EBFF-41C5-8A17-CEE0B41007DB}" sibTransId="{17F822F8-03EE-4BE1-80AE-16DDB95E94A7}"/>
    <dgm:cxn modelId="{1CB7AE50-C8CC-4089-A065-11236EF822DB}" srcId="{F37D44B5-590F-4604-B655-63BFDD5200A6}" destId="{AA00DB0B-481B-4BA3-AF9A-163EECA1365E}" srcOrd="1" destOrd="0" parTransId="{D419C872-E814-47E2-9C5A-E48C7DE2E87B}" sibTransId="{A2FA5289-AE42-4413-B6D7-5A66DE53FA27}"/>
    <dgm:cxn modelId="{8690C570-6E09-4635-882E-055747E60426}" srcId="{F37D44B5-590F-4604-B655-63BFDD5200A6}" destId="{3497C70B-F6F2-4116-A6E1-1B2E9EB84204}" srcOrd="0" destOrd="0" parTransId="{A9EB4417-76E1-48EF-9596-488E554EAF43}" sibTransId="{0A4F946D-9724-4C7D-BD13-2681B1A93B1F}"/>
    <dgm:cxn modelId="{64859F75-2A3A-4FAD-B763-5524FD0E0D05}" type="presOf" srcId="{F37D44B5-590F-4604-B655-63BFDD5200A6}" destId="{0C6F1799-1AF8-473B-8CF1-1A0B3A9E0273}" srcOrd="0" destOrd="0" presId="urn:microsoft.com/office/officeart/2005/8/layout/vList2"/>
    <dgm:cxn modelId="{1084647E-16B2-4E5A-902D-513833C6E342}" type="presOf" srcId="{AA00DB0B-481B-4BA3-AF9A-163EECA1365E}" destId="{2104E556-E53A-45C0-8E10-3967F337675C}" srcOrd="0" destOrd="0" presId="urn:microsoft.com/office/officeart/2005/8/layout/vList2"/>
    <dgm:cxn modelId="{9BEEE67E-4AA3-4C77-BAFD-338DB55D43A7}" srcId="{AA00DB0B-481B-4BA3-AF9A-163EECA1365E}" destId="{0EA82FC0-B6C8-4029-993B-8630DE271CED}" srcOrd="2" destOrd="0" parTransId="{43F4ED38-3081-4178-BDEC-1FC3D7674AF5}" sibTransId="{6DC3FE84-F4FE-4255-8A79-6DAD740FDF2C}"/>
    <dgm:cxn modelId="{90011DA5-0461-4747-928A-1F17D7A89640}" type="presOf" srcId="{A8589AAF-0B4A-4102-B58C-1D6693BAAE7F}" destId="{3965FFA0-6D3A-423B-B247-78D533252D2C}" srcOrd="0" destOrd="1" presId="urn:microsoft.com/office/officeart/2005/8/layout/vList2"/>
    <dgm:cxn modelId="{3E94C2D1-8A76-41FE-9C13-33511C8C0B54}" type="presOf" srcId="{3497C70B-F6F2-4116-A6E1-1B2E9EB84204}" destId="{194E9223-F497-4ADC-BBEF-37EAB9AB7155}" srcOrd="0" destOrd="0" presId="urn:microsoft.com/office/officeart/2005/8/layout/vList2"/>
    <dgm:cxn modelId="{C48032DD-7AEF-49B0-9BA3-351C90EC0C8E}" type="presOf" srcId="{2D95C6F3-64B8-48B8-B577-6B47953B88A3}" destId="{3965FFA0-6D3A-423B-B247-78D533252D2C}" srcOrd="0" destOrd="0" presId="urn:microsoft.com/office/officeart/2005/8/layout/vList2"/>
    <dgm:cxn modelId="{762A93DF-3E7B-458E-A40E-15D289DD54FC}" srcId="{AA00DB0B-481B-4BA3-AF9A-163EECA1365E}" destId="{A8589AAF-0B4A-4102-B58C-1D6693BAAE7F}" srcOrd="1" destOrd="0" parTransId="{23C1B2DE-D085-4F56-B4CF-91B34ECAE40E}" sibTransId="{A3C0466E-D672-4BA7-B04A-57FC051E3F64}"/>
    <dgm:cxn modelId="{72A35432-9458-4100-8813-39FCA86C2842}" type="presParOf" srcId="{0C6F1799-1AF8-473B-8CF1-1A0B3A9E0273}" destId="{194E9223-F497-4ADC-BBEF-37EAB9AB7155}" srcOrd="0" destOrd="0" presId="urn:microsoft.com/office/officeart/2005/8/layout/vList2"/>
    <dgm:cxn modelId="{BF5F6DA4-58D1-4014-B11E-70999D04F735}" type="presParOf" srcId="{0C6F1799-1AF8-473B-8CF1-1A0B3A9E0273}" destId="{F5784A66-7612-4887-B135-4582B49BC877}" srcOrd="1" destOrd="0" presId="urn:microsoft.com/office/officeart/2005/8/layout/vList2"/>
    <dgm:cxn modelId="{7396BBB3-9D98-4CBD-B44C-437732F2ABCE}" type="presParOf" srcId="{0C6F1799-1AF8-473B-8CF1-1A0B3A9E0273}" destId="{2104E556-E53A-45C0-8E10-3967F337675C}" srcOrd="2" destOrd="0" presId="urn:microsoft.com/office/officeart/2005/8/layout/vList2"/>
    <dgm:cxn modelId="{6895F68E-1A8C-4F79-BEA8-DA3A0112DB06}" type="presParOf" srcId="{0C6F1799-1AF8-473B-8CF1-1A0B3A9E0273}" destId="{3965FFA0-6D3A-423B-B247-78D533252D2C}"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B56728E-9546-462C-B225-E8B6E60F7B82}"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A2A497DD-4BF1-4926-B8E2-C126BF009D8D}">
      <dgm:prSet/>
      <dgm:spPr/>
      <dgm:t>
        <a:bodyPr/>
        <a:lstStyle/>
        <a:p>
          <a:r>
            <a:rPr lang="en-CA"/>
            <a:t>Immigration detention is administrative in nature, but may have similarities with other areas concerning deprivation of liberty (e.g. criminal law and procedure)</a:t>
          </a:r>
          <a:endParaRPr lang="en-US"/>
        </a:p>
      </dgm:t>
    </dgm:pt>
    <dgm:pt modelId="{48B116E0-7A0B-46A8-80CD-534C624B7732}" type="parTrans" cxnId="{E350A28B-62CF-450D-9028-81E1CDB1C48A}">
      <dgm:prSet/>
      <dgm:spPr/>
      <dgm:t>
        <a:bodyPr/>
        <a:lstStyle/>
        <a:p>
          <a:endParaRPr lang="en-US"/>
        </a:p>
      </dgm:t>
    </dgm:pt>
    <dgm:pt modelId="{2823E5AF-A074-4688-9FF9-7B4D344DF42A}" type="sibTrans" cxnId="{E350A28B-62CF-450D-9028-81E1CDB1C48A}">
      <dgm:prSet/>
      <dgm:spPr/>
      <dgm:t>
        <a:bodyPr/>
        <a:lstStyle/>
        <a:p>
          <a:endParaRPr lang="en-US"/>
        </a:p>
      </dgm:t>
    </dgm:pt>
    <dgm:pt modelId="{1EF53AF3-E300-47F1-A0FD-FF83D8FC3A75}">
      <dgm:prSet/>
      <dgm:spPr/>
      <dgm:t>
        <a:bodyPr/>
        <a:lstStyle/>
        <a:p>
          <a:r>
            <a:rPr lang="en-CA"/>
            <a:t>Immigration detention is generally limited to the specific purposes set out in the Act(s)</a:t>
          </a:r>
          <a:endParaRPr lang="en-US"/>
        </a:p>
      </dgm:t>
    </dgm:pt>
    <dgm:pt modelId="{EABDD4C4-BFAE-482E-AE68-563F42ACA596}" type="parTrans" cxnId="{19A400E8-ED67-4DB5-A095-A453066E02A2}">
      <dgm:prSet/>
      <dgm:spPr/>
      <dgm:t>
        <a:bodyPr/>
        <a:lstStyle/>
        <a:p>
          <a:endParaRPr lang="en-US"/>
        </a:p>
      </dgm:t>
    </dgm:pt>
    <dgm:pt modelId="{BB0124C3-8716-4FE6-B244-74219D719E6C}" type="sibTrans" cxnId="{19A400E8-ED67-4DB5-A095-A453066E02A2}">
      <dgm:prSet/>
      <dgm:spPr/>
      <dgm:t>
        <a:bodyPr/>
        <a:lstStyle/>
        <a:p>
          <a:endParaRPr lang="en-US"/>
        </a:p>
      </dgm:t>
    </dgm:pt>
    <dgm:pt modelId="{6FB22BC2-A2EA-424A-A963-6E190C4DF510}">
      <dgm:prSet/>
      <dgm:spPr/>
      <dgm:t>
        <a:bodyPr/>
        <a:lstStyle/>
        <a:p>
          <a:r>
            <a:rPr lang="en-CA"/>
            <a:t>Courts are well-placed to determine issues pertaining to immigration detention</a:t>
          </a:r>
          <a:endParaRPr lang="en-US"/>
        </a:p>
      </dgm:t>
    </dgm:pt>
    <dgm:pt modelId="{9FEEFFF4-4DFD-4CCF-B4B5-5FB7C38B5ACC}" type="parTrans" cxnId="{773FCFF0-72A9-4546-97C7-E22A0200407B}">
      <dgm:prSet/>
      <dgm:spPr/>
      <dgm:t>
        <a:bodyPr/>
        <a:lstStyle/>
        <a:p>
          <a:endParaRPr lang="en-US"/>
        </a:p>
      </dgm:t>
    </dgm:pt>
    <dgm:pt modelId="{C8B283D1-0611-4490-AA4B-CF9096C497EA}" type="sibTrans" cxnId="{773FCFF0-72A9-4546-97C7-E22A0200407B}">
      <dgm:prSet/>
      <dgm:spPr/>
      <dgm:t>
        <a:bodyPr/>
        <a:lstStyle/>
        <a:p>
          <a:endParaRPr lang="en-US"/>
        </a:p>
      </dgm:t>
    </dgm:pt>
    <dgm:pt modelId="{0E508105-0562-4F4E-9946-B53740ABEBB0}">
      <dgm:prSet/>
      <dgm:spPr/>
      <dgm:t>
        <a:bodyPr/>
        <a:lstStyle/>
        <a:p>
          <a:r>
            <a:rPr lang="en-CA"/>
            <a:t>Certain vulnerable groups may be subjected to more immigration / police scrutiny and abuse</a:t>
          </a:r>
          <a:endParaRPr lang="en-US"/>
        </a:p>
      </dgm:t>
    </dgm:pt>
    <dgm:pt modelId="{E1299FC1-BD8F-4AA1-BFA5-195181F0E6B5}" type="parTrans" cxnId="{2D95F4AF-2B6A-4E02-8CC8-8094039DB6DC}">
      <dgm:prSet/>
      <dgm:spPr/>
      <dgm:t>
        <a:bodyPr/>
        <a:lstStyle/>
        <a:p>
          <a:endParaRPr lang="en-US"/>
        </a:p>
      </dgm:t>
    </dgm:pt>
    <dgm:pt modelId="{9E2353E7-78F2-4500-9C4F-E1DE4FC7CC0C}" type="sibTrans" cxnId="{2D95F4AF-2B6A-4E02-8CC8-8094039DB6DC}">
      <dgm:prSet/>
      <dgm:spPr/>
      <dgm:t>
        <a:bodyPr/>
        <a:lstStyle/>
        <a:p>
          <a:endParaRPr lang="en-US"/>
        </a:p>
      </dgm:t>
    </dgm:pt>
    <dgm:pt modelId="{0D2707C8-9276-4A50-AA8B-02632DCD154F}">
      <dgm:prSet/>
      <dgm:spPr/>
      <dgm:t>
        <a:bodyPr/>
        <a:lstStyle/>
        <a:p>
          <a:r>
            <a:rPr lang="en-CA"/>
            <a:t>Alternatives to Detention are important for an officer to consider and may be embedded in the Act</a:t>
          </a:r>
          <a:endParaRPr lang="en-US"/>
        </a:p>
      </dgm:t>
    </dgm:pt>
    <dgm:pt modelId="{F6FE6FA3-EB4A-4BC2-8D4C-612C8C14A41C}" type="parTrans" cxnId="{B5DBB630-56D7-42CA-ADC9-B88D6DBEEDBE}">
      <dgm:prSet/>
      <dgm:spPr/>
      <dgm:t>
        <a:bodyPr/>
        <a:lstStyle/>
        <a:p>
          <a:endParaRPr lang="en-US"/>
        </a:p>
      </dgm:t>
    </dgm:pt>
    <dgm:pt modelId="{31E578D3-3A12-49A6-91E0-6BD85A77ED3E}" type="sibTrans" cxnId="{B5DBB630-56D7-42CA-ADC9-B88D6DBEEDBE}">
      <dgm:prSet/>
      <dgm:spPr/>
      <dgm:t>
        <a:bodyPr/>
        <a:lstStyle/>
        <a:p>
          <a:endParaRPr lang="en-US"/>
        </a:p>
      </dgm:t>
    </dgm:pt>
    <dgm:pt modelId="{5364780A-70B8-4CD9-8E71-A482A4F71F99}">
      <dgm:prSet/>
      <dgm:spPr/>
      <dgm:t>
        <a:bodyPr/>
        <a:lstStyle/>
        <a:p>
          <a:r>
            <a:rPr lang="en-CA"/>
            <a:t>Courts may have inherent jurisdiction for remedies such as habeas corpus or in situ inspections</a:t>
          </a:r>
          <a:endParaRPr lang="en-US"/>
        </a:p>
      </dgm:t>
    </dgm:pt>
    <dgm:pt modelId="{A331AA74-F0F3-4CF7-BC23-8E39EE9DDDB2}" type="parTrans" cxnId="{BDA21A3A-2DC6-4A3C-A0D9-08B0F9BA5CBD}">
      <dgm:prSet/>
      <dgm:spPr/>
      <dgm:t>
        <a:bodyPr/>
        <a:lstStyle/>
        <a:p>
          <a:endParaRPr lang="en-US"/>
        </a:p>
      </dgm:t>
    </dgm:pt>
    <dgm:pt modelId="{4E5A9D80-CCF2-4EB7-B261-DF2BF84720FB}" type="sibTrans" cxnId="{BDA21A3A-2DC6-4A3C-A0D9-08B0F9BA5CBD}">
      <dgm:prSet/>
      <dgm:spPr/>
      <dgm:t>
        <a:bodyPr/>
        <a:lstStyle/>
        <a:p>
          <a:endParaRPr lang="en-US"/>
        </a:p>
      </dgm:t>
    </dgm:pt>
    <dgm:pt modelId="{7A29A355-3A79-4FB9-8485-DB5FE88FD516}" type="pres">
      <dgm:prSet presAssocID="{7B56728E-9546-462C-B225-E8B6E60F7B82}" presName="linear" presStyleCnt="0">
        <dgm:presLayoutVars>
          <dgm:animLvl val="lvl"/>
          <dgm:resizeHandles val="exact"/>
        </dgm:presLayoutVars>
      </dgm:prSet>
      <dgm:spPr/>
    </dgm:pt>
    <dgm:pt modelId="{6F10BF0F-20FF-4969-B204-F2D181B2EF31}" type="pres">
      <dgm:prSet presAssocID="{A2A497DD-4BF1-4926-B8E2-C126BF009D8D}" presName="parentText" presStyleLbl="node1" presStyleIdx="0" presStyleCnt="6">
        <dgm:presLayoutVars>
          <dgm:chMax val="0"/>
          <dgm:bulletEnabled val="1"/>
        </dgm:presLayoutVars>
      </dgm:prSet>
      <dgm:spPr/>
    </dgm:pt>
    <dgm:pt modelId="{A6CBC548-8036-451F-9427-E591317BC0B1}" type="pres">
      <dgm:prSet presAssocID="{2823E5AF-A074-4688-9FF9-7B4D344DF42A}" presName="spacer" presStyleCnt="0"/>
      <dgm:spPr/>
    </dgm:pt>
    <dgm:pt modelId="{BFC2FDAE-166E-4EBB-BA6C-091F72947526}" type="pres">
      <dgm:prSet presAssocID="{1EF53AF3-E300-47F1-A0FD-FF83D8FC3A75}" presName="parentText" presStyleLbl="node1" presStyleIdx="1" presStyleCnt="6">
        <dgm:presLayoutVars>
          <dgm:chMax val="0"/>
          <dgm:bulletEnabled val="1"/>
        </dgm:presLayoutVars>
      </dgm:prSet>
      <dgm:spPr/>
    </dgm:pt>
    <dgm:pt modelId="{3C76218F-0497-41E1-8F7D-8BD39F89D54E}" type="pres">
      <dgm:prSet presAssocID="{BB0124C3-8716-4FE6-B244-74219D719E6C}" presName="spacer" presStyleCnt="0"/>
      <dgm:spPr/>
    </dgm:pt>
    <dgm:pt modelId="{2131FDE8-5DF9-404F-800B-872E14714A01}" type="pres">
      <dgm:prSet presAssocID="{6FB22BC2-A2EA-424A-A963-6E190C4DF510}" presName="parentText" presStyleLbl="node1" presStyleIdx="2" presStyleCnt="6">
        <dgm:presLayoutVars>
          <dgm:chMax val="0"/>
          <dgm:bulletEnabled val="1"/>
        </dgm:presLayoutVars>
      </dgm:prSet>
      <dgm:spPr/>
    </dgm:pt>
    <dgm:pt modelId="{A38B642E-0327-4546-93AE-CC4089D61021}" type="pres">
      <dgm:prSet presAssocID="{C8B283D1-0611-4490-AA4B-CF9096C497EA}" presName="spacer" presStyleCnt="0"/>
      <dgm:spPr/>
    </dgm:pt>
    <dgm:pt modelId="{F5E1F125-38E5-44F2-8F7A-2C72267D137F}" type="pres">
      <dgm:prSet presAssocID="{0E508105-0562-4F4E-9946-B53740ABEBB0}" presName="parentText" presStyleLbl="node1" presStyleIdx="3" presStyleCnt="6">
        <dgm:presLayoutVars>
          <dgm:chMax val="0"/>
          <dgm:bulletEnabled val="1"/>
        </dgm:presLayoutVars>
      </dgm:prSet>
      <dgm:spPr/>
    </dgm:pt>
    <dgm:pt modelId="{D4605D09-4543-4B78-94BF-2F20B380F9D7}" type="pres">
      <dgm:prSet presAssocID="{9E2353E7-78F2-4500-9C4F-E1DE4FC7CC0C}" presName="spacer" presStyleCnt="0"/>
      <dgm:spPr/>
    </dgm:pt>
    <dgm:pt modelId="{AA927582-ADBE-43B2-9730-FE6C1EBA5ABE}" type="pres">
      <dgm:prSet presAssocID="{0D2707C8-9276-4A50-AA8B-02632DCD154F}" presName="parentText" presStyleLbl="node1" presStyleIdx="4" presStyleCnt="6">
        <dgm:presLayoutVars>
          <dgm:chMax val="0"/>
          <dgm:bulletEnabled val="1"/>
        </dgm:presLayoutVars>
      </dgm:prSet>
      <dgm:spPr/>
    </dgm:pt>
    <dgm:pt modelId="{5A41E074-5B29-4BF2-B78B-5FAB9FC764D7}" type="pres">
      <dgm:prSet presAssocID="{31E578D3-3A12-49A6-91E0-6BD85A77ED3E}" presName="spacer" presStyleCnt="0"/>
      <dgm:spPr/>
    </dgm:pt>
    <dgm:pt modelId="{651DEB8B-ABFA-4C5F-926D-5A2BB9979EE5}" type="pres">
      <dgm:prSet presAssocID="{5364780A-70B8-4CD9-8E71-A482A4F71F99}" presName="parentText" presStyleLbl="node1" presStyleIdx="5" presStyleCnt="6">
        <dgm:presLayoutVars>
          <dgm:chMax val="0"/>
          <dgm:bulletEnabled val="1"/>
        </dgm:presLayoutVars>
      </dgm:prSet>
      <dgm:spPr/>
    </dgm:pt>
  </dgm:ptLst>
  <dgm:cxnLst>
    <dgm:cxn modelId="{7BD9741B-3965-4A7A-BA80-BD7DC9B15785}" type="presOf" srcId="{1EF53AF3-E300-47F1-A0FD-FF83D8FC3A75}" destId="{BFC2FDAE-166E-4EBB-BA6C-091F72947526}" srcOrd="0" destOrd="0" presId="urn:microsoft.com/office/officeart/2005/8/layout/vList2"/>
    <dgm:cxn modelId="{C6CB372B-A7E5-4180-816C-0C382372C723}" type="presOf" srcId="{5364780A-70B8-4CD9-8E71-A482A4F71F99}" destId="{651DEB8B-ABFA-4C5F-926D-5A2BB9979EE5}" srcOrd="0" destOrd="0" presId="urn:microsoft.com/office/officeart/2005/8/layout/vList2"/>
    <dgm:cxn modelId="{B5DBB630-56D7-42CA-ADC9-B88D6DBEEDBE}" srcId="{7B56728E-9546-462C-B225-E8B6E60F7B82}" destId="{0D2707C8-9276-4A50-AA8B-02632DCD154F}" srcOrd="4" destOrd="0" parTransId="{F6FE6FA3-EB4A-4BC2-8D4C-612C8C14A41C}" sibTransId="{31E578D3-3A12-49A6-91E0-6BD85A77ED3E}"/>
    <dgm:cxn modelId="{BDA21A3A-2DC6-4A3C-A0D9-08B0F9BA5CBD}" srcId="{7B56728E-9546-462C-B225-E8B6E60F7B82}" destId="{5364780A-70B8-4CD9-8E71-A482A4F71F99}" srcOrd="5" destOrd="0" parTransId="{A331AA74-F0F3-4CF7-BC23-8E39EE9DDDB2}" sibTransId="{4E5A9D80-CCF2-4EB7-B261-DF2BF84720FB}"/>
    <dgm:cxn modelId="{8FC4BA4D-8A8C-4D21-AE71-122B0455B950}" type="presOf" srcId="{A2A497DD-4BF1-4926-B8E2-C126BF009D8D}" destId="{6F10BF0F-20FF-4969-B204-F2D181B2EF31}" srcOrd="0" destOrd="0" presId="urn:microsoft.com/office/officeart/2005/8/layout/vList2"/>
    <dgm:cxn modelId="{AF8F2B52-5A4E-4D52-9CDD-E9AFC906BB48}" type="presOf" srcId="{0D2707C8-9276-4A50-AA8B-02632DCD154F}" destId="{AA927582-ADBE-43B2-9730-FE6C1EBA5ABE}" srcOrd="0" destOrd="0" presId="urn:microsoft.com/office/officeart/2005/8/layout/vList2"/>
    <dgm:cxn modelId="{400B7854-89FC-4F47-9577-46B4B35ABF66}" type="presOf" srcId="{0E508105-0562-4F4E-9946-B53740ABEBB0}" destId="{F5E1F125-38E5-44F2-8F7A-2C72267D137F}" srcOrd="0" destOrd="0" presId="urn:microsoft.com/office/officeart/2005/8/layout/vList2"/>
    <dgm:cxn modelId="{E350A28B-62CF-450D-9028-81E1CDB1C48A}" srcId="{7B56728E-9546-462C-B225-E8B6E60F7B82}" destId="{A2A497DD-4BF1-4926-B8E2-C126BF009D8D}" srcOrd="0" destOrd="0" parTransId="{48B116E0-7A0B-46A8-80CD-534C624B7732}" sibTransId="{2823E5AF-A074-4688-9FF9-7B4D344DF42A}"/>
    <dgm:cxn modelId="{2D95F4AF-2B6A-4E02-8CC8-8094039DB6DC}" srcId="{7B56728E-9546-462C-B225-E8B6E60F7B82}" destId="{0E508105-0562-4F4E-9946-B53740ABEBB0}" srcOrd="3" destOrd="0" parTransId="{E1299FC1-BD8F-4AA1-BFA5-195181F0E6B5}" sibTransId="{9E2353E7-78F2-4500-9C4F-E1DE4FC7CC0C}"/>
    <dgm:cxn modelId="{494618BE-7958-40BE-A314-7E0527FDA80A}" type="presOf" srcId="{6FB22BC2-A2EA-424A-A963-6E190C4DF510}" destId="{2131FDE8-5DF9-404F-800B-872E14714A01}" srcOrd="0" destOrd="0" presId="urn:microsoft.com/office/officeart/2005/8/layout/vList2"/>
    <dgm:cxn modelId="{5B1DEBD9-353B-4E37-BB94-17CFEAE901F5}" type="presOf" srcId="{7B56728E-9546-462C-B225-E8B6E60F7B82}" destId="{7A29A355-3A79-4FB9-8485-DB5FE88FD516}" srcOrd="0" destOrd="0" presId="urn:microsoft.com/office/officeart/2005/8/layout/vList2"/>
    <dgm:cxn modelId="{19A400E8-ED67-4DB5-A095-A453066E02A2}" srcId="{7B56728E-9546-462C-B225-E8B6E60F7B82}" destId="{1EF53AF3-E300-47F1-A0FD-FF83D8FC3A75}" srcOrd="1" destOrd="0" parTransId="{EABDD4C4-BFAE-482E-AE68-563F42ACA596}" sibTransId="{BB0124C3-8716-4FE6-B244-74219D719E6C}"/>
    <dgm:cxn modelId="{773FCFF0-72A9-4546-97C7-E22A0200407B}" srcId="{7B56728E-9546-462C-B225-E8B6E60F7B82}" destId="{6FB22BC2-A2EA-424A-A963-6E190C4DF510}" srcOrd="2" destOrd="0" parTransId="{9FEEFFF4-4DFD-4CCF-B4B5-5FB7C38B5ACC}" sibTransId="{C8B283D1-0611-4490-AA4B-CF9096C497EA}"/>
    <dgm:cxn modelId="{ED373B81-09F9-4AA6-B332-F67BF9C21F47}" type="presParOf" srcId="{7A29A355-3A79-4FB9-8485-DB5FE88FD516}" destId="{6F10BF0F-20FF-4969-B204-F2D181B2EF31}" srcOrd="0" destOrd="0" presId="urn:microsoft.com/office/officeart/2005/8/layout/vList2"/>
    <dgm:cxn modelId="{39ACAD0B-2120-4851-AEB8-328AFD0445BB}" type="presParOf" srcId="{7A29A355-3A79-4FB9-8485-DB5FE88FD516}" destId="{A6CBC548-8036-451F-9427-E591317BC0B1}" srcOrd="1" destOrd="0" presId="urn:microsoft.com/office/officeart/2005/8/layout/vList2"/>
    <dgm:cxn modelId="{3975C369-29C1-45D6-B002-EDA5AFB6D4D4}" type="presParOf" srcId="{7A29A355-3A79-4FB9-8485-DB5FE88FD516}" destId="{BFC2FDAE-166E-4EBB-BA6C-091F72947526}" srcOrd="2" destOrd="0" presId="urn:microsoft.com/office/officeart/2005/8/layout/vList2"/>
    <dgm:cxn modelId="{DD73A4A9-0B97-4CCC-9DE3-0E89E4667848}" type="presParOf" srcId="{7A29A355-3A79-4FB9-8485-DB5FE88FD516}" destId="{3C76218F-0497-41E1-8F7D-8BD39F89D54E}" srcOrd="3" destOrd="0" presId="urn:microsoft.com/office/officeart/2005/8/layout/vList2"/>
    <dgm:cxn modelId="{ED8E7812-CDED-40ED-8F87-B4D479A51522}" type="presParOf" srcId="{7A29A355-3A79-4FB9-8485-DB5FE88FD516}" destId="{2131FDE8-5DF9-404F-800B-872E14714A01}" srcOrd="4" destOrd="0" presId="urn:microsoft.com/office/officeart/2005/8/layout/vList2"/>
    <dgm:cxn modelId="{A1AAE61C-D084-424F-AA7C-6B9AE71E0426}" type="presParOf" srcId="{7A29A355-3A79-4FB9-8485-DB5FE88FD516}" destId="{A38B642E-0327-4546-93AE-CC4089D61021}" srcOrd="5" destOrd="0" presId="urn:microsoft.com/office/officeart/2005/8/layout/vList2"/>
    <dgm:cxn modelId="{A901CBE9-D3B6-4E50-956E-CDED3D45211E}" type="presParOf" srcId="{7A29A355-3A79-4FB9-8485-DB5FE88FD516}" destId="{F5E1F125-38E5-44F2-8F7A-2C72267D137F}" srcOrd="6" destOrd="0" presId="urn:microsoft.com/office/officeart/2005/8/layout/vList2"/>
    <dgm:cxn modelId="{E94FC927-7889-4D67-AFDB-77685072E68D}" type="presParOf" srcId="{7A29A355-3A79-4FB9-8485-DB5FE88FD516}" destId="{D4605D09-4543-4B78-94BF-2F20B380F9D7}" srcOrd="7" destOrd="0" presId="urn:microsoft.com/office/officeart/2005/8/layout/vList2"/>
    <dgm:cxn modelId="{63FC9DD2-008A-4119-8619-B70333A29575}" type="presParOf" srcId="{7A29A355-3A79-4FB9-8485-DB5FE88FD516}" destId="{AA927582-ADBE-43B2-9730-FE6C1EBA5ABE}" srcOrd="8" destOrd="0" presId="urn:microsoft.com/office/officeart/2005/8/layout/vList2"/>
    <dgm:cxn modelId="{4C8F7DD6-84B2-477A-9183-0D24804E30B2}" type="presParOf" srcId="{7A29A355-3A79-4FB9-8485-DB5FE88FD516}" destId="{5A41E074-5B29-4BF2-B78B-5FAB9FC764D7}" srcOrd="9" destOrd="0" presId="urn:microsoft.com/office/officeart/2005/8/layout/vList2"/>
    <dgm:cxn modelId="{29BB72A1-7D80-4D65-B188-E76981940DC8}" type="presParOf" srcId="{7A29A355-3A79-4FB9-8485-DB5FE88FD516}" destId="{651DEB8B-ABFA-4C5F-926D-5A2BB9979EE5}"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244638-CA11-466F-8311-0DC954FB66DA}">
      <dsp:nvSpPr>
        <dsp:cNvPr id="0" name=""/>
        <dsp:cNvSpPr/>
      </dsp:nvSpPr>
      <dsp:spPr>
        <a:xfrm>
          <a:off x="0" y="47004"/>
          <a:ext cx="5641974" cy="115713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b="0" i="0" u="sng" kern="1200">
              <a:hlinkClick xmlns:r="http://schemas.openxmlformats.org/officeDocument/2006/relationships" r:id="rId1"/>
            </a:rPr>
            <a:t>Using Alternatives to Detention As A Systems Change Strategy Towards Ending Immigration Detention</a:t>
          </a:r>
          <a:endParaRPr lang="en-US" sz="2300" kern="1200"/>
        </a:p>
      </dsp:txBody>
      <dsp:txXfrm>
        <a:off x="56486" y="103490"/>
        <a:ext cx="5529002" cy="1044158"/>
      </dsp:txXfrm>
    </dsp:sp>
    <dsp:sp modelId="{68ABC120-41DF-4978-974E-2A1B2C8EB923}">
      <dsp:nvSpPr>
        <dsp:cNvPr id="0" name=""/>
        <dsp:cNvSpPr/>
      </dsp:nvSpPr>
      <dsp:spPr>
        <a:xfrm>
          <a:off x="0" y="1270375"/>
          <a:ext cx="5641974" cy="1157130"/>
        </a:xfrm>
        <a:prstGeom prst="roundRect">
          <a:avLst/>
        </a:prstGeom>
        <a:solidFill>
          <a:schemeClr val="accent2">
            <a:hueOff val="-2447042"/>
            <a:satOff val="10798"/>
            <a:lumOff val="-18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b="0" i="0" u="sng" kern="1200">
              <a:hlinkClick xmlns:r="http://schemas.openxmlformats.org/officeDocument/2006/relationships" r:id="rId2"/>
            </a:rPr>
            <a:t>Gaining Ground: Promising Practices to Reduce and End Immigration Detention</a:t>
          </a:r>
          <a:endParaRPr lang="en-US" sz="2300" kern="1200"/>
        </a:p>
      </dsp:txBody>
      <dsp:txXfrm>
        <a:off x="56486" y="1326861"/>
        <a:ext cx="5529002" cy="1044158"/>
      </dsp:txXfrm>
    </dsp:sp>
    <dsp:sp modelId="{404BC112-FD3F-4078-A465-B0C1B9976C9B}">
      <dsp:nvSpPr>
        <dsp:cNvPr id="0" name=""/>
        <dsp:cNvSpPr/>
      </dsp:nvSpPr>
      <dsp:spPr>
        <a:xfrm>
          <a:off x="0" y="2493745"/>
          <a:ext cx="5641974" cy="1157130"/>
        </a:xfrm>
        <a:prstGeom prst="roundRect">
          <a:avLst/>
        </a:prstGeom>
        <a:solidFill>
          <a:schemeClr val="accent2">
            <a:hueOff val="-4894083"/>
            <a:satOff val="21595"/>
            <a:lumOff val="-366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b="0" i="0" u="sng" kern="1200">
              <a:hlinkClick xmlns:r="http://schemas.openxmlformats.org/officeDocument/2006/relationships" r:id="rId3"/>
            </a:rPr>
            <a:t>Immigration Detention and Alternatives to Immigration Detention in the Asia Pacific Region</a:t>
          </a:r>
          <a:endParaRPr lang="en-US" sz="2300" kern="1200"/>
        </a:p>
      </dsp:txBody>
      <dsp:txXfrm>
        <a:off x="56486" y="2550231"/>
        <a:ext cx="5529002" cy="1044158"/>
      </dsp:txXfrm>
    </dsp:sp>
    <dsp:sp modelId="{3A057559-68E0-4BB3-A99D-3A664CCA70F3}">
      <dsp:nvSpPr>
        <dsp:cNvPr id="0" name=""/>
        <dsp:cNvSpPr/>
      </dsp:nvSpPr>
      <dsp:spPr>
        <a:xfrm>
          <a:off x="0" y="3717115"/>
          <a:ext cx="5641974" cy="1157130"/>
        </a:xfrm>
        <a:prstGeom prst="roundRect">
          <a:avLst/>
        </a:prstGeom>
        <a:solidFill>
          <a:schemeClr val="accent2">
            <a:hueOff val="-7341125"/>
            <a:satOff val="32393"/>
            <a:lumOff val="-549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kern="1200">
              <a:hlinkClick xmlns:r="http://schemas.openxmlformats.org/officeDocument/2006/relationships" r:id="rId4"/>
            </a:rPr>
            <a:t>www.internationaldetentioncoalition.org</a:t>
          </a:r>
          <a:r>
            <a:rPr lang="en-GB" sz="2300" kern="1200"/>
            <a:t> </a:t>
          </a:r>
          <a:endParaRPr lang="en-US" sz="2300" kern="1200"/>
        </a:p>
      </dsp:txBody>
      <dsp:txXfrm>
        <a:off x="56486" y="3773601"/>
        <a:ext cx="5529002" cy="10441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3FCEDC-6DB0-493D-B39E-8F9D673C9783}">
      <dsp:nvSpPr>
        <dsp:cNvPr id="0" name=""/>
        <dsp:cNvSpPr/>
      </dsp:nvSpPr>
      <dsp:spPr>
        <a:xfrm>
          <a:off x="168126" y="1907945"/>
          <a:ext cx="2210717" cy="110535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CA" sz="1300" kern="1200"/>
            <a:t>These are just some of the principles which have been taken from the cases and research </a:t>
          </a:r>
          <a:endParaRPr lang="en-US" sz="1300" kern="1200"/>
        </a:p>
      </dsp:txBody>
      <dsp:txXfrm>
        <a:off x="200501" y="1940320"/>
        <a:ext cx="2145967" cy="1040608"/>
      </dsp:txXfrm>
    </dsp:sp>
    <dsp:sp modelId="{A58A20F7-0D19-4E2C-834C-458DD9866532}">
      <dsp:nvSpPr>
        <dsp:cNvPr id="0" name=""/>
        <dsp:cNvSpPr/>
      </dsp:nvSpPr>
      <dsp:spPr>
        <a:xfrm rot="17692822">
          <a:off x="1770078" y="1487038"/>
          <a:ext cx="2101817" cy="40429"/>
        </a:xfrm>
        <a:custGeom>
          <a:avLst/>
          <a:gdLst/>
          <a:ahLst/>
          <a:cxnLst/>
          <a:rect l="0" t="0" r="0" b="0"/>
          <a:pathLst>
            <a:path>
              <a:moveTo>
                <a:pt x="0" y="20214"/>
              </a:moveTo>
              <a:lnTo>
                <a:pt x="2101817" y="20214"/>
              </a:lnTo>
            </a:path>
          </a:pathLst>
        </a:custGeom>
        <a:noFill/>
        <a:ln w="158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2768442" y="1454707"/>
        <a:ext cx="105090" cy="105090"/>
      </dsp:txXfrm>
    </dsp:sp>
    <dsp:sp modelId="{B7C61872-0B32-430C-ABB3-495C6045D236}">
      <dsp:nvSpPr>
        <dsp:cNvPr id="0" name=""/>
        <dsp:cNvSpPr/>
      </dsp:nvSpPr>
      <dsp:spPr>
        <a:xfrm>
          <a:off x="3263131" y="1201"/>
          <a:ext cx="2210717" cy="1105358"/>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CA" sz="1300" kern="1200"/>
            <a:t>Immigration detention is not meant as punishment</a:t>
          </a:r>
          <a:endParaRPr lang="en-US" sz="1300" kern="1200"/>
        </a:p>
      </dsp:txBody>
      <dsp:txXfrm>
        <a:off x="3295506" y="33576"/>
        <a:ext cx="2145967" cy="1040608"/>
      </dsp:txXfrm>
    </dsp:sp>
    <dsp:sp modelId="{A0E02DC1-7FD1-4309-A938-BD24114261A0}">
      <dsp:nvSpPr>
        <dsp:cNvPr id="0" name=""/>
        <dsp:cNvSpPr/>
      </dsp:nvSpPr>
      <dsp:spPr>
        <a:xfrm rot="19457599">
          <a:off x="2276486" y="2122619"/>
          <a:ext cx="1089002" cy="40429"/>
        </a:xfrm>
        <a:custGeom>
          <a:avLst/>
          <a:gdLst/>
          <a:ahLst/>
          <a:cxnLst/>
          <a:rect l="0" t="0" r="0" b="0"/>
          <a:pathLst>
            <a:path>
              <a:moveTo>
                <a:pt x="0" y="20214"/>
              </a:moveTo>
              <a:lnTo>
                <a:pt x="1089002" y="20214"/>
              </a:lnTo>
            </a:path>
          </a:pathLst>
        </a:custGeom>
        <a:noFill/>
        <a:ln w="158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793762" y="2115609"/>
        <a:ext cx="54450" cy="54450"/>
      </dsp:txXfrm>
    </dsp:sp>
    <dsp:sp modelId="{631B42F3-AFB3-40C3-AC5A-D155A5796994}">
      <dsp:nvSpPr>
        <dsp:cNvPr id="0" name=""/>
        <dsp:cNvSpPr/>
      </dsp:nvSpPr>
      <dsp:spPr>
        <a:xfrm>
          <a:off x="3263131" y="1272364"/>
          <a:ext cx="2210717" cy="1105358"/>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CA" sz="1300" kern="1200"/>
            <a:t>Although punishment is not the objective, many of the consequences are the same</a:t>
          </a:r>
          <a:endParaRPr lang="en-US" sz="1300" kern="1200"/>
        </a:p>
      </dsp:txBody>
      <dsp:txXfrm>
        <a:off x="3295506" y="1304739"/>
        <a:ext cx="2145967" cy="1040608"/>
      </dsp:txXfrm>
    </dsp:sp>
    <dsp:sp modelId="{10FE52DF-0378-4F2C-9C3A-CC52571117D0}">
      <dsp:nvSpPr>
        <dsp:cNvPr id="0" name=""/>
        <dsp:cNvSpPr/>
      </dsp:nvSpPr>
      <dsp:spPr>
        <a:xfrm rot="2142401">
          <a:off x="2276486" y="2758200"/>
          <a:ext cx="1089002" cy="40429"/>
        </a:xfrm>
        <a:custGeom>
          <a:avLst/>
          <a:gdLst/>
          <a:ahLst/>
          <a:cxnLst/>
          <a:rect l="0" t="0" r="0" b="0"/>
          <a:pathLst>
            <a:path>
              <a:moveTo>
                <a:pt x="0" y="20214"/>
              </a:moveTo>
              <a:lnTo>
                <a:pt x="1089002" y="20214"/>
              </a:lnTo>
            </a:path>
          </a:pathLst>
        </a:custGeom>
        <a:noFill/>
        <a:ln w="158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793762" y="2751190"/>
        <a:ext cx="54450" cy="54450"/>
      </dsp:txXfrm>
    </dsp:sp>
    <dsp:sp modelId="{3DCCE472-0F0C-42C8-826C-0199F5A21C8B}">
      <dsp:nvSpPr>
        <dsp:cNvPr id="0" name=""/>
        <dsp:cNvSpPr/>
      </dsp:nvSpPr>
      <dsp:spPr>
        <a:xfrm>
          <a:off x="3263131" y="2543526"/>
          <a:ext cx="2210717" cy="1105358"/>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CA" sz="1300" kern="1200"/>
            <a:t>Courts have specialized knowledge of issues relating to the deprivation of liberty and are proper forums for adjudicating the lawfulness of detention</a:t>
          </a:r>
          <a:endParaRPr lang="en-US" sz="1300" kern="1200"/>
        </a:p>
      </dsp:txBody>
      <dsp:txXfrm>
        <a:off x="3295506" y="2575901"/>
        <a:ext cx="2145967" cy="1040608"/>
      </dsp:txXfrm>
    </dsp:sp>
    <dsp:sp modelId="{254C1F7B-B0FA-4603-850F-68D474F81B82}">
      <dsp:nvSpPr>
        <dsp:cNvPr id="0" name=""/>
        <dsp:cNvSpPr/>
      </dsp:nvSpPr>
      <dsp:spPr>
        <a:xfrm rot="3907178">
          <a:off x="1770078" y="3393782"/>
          <a:ext cx="2101817" cy="40429"/>
        </a:xfrm>
        <a:custGeom>
          <a:avLst/>
          <a:gdLst/>
          <a:ahLst/>
          <a:cxnLst/>
          <a:rect l="0" t="0" r="0" b="0"/>
          <a:pathLst>
            <a:path>
              <a:moveTo>
                <a:pt x="0" y="20214"/>
              </a:moveTo>
              <a:lnTo>
                <a:pt x="2101817" y="20214"/>
              </a:lnTo>
            </a:path>
          </a:pathLst>
        </a:custGeom>
        <a:noFill/>
        <a:ln w="158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2768442" y="3361451"/>
        <a:ext cx="105090" cy="105090"/>
      </dsp:txXfrm>
    </dsp:sp>
    <dsp:sp modelId="{E3CF0F03-D8D9-4316-BBAB-7C1F4C5468BB}">
      <dsp:nvSpPr>
        <dsp:cNvPr id="0" name=""/>
        <dsp:cNvSpPr/>
      </dsp:nvSpPr>
      <dsp:spPr>
        <a:xfrm>
          <a:off x="3263131" y="3814689"/>
          <a:ext cx="2210717" cy="1105358"/>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CA" sz="1300" kern="1200"/>
            <a:t>Authorities should impose the least restrictive means available to achieve the objective under the law</a:t>
          </a:r>
          <a:endParaRPr lang="en-US" sz="1300" kern="1200"/>
        </a:p>
      </dsp:txBody>
      <dsp:txXfrm>
        <a:off x="3295506" y="3847064"/>
        <a:ext cx="2145967" cy="1040608"/>
      </dsp:txXfrm>
    </dsp:sp>
    <dsp:sp modelId="{C947213F-46F9-46FA-A01A-7841974D37DE}">
      <dsp:nvSpPr>
        <dsp:cNvPr id="0" name=""/>
        <dsp:cNvSpPr/>
      </dsp:nvSpPr>
      <dsp:spPr>
        <a:xfrm>
          <a:off x="168126" y="3179108"/>
          <a:ext cx="2210717" cy="110535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CA" sz="1300" kern="1200"/>
            <a:t>There are no doubt many more principles and objectives, particularly emanating from national and international human rights instruments</a:t>
          </a:r>
          <a:endParaRPr lang="en-US" sz="1300" kern="1200"/>
        </a:p>
      </dsp:txBody>
      <dsp:txXfrm>
        <a:off x="200501" y="3211483"/>
        <a:ext cx="2145967" cy="104060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45DE20-3CB5-4764-ACFF-E0A9F02E4198}">
      <dsp:nvSpPr>
        <dsp:cNvPr id="0" name=""/>
        <dsp:cNvSpPr/>
      </dsp:nvSpPr>
      <dsp:spPr>
        <a:xfrm>
          <a:off x="0" y="209635"/>
          <a:ext cx="5641974" cy="76167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CA" sz="2100" b="1" kern="1200"/>
            <a:t>Ulde v Minister of Home Affairs and another, 2009 (4) SA 522 (SCA)</a:t>
          </a:r>
          <a:endParaRPr lang="en-US" sz="2100" kern="1200"/>
        </a:p>
      </dsp:txBody>
      <dsp:txXfrm>
        <a:off x="37182" y="246817"/>
        <a:ext cx="5567610" cy="687306"/>
      </dsp:txXfrm>
    </dsp:sp>
    <dsp:sp modelId="{2B49D510-4640-4C75-AA1A-4C75978E37E4}">
      <dsp:nvSpPr>
        <dsp:cNvPr id="0" name=""/>
        <dsp:cNvSpPr/>
      </dsp:nvSpPr>
      <dsp:spPr>
        <a:xfrm>
          <a:off x="0" y="971305"/>
          <a:ext cx="5641974" cy="6520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133"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CA" sz="1600" kern="1200"/>
            <a:t>Blanket detention provisions for the purposes of deportation are not lawful and the need to detain an individual must be examined separately from the decision to deport</a:t>
          </a:r>
          <a:endParaRPr lang="en-US" sz="1600" kern="1200"/>
        </a:p>
      </dsp:txBody>
      <dsp:txXfrm>
        <a:off x="0" y="971305"/>
        <a:ext cx="5641974" cy="652050"/>
      </dsp:txXfrm>
    </dsp:sp>
    <dsp:sp modelId="{E603D3AD-983C-4C24-8583-8930AFAB0BCB}">
      <dsp:nvSpPr>
        <dsp:cNvPr id="0" name=""/>
        <dsp:cNvSpPr/>
      </dsp:nvSpPr>
      <dsp:spPr>
        <a:xfrm>
          <a:off x="0" y="1623355"/>
          <a:ext cx="5641974" cy="761670"/>
        </a:xfrm>
        <a:prstGeom prst="roundRect">
          <a:avLst/>
        </a:prstGeom>
        <a:solidFill>
          <a:schemeClr val="accent2">
            <a:hueOff val="-3670562"/>
            <a:satOff val="16196"/>
            <a:lumOff val="-274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CA" sz="2100" b="1" kern="1200"/>
            <a:t>Abdi and another v Minister of Home Affairs and others, 2011 (3) SA 37 (SCA)</a:t>
          </a:r>
          <a:endParaRPr lang="en-US" sz="2100" kern="1200"/>
        </a:p>
      </dsp:txBody>
      <dsp:txXfrm>
        <a:off x="37182" y="1660537"/>
        <a:ext cx="5567610" cy="687306"/>
      </dsp:txXfrm>
    </dsp:sp>
    <dsp:sp modelId="{3DC7CFD4-34F1-4A9A-B78B-F5781D06F0FD}">
      <dsp:nvSpPr>
        <dsp:cNvPr id="0" name=""/>
        <dsp:cNvSpPr/>
      </dsp:nvSpPr>
      <dsp:spPr>
        <a:xfrm>
          <a:off x="0" y="2385024"/>
          <a:ext cx="5641974" cy="4564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133"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CA" sz="1600" kern="1200"/>
            <a:t>South African courts retain jurisdiction to consider the lawfulness of people detained in the international section of an airport</a:t>
          </a:r>
          <a:endParaRPr lang="en-US" sz="1600" kern="1200"/>
        </a:p>
      </dsp:txBody>
      <dsp:txXfrm>
        <a:off x="0" y="2385024"/>
        <a:ext cx="5641974" cy="456435"/>
      </dsp:txXfrm>
    </dsp:sp>
    <dsp:sp modelId="{CDA7E8A1-3C1E-4E96-AE0F-FC9ED4B8CD3A}">
      <dsp:nvSpPr>
        <dsp:cNvPr id="0" name=""/>
        <dsp:cNvSpPr/>
      </dsp:nvSpPr>
      <dsp:spPr>
        <a:xfrm>
          <a:off x="0" y="2841460"/>
          <a:ext cx="5641974" cy="761670"/>
        </a:xfrm>
        <a:prstGeom prst="roundRect">
          <a:avLst/>
        </a:prstGeom>
        <a:solidFill>
          <a:schemeClr val="accent2">
            <a:hueOff val="-7341125"/>
            <a:satOff val="32393"/>
            <a:lumOff val="-549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1" kern="1200"/>
            <a:t>Ruta v Minister of Home Affairs and others, 2019 (2) SA 329 (CC)</a:t>
          </a:r>
          <a:endParaRPr lang="en-US" sz="2100" kern="1200"/>
        </a:p>
      </dsp:txBody>
      <dsp:txXfrm>
        <a:off x="37182" y="2878642"/>
        <a:ext cx="5567610" cy="687306"/>
      </dsp:txXfrm>
    </dsp:sp>
    <dsp:sp modelId="{45C585E9-4396-4A9D-8CDB-EEB2F7C2C5BA}">
      <dsp:nvSpPr>
        <dsp:cNvPr id="0" name=""/>
        <dsp:cNvSpPr/>
      </dsp:nvSpPr>
      <dsp:spPr>
        <a:xfrm>
          <a:off x="0" y="3603130"/>
          <a:ext cx="5641974" cy="11084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133"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CA" sz="1600" kern="1200"/>
            <a:t>An asylum seeker may indicate their intention to apply for asylum from within detention and must be given an opportunity to do so</a:t>
          </a:r>
          <a:endParaRPr lang="en-US" sz="1600" kern="1200"/>
        </a:p>
        <a:p>
          <a:pPr marL="171450" lvl="1" indent="-171450" algn="l" defTabSz="711200">
            <a:lnSpc>
              <a:spcPct val="90000"/>
            </a:lnSpc>
            <a:spcBef>
              <a:spcPct val="0"/>
            </a:spcBef>
            <a:spcAft>
              <a:spcPct val="20000"/>
            </a:spcAft>
            <a:buChar char="•"/>
          </a:pPr>
          <a:r>
            <a:rPr lang="en-CA" sz="1600" b="1" kern="1200"/>
            <a:t>Re-affirmed a series of decisions from the SCA including </a:t>
          </a:r>
          <a:r>
            <a:rPr lang="en-CA" sz="1600" b="1" i="1" kern="1200"/>
            <a:t>Bula, Ersumo and Abdi</a:t>
          </a:r>
          <a:endParaRPr lang="en-US" sz="1600" kern="1200"/>
        </a:p>
      </dsp:txBody>
      <dsp:txXfrm>
        <a:off x="0" y="3603130"/>
        <a:ext cx="5641974" cy="110848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4798A3-80C4-4EAC-827F-12DAF605EC73}">
      <dsp:nvSpPr>
        <dsp:cNvPr id="0" name=""/>
        <dsp:cNvSpPr/>
      </dsp:nvSpPr>
      <dsp:spPr>
        <a:xfrm>
          <a:off x="0" y="620345"/>
          <a:ext cx="5641974" cy="509059"/>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CA" sz="1400" kern="1200"/>
            <a:t>ATD’s remain an important aspect of immigration enforcement mechanisms</a:t>
          </a:r>
          <a:endParaRPr lang="en-US" sz="1400" kern="1200"/>
        </a:p>
      </dsp:txBody>
      <dsp:txXfrm>
        <a:off x="24850" y="645195"/>
        <a:ext cx="5592274" cy="459359"/>
      </dsp:txXfrm>
    </dsp:sp>
    <dsp:sp modelId="{5A334A56-466E-4C72-B29E-9095A4C28E06}">
      <dsp:nvSpPr>
        <dsp:cNvPr id="0" name=""/>
        <dsp:cNvSpPr/>
      </dsp:nvSpPr>
      <dsp:spPr>
        <a:xfrm>
          <a:off x="0" y="1169725"/>
          <a:ext cx="5641974" cy="509059"/>
        </a:xfrm>
        <a:prstGeom prst="roundRect">
          <a:avLst/>
        </a:prstGeom>
        <a:solidFill>
          <a:schemeClr val="accent2">
            <a:hueOff val="-1835281"/>
            <a:satOff val="8098"/>
            <a:lumOff val="-137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CA" sz="1400" kern="1200"/>
            <a:t>The International Detention Coalition (IDC) provides a model for creating ATD’s within law and policy</a:t>
          </a:r>
          <a:endParaRPr lang="en-US" sz="1400" kern="1200"/>
        </a:p>
      </dsp:txBody>
      <dsp:txXfrm>
        <a:off x="24850" y="1194575"/>
        <a:ext cx="5592274" cy="459359"/>
      </dsp:txXfrm>
    </dsp:sp>
    <dsp:sp modelId="{9E43DE3B-AE1B-48C8-8469-3192B9B79AAB}">
      <dsp:nvSpPr>
        <dsp:cNvPr id="0" name=""/>
        <dsp:cNvSpPr/>
      </dsp:nvSpPr>
      <dsp:spPr>
        <a:xfrm>
          <a:off x="0" y="1719105"/>
          <a:ext cx="5641974" cy="509059"/>
        </a:xfrm>
        <a:prstGeom prst="roundRect">
          <a:avLst/>
        </a:prstGeom>
        <a:solidFill>
          <a:schemeClr val="accent2">
            <a:hueOff val="-3670562"/>
            <a:satOff val="16196"/>
            <a:lumOff val="-274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CA" sz="1400" kern="1200"/>
            <a:t>ATD’s remain restrictive as they restrict liberties and freedoms, but may be the least restrictive way to ensure compliance with immigration legislation </a:t>
          </a:r>
          <a:endParaRPr lang="en-US" sz="1400" kern="1200"/>
        </a:p>
      </dsp:txBody>
      <dsp:txXfrm>
        <a:off x="24850" y="1743955"/>
        <a:ext cx="5592274" cy="459359"/>
      </dsp:txXfrm>
    </dsp:sp>
    <dsp:sp modelId="{110AA29F-A94D-45A3-8481-283A04A2B52A}">
      <dsp:nvSpPr>
        <dsp:cNvPr id="0" name=""/>
        <dsp:cNvSpPr/>
      </dsp:nvSpPr>
      <dsp:spPr>
        <a:xfrm>
          <a:off x="0" y="2268484"/>
          <a:ext cx="5641974" cy="509059"/>
        </a:xfrm>
        <a:prstGeom prst="roundRect">
          <a:avLst/>
        </a:prstGeom>
        <a:solidFill>
          <a:schemeClr val="accent2">
            <a:hueOff val="-5505844"/>
            <a:satOff val="24295"/>
            <a:lumOff val="-411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CA" sz="1400" kern="1200"/>
            <a:t>ATD’s range in severity and can include:</a:t>
          </a:r>
          <a:endParaRPr lang="en-US" sz="1400" kern="1200"/>
        </a:p>
      </dsp:txBody>
      <dsp:txXfrm>
        <a:off x="24850" y="2293334"/>
        <a:ext cx="5592274" cy="459359"/>
      </dsp:txXfrm>
    </dsp:sp>
    <dsp:sp modelId="{9AEBE38E-3D70-463E-982A-C7F0E4AFD0CA}">
      <dsp:nvSpPr>
        <dsp:cNvPr id="0" name=""/>
        <dsp:cNvSpPr/>
      </dsp:nvSpPr>
      <dsp:spPr>
        <a:xfrm>
          <a:off x="0" y="2777544"/>
          <a:ext cx="5641974" cy="10143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133" tIns="17780" rIns="99568" bIns="17780" numCol="1" spcCol="1270" anchor="t" anchorCtr="0">
          <a:noAutofit/>
        </a:bodyPr>
        <a:lstStyle/>
        <a:p>
          <a:pPr marL="57150" lvl="1" indent="-57150" algn="l" defTabSz="488950">
            <a:lnSpc>
              <a:spcPct val="90000"/>
            </a:lnSpc>
            <a:spcBef>
              <a:spcPct val="0"/>
            </a:spcBef>
            <a:spcAft>
              <a:spcPct val="20000"/>
            </a:spcAft>
            <a:buChar char="•"/>
          </a:pPr>
          <a:r>
            <a:rPr lang="en-CA" sz="1100" kern="1200"/>
            <a:t>Conditions to keep the peace and be of good behaviour</a:t>
          </a:r>
          <a:endParaRPr lang="en-US" sz="1100" kern="1200"/>
        </a:p>
        <a:p>
          <a:pPr marL="57150" lvl="1" indent="-57150" algn="l" defTabSz="488950">
            <a:lnSpc>
              <a:spcPct val="90000"/>
            </a:lnSpc>
            <a:spcBef>
              <a:spcPct val="0"/>
            </a:spcBef>
            <a:spcAft>
              <a:spcPct val="20000"/>
            </a:spcAft>
            <a:buChar char="•"/>
          </a:pPr>
          <a:r>
            <a:rPr lang="en-CA" sz="1100" kern="1200"/>
            <a:t>Registered addresses</a:t>
          </a:r>
          <a:endParaRPr lang="en-US" sz="1100" kern="1200"/>
        </a:p>
        <a:p>
          <a:pPr marL="57150" lvl="1" indent="-57150" algn="l" defTabSz="488950">
            <a:lnSpc>
              <a:spcPct val="90000"/>
            </a:lnSpc>
            <a:spcBef>
              <a:spcPct val="0"/>
            </a:spcBef>
            <a:spcAft>
              <a:spcPct val="20000"/>
            </a:spcAft>
            <a:buChar char="•"/>
          </a:pPr>
          <a:r>
            <a:rPr lang="en-CA" sz="1100" kern="1200"/>
            <a:t>Reporting requirements before an immigration officer</a:t>
          </a:r>
          <a:endParaRPr lang="en-US" sz="1100" kern="1200"/>
        </a:p>
        <a:p>
          <a:pPr marL="57150" lvl="1" indent="-57150" algn="l" defTabSz="488950">
            <a:lnSpc>
              <a:spcPct val="90000"/>
            </a:lnSpc>
            <a:spcBef>
              <a:spcPct val="0"/>
            </a:spcBef>
            <a:spcAft>
              <a:spcPct val="20000"/>
            </a:spcAft>
            <a:buChar char="•"/>
          </a:pPr>
          <a:r>
            <a:rPr lang="en-CA" sz="1100" kern="1200"/>
            <a:t>Sureties</a:t>
          </a:r>
          <a:endParaRPr lang="en-US" sz="1100" kern="1200"/>
        </a:p>
        <a:p>
          <a:pPr marL="57150" lvl="1" indent="-57150" algn="l" defTabSz="488950">
            <a:lnSpc>
              <a:spcPct val="90000"/>
            </a:lnSpc>
            <a:spcBef>
              <a:spcPct val="0"/>
            </a:spcBef>
            <a:spcAft>
              <a:spcPct val="20000"/>
            </a:spcAft>
            <a:buChar char="•"/>
          </a:pPr>
          <a:r>
            <a:rPr lang="en-CA" sz="1100" kern="1200"/>
            <a:t>Bondpersons</a:t>
          </a:r>
          <a:endParaRPr lang="en-US" sz="1100" kern="1200"/>
        </a:p>
        <a:p>
          <a:pPr marL="57150" lvl="1" indent="-57150" algn="l" defTabSz="488950">
            <a:lnSpc>
              <a:spcPct val="90000"/>
            </a:lnSpc>
            <a:spcBef>
              <a:spcPct val="0"/>
            </a:spcBef>
            <a:spcAft>
              <a:spcPct val="20000"/>
            </a:spcAft>
            <a:buChar char="•"/>
          </a:pPr>
          <a:r>
            <a:rPr lang="en-CA" sz="1100" kern="1200"/>
            <a:t>Electronic monitoring</a:t>
          </a:r>
          <a:endParaRPr lang="en-US" sz="1100" kern="1200"/>
        </a:p>
      </dsp:txBody>
      <dsp:txXfrm>
        <a:off x="0" y="2777544"/>
        <a:ext cx="5641974" cy="1014300"/>
      </dsp:txXfrm>
    </dsp:sp>
    <dsp:sp modelId="{D895DFE7-1588-4260-9E04-0C9BED2F5381}">
      <dsp:nvSpPr>
        <dsp:cNvPr id="0" name=""/>
        <dsp:cNvSpPr/>
      </dsp:nvSpPr>
      <dsp:spPr>
        <a:xfrm>
          <a:off x="0" y="3791844"/>
          <a:ext cx="5641974" cy="509059"/>
        </a:xfrm>
        <a:prstGeom prst="roundRect">
          <a:avLst/>
        </a:prstGeom>
        <a:solidFill>
          <a:schemeClr val="accent2">
            <a:hueOff val="-7341125"/>
            <a:satOff val="32393"/>
            <a:lumOff val="-549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CA" sz="1400" kern="1200"/>
            <a:t>Consideration of ATD’s by a detaining officer will inform the rational connection between detention and purpose</a:t>
          </a:r>
          <a:endParaRPr lang="en-US" sz="1400" kern="1200"/>
        </a:p>
      </dsp:txBody>
      <dsp:txXfrm>
        <a:off x="24850" y="3816694"/>
        <a:ext cx="5592274" cy="45935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919521-43C1-41B5-B908-65A07D3F43B0}">
      <dsp:nvSpPr>
        <dsp:cNvPr id="0" name=""/>
        <dsp:cNvSpPr/>
      </dsp:nvSpPr>
      <dsp:spPr>
        <a:xfrm>
          <a:off x="0" y="92995"/>
          <a:ext cx="5641974" cy="90558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a:t>Alternatives are up to 80% cheaper than detention due to lower running costs and they also eliminate costly litigation and compensation claims</a:t>
          </a:r>
          <a:endParaRPr lang="en-US" sz="1800" kern="1200"/>
        </a:p>
      </dsp:txBody>
      <dsp:txXfrm>
        <a:off x="44207" y="137202"/>
        <a:ext cx="5553560" cy="817166"/>
      </dsp:txXfrm>
    </dsp:sp>
    <dsp:sp modelId="{1404587C-2DA8-4187-A13B-7BB909B27782}">
      <dsp:nvSpPr>
        <dsp:cNvPr id="0" name=""/>
        <dsp:cNvSpPr/>
      </dsp:nvSpPr>
      <dsp:spPr>
        <a:xfrm>
          <a:off x="0" y="1050415"/>
          <a:ext cx="5641974" cy="905580"/>
        </a:xfrm>
        <a:prstGeom prst="roundRect">
          <a:avLst/>
        </a:prstGeom>
        <a:solidFill>
          <a:schemeClr val="accent2">
            <a:hueOff val="-1835281"/>
            <a:satOff val="8098"/>
            <a:lumOff val="-137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a:t>Alternatives can be applied in the majority of cases. </a:t>
          </a:r>
          <a:endParaRPr lang="en-US" sz="1800" kern="1200"/>
        </a:p>
      </dsp:txBody>
      <dsp:txXfrm>
        <a:off x="44207" y="1094622"/>
        <a:ext cx="5553560" cy="817166"/>
      </dsp:txXfrm>
    </dsp:sp>
    <dsp:sp modelId="{7AC4D960-8E99-436D-A36F-136075B2B700}">
      <dsp:nvSpPr>
        <dsp:cNvPr id="0" name=""/>
        <dsp:cNvSpPr/>
      </dsp:nvSpPr>
      <dsp:spPr>
        <a:xfrm>
          <a:off x="0" y="2007835"/>
          <a:ext cx="5641974" cy="905580"/>
        </a:xfrm>
        <a:prstGeom prst="roundRect">
          <a:avLst/>
        </a:prstGeom>
        <a:solidFill>
          <a:schemeClr val="accent2">
            <a:hueOff val="-3670562"/>
            <a:satOff val="16196"/>
            <a:lumOff val="-274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a:t>Alternatives are more affordable. </a:t>
          </a:r>
          <a:endParaRPr lang="en-US" sz="1800" kern="1200"/>
        </a:p>
      </dsp:txBody>
      <dsp:txXfrm>
        <a:off x="44207" y="2052042"/>
        <a:ext cx="5553560" cy="817166"/>
      </dsp:txXfrm>
    </dsp:sp>
    <dsp:sp modelId="{8C90E095-C078-42F5-A789-6680D5B8A5DD}">
      <dsp:nvSpPr>
        <dsp:cNvPr id="0" name=""/>
        <dsp:cNvSpPr/>
      </dsp:nvSpPr>
      <dsp:spPr>
        <a:xfrm>
          <a:off x="0" y="2965255"/>
          <a:ext cx="5641974" cy="905580"/>
        </a:xfrm>
        <a:prstGeom prst="roundRect">
          <a:avLst/>
        </a:prstGeom>
        <a:solidFill>
          <a:schemeClr val="accent2">
            <a:hueOff val="-5505844"/>
            <a:satOff val="24295"/>
            <a:lumOff val="-411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a:t>Alternatives are more humane. </a:t>
          </a:r>
          <a:endParaRPr lang="en-US" sz="1800" kern="1200"/>
        </a:p>
      </dsp:txBody>
      <dsp:txXfrm>
        <a:off x="44207" y="3009462"/>
        <a:ext cx="5553560" cy="817166"/>
      </dsp:txXfrm>
    </dsp:sp>
    <dsp:sp modelId="{5DA54344-0490-4C82-AB67-28A8670AD92E}">
      <dsp:nvSpPr>
        <dsp:cNvPr id="0" name=""/>
        <dsp:cNvSpPr/>
      </dsp:nvSpPr>
      <dsp:spPr>
        <a:xfrm>
          <a:off x="0" y="3922675"/>
          <a:ext cx="5641974" cy="905580"/>
        </a:xfrm>
        <a:prstGeom prst="roundRect">
          <a:avLst/>
        </a:prstGeom>
        <a:solidFill>
          <a:schemeClr val="accent2">
            <a:hueOff val="-7341125"/>
            <a:satOff val="32393"/>
            <a:lumOff val="-549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a:t>Alternatives are highly effective.</a:t>
          </a:r>
          <a:endParaRPr lang="en-US" sz="1800" kern="1200"/>
        </a:p>
      </dsp:txBody>
      <dsp:txXfrm>
        <a:off x="44207" y="3966882"/>
        <a:ext cx="5553560" cy="81716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7BD047-3D9B-4911-A02D-4F01CE3B1B1E}">
      <dsp:nvSpPr>
        <dsp:cNvPr id="0" name=""/>
        <dsp:cNvSpPr/>
      </dsp:nvSpPr>
      <dsp:spPr>
        <a:xfrm>
          <a:off x="0" y="538731"/>
          <a:ext cx="5641974" cy="698197"/>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CA" sz="1400" kern="1200"/>
            <a:t>Courts can play a role in oversight and ensuring minimum standards of detention</a:t>
          </a:r>
          <a:endParaRPr lang="en-US" sz="1400" kern="1200"/>
        </a:p>
      </dsp:txBody>
      <dsp:txXfrm>
        <a:off x="34083" y="572814"/>
        <a:ext cx="5573808" cy="630031"/>
      </dsp:txXfrm>
    </dsp:sp>
    <dsp:sp modelId="{4C2FCC0D-0C3F-4240-8683-5B36D96CF443}">
      <dsp:nvSpPr>
        <dsp:cNvPr id="0" name=""/>
        <dsp:cNvSpPr/>
      </dsp:nvSpPr>
      <dsp:spPr>
        <a:xfrm>
          <a:off x="0" y="1277248"/>
          <a:ext cx="5641974" cy="698197"/>
        </a:xfrm>
        <a:prstGeom prst="roundRect">
          <a:avLst/>
        </a:prstGeom>
        <a:solidFill>
          <a:schemeClr val="accent2">
            <a:hueOff val="-1835281"/>
            <a:satOff val="8098"/>
            <a:lumOff val="-137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CA" sz="1400" kern="1200"/>
            <a:t>Constitutional Court judges in South Africa have visited the Lindela Repatriation Centre on various occasions and reported on the conditions</a:t>
          </a:r>
          <a:endParaRPr lang="en-US" sz="1400" kern="1200"/>
        </a:p>
      </dsp:txBody>
      <dsp:txXfrm>
        <a:off x="34083" y="1311331"/>
        <a:ext cx="5573808" cy="630031"/>
      </dsp:txXfrm>
    </dsp:sp>
    <dsp:sp modelId="{A7F27933-A9E3-4FF3-9EE7-D7CF66183E31}">
      <dsp:nvSpPr>
        <dsp:cNvPr id="0" name=""/>
        <dsp:cNvSpPr/>
      </dsp:nvSpPr>
      <dsp:spPr>
        <a:xfrm>
          <a:off x="0" y="2015766"/>
          <a:ext cx="5641974" cy="698197"/>
        </a:xfrm>
        <a:prstGeom prst="roundRect">
          <a:avLst/>
        </a:prstGeom>
        <a:solidFill>
          <a:schemeClr val="accent2">
            <a:hueOff val="-3670562"/>
            <a:satOff val="16196"/>
            <a:lumOff val="-274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CA" sz="1400" kern="1200"/>
            <a:t>In certain circumstances, Courts may exercise their discretion to hold </a:t>
          </a:r>
          <a:r>
            <a:rPr lang="en-CA" sz="1400" i="1" kern="1200"/>
            <a:t>in situ</a:t>
          </a:r>
          <a:r>
            <a:rPr lang="en-CA" sz="1400" kern="1200"/>
            <a:t> visits to places of detention </a:t>
          </a:r>
          <a:endParaRPr lang="en-US" sz="1400" kern="1200"/>
        </a:p>
      </dsp:txBody>
      <dsp:txXfrm>
        <a:off x="34083" y="2049849"/>
        <a:ext cx="5573808" cy="630031"/>
      </dsp:txXfrm>
    </dsp:sp>
    <dsp:sp modelId="{165F69BA-D259-41D3-B404-237A00187FA1}">
      <dsp:nvSpPr>
        <dsp:cNvPr id="0" name=""/>
        <dsp:cNvSpPr/>
      </dsp:nvSpPr>
      <dsp:spPr>
        <a:xfrm>
          <a:off x="0" y="2754283"/>
          <a:ext cx="5641974" cy="698197"/>
        </a:xfrm>
        <a:prstGeom prst="roundRect">
          <a:avLst/>
        </a:prstGeom>
        <a:solidFill>
          <a:schemeClr val="accent2">
            <a:hueOff val="-5505844"/>
            <a:satOff val="24295"/>
            <a:lumOff val="-411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CA" sz="1400" kern="1200"/>
            <a:t>Insufficient minimum standards of detention may play an important role in the lawfulness of detention</a:t>
          </a:r>
          <a:endParaRPr lang="en-US" sz="1400" kern="1200"/>
        </a:p>
      </dsp:txBody>
      <dsp:txXfrm>
        <a:off x="34083" y="2788366"/>
        <a:ext cx="5573808" cy="630031"/>
      </dsp:txXfrm>
    </dsp:sp>
    <dsp:sp modelId="{2420BF4D-8038-4A56-AEE1-C720CE048439}">
      <dsp:nvSpPr>
        <dsp:cNvPr id="0" name=""/>
        <dsp:cNvSpPr/>
      </dsp:nvSpPr>
      <dsp:spPr>
        <a:xfrm>
          <a:off x="0" y="3452481"/>
          <a:ext cx="5641974" cy="231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133" tIns="17780" rIns="99568" bIns="17780" numCol="1" spcCol="1270" anchor="t" anchorCtr="0">
          <a:noAutofit/>
        </a:bodyPr>
        <a:lstStyle/>
        <a:p>
          <a:pPr marL="57150" lvl="1" indent="-57150" algn="l" defTabSz="488950">
            <a:lnSpc>
              <a:spcPct val="90000"/>
            </a:lnSpc>
            <a:spcBef>
              <a:spcPct val="0"/>
            </a:spcBef>
            <a:spcAft>
              <a:spcPct val="20000"/>
            </a:spcAft>
            <a:buChar char="•"/>
          </a:pPr>
          <a:endParaRPr lang="en-US" sz="1100" kern="1200" dirty="0"/>
        </a:p>
      </dsp:txBody>
      <dsp:txXfrm>
        <a:off x="0" y="3452481"/>
        <a:ext cx="5641974" cy="231840"/>
      </dsp:txXfrm>
    </dsp:sp>
    <dsp:sp modelId="{C70ADD2E-9EB7-480A-A31E-B0F19E4720B1}">
      <dsp:nvSpPr>
        <dsp:cNvPr id="0" name=""/>
        <dsp:cNvSpPr/>
      </dsp:nvSpPr>
      <dsp:spPr>
        <a:xfrm>
          <a:off x="0" y="3684321"/>
          <a:ext cx="5641974" cy="698197"/>
        </a:xfrm>
        <a:prstGeom prst="roundRect">
          <a:avLst/>
        </a:prstGeom>
        <a:solidFill>
          <a:schemeClr val="accent2">
            <a:hueOff val="-7341125"/>
            <a:satOff val="32393"/>
            <a:lumOff val="-549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CA" sz="1400" kern="1200"/>
            <a:t>The Association for the Prevention of Torture (APT) has a guidebook on monitoring places of detention: </a:t>
          </a:r>
          <a:r>
            <a:rPr lang="en-CA" sz="1400" kern="1200">
              <a:hlinkClick xmlns:r="http://schemas.openxmlformats.org/officeDocument/2006/relationships" r:id="rId1"/>
            </a:rPr>
            <a:t>https://www.apt.ch/sites/default/files/publications/monitoring-guide-en.pdf</a:t>
          </a:r>
          <a:r>
            <a:rPr lang="en-CA" sz="1400" kern="1200"/>
            <a:t>  </a:t>
          </a:r>
          <a:endParaRPr lang="en-US" sz="1400" kern="1200"/>
        </a:p>
      </dsp:txBody>
      <dsp:txXfrm>
        <a:off x="34083" y="3718404"/>
        <a:ext cx="5573808" cy="63003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4E9223-F497-4ADC-BBEF-37EAB9AB7155}">
      <dsp:nvSpPr>
        <dsp:cNvPr id="0" name=""/>
        <dsp:cNvSpPr/>
      </dsp:nvSpPr>
      <dsp:spPr>
        <a:xfrm>
          <a:off x="0" y="376854"/>
          <a:ext cx="5641974" cy="94302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CA" sz="2600" kern="1200"/>
            <a:t>Each group will review the detention provisions from various immigration acts.  </a:t>
          </a:r>
          <a:endParaRPr lang="en-US" sz="2600" kern="1200"/>
        </a:p>
      </dsp:txBody>
      <dsp:txXfrm>
        <a:off x="46034" y="422888"/>
        <a:ext cx="5549906" cy="850952"/>
      </dsp:txXfrm>
    </dsp:sp>
    <dsp:sp modelId="{2104E556-E53A-45C0-8E10-3967F337675C}">
      <dsp:nvSpPr>
        <dsp:cNvPr id="0" name=""/>
        <dsp:cNvSpPr/>
      </dsp:nvSpPr>
      <dsp:spPr>
        <a:xfrm>
          <a:off x="0" y="1306269"/>
          <a:ext cx="5641974" cy="943020"/>
        </a:xfrm>
        <a:prstGeom prst="roundRect">
          <a:avLst/>
        </a:prstGeom>
        <a:solidFill>
          <a:schemeClr val="accent2">
            <a:hueOff val="-7341125"/>
            <a:satOff val="32393"/>
            <a:lumOff val="-549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endParaRPr lang="en-US" sz="2600" kern="1200" dirty="0"/>
        </a:p>
      </dsp:txBody>
      <dsp:txXfrm>
        <a:off x="46034" y="1352303"/>
        <a:ext cx="5549906" cy="850952"/>
      </dsp:txXfrm>
    </dsp:sp>
    <dsp:sp modelId="{3965FFA0-6D3A-423B-B247-78D533252D2C}">
      <dsp:nvSpPr>
        <dsp:cNvPr id="0" name=""/>
        <dsp:cNvSpPr/>
      </dsp:nvSpPr>
      <dsp:spPr>
        <a:xfrm>
          <a:off x="0" y="2337774"/>
          <a:ext cx="5641974" cy="22066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133"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n-CA" sz="2000" b="1" kern="1200" dirty="0"/>
            <a:t>What is / are the purpose(s) of detention as set out in the laws in your countries?   </a:t>
          </a:r>
          <a:endParaRPr lang="en-US" sz="2000" kern="1200" dirty="0"/>
        </a:p>
        <a:p>
          <a:pPr marL="228600" lvl="1" indent="-228600" algn="l" defTabSz="889000">
            <a:lnSpc>
              <a:spcPct val="90000"/>
            </a:lnSpc>
            <a:spcBef>
              <a:spcPct val="0"/>
            </a:spcBef>
            <a:spcAft>
              <a:spcPct val="20000"/>
            </a:spcAft>
            <a:buChar char="•"/>
          </a:pPr>
          <a:r>
            <a:rPr lang="en-CA" sz="2000" b="1" kern="1200" dirty="0"/>
            <a:t>What alternatives to detention are provided for in the provisions?  </a:t>
          </a:r>
          <a:endParaRPr lang="en-US" sz="2000" kern="1200" dirty="0"/>
        </a:p>
        <a:p>
          <a:pPr marL="228600" lvl="1" indent="-228600" algn="l" defTabSz="889000">
            <a:lnSpc>
              <a:spcPct val="90000"/>
            </a:lnSpc>
            <a:spcBef>
              <a:spcPct val="0"/>
            </a:spcBef>
            <a:spcAft>
              <a:spcPct val="20000"/>
            </a:spcAft>
            <a:buChar char="•"/>
          </a:pPr>
          <a:r>
            <a:rPr lang="en-CA" sz="2000" b="1" kern="1200"/>
            <a:t>From your point of view as a judicial officer, what factors and / or concerns would you have expected the immigration officer to have considered before detaining the individual? </a:t>
          </a:r>
          <a:endParaRPr lang="en-US" sz="2000" kern="1200"/>
        </a:p>
      </dsp:txBody>
      <dsp:txXfrm>
        <a:off x="0" y="2337774"/>
        <a:ext cx="5641974" cy="220662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10BF0F-20FF-4969-B204-F2D181B2EF31}">
      <dsp:nvSpPr>
        <dsp:cNvPr id="0" name=""/>
        <dsp:cNvSpPr/>
      </dsp:nvSpPr>
      <dsp:spPr>
        <a:xfrm>
          <a:off x="0" y="88675"/>
          <a:ext cx="5641974" cy="754649"/>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CA" sz="1500" kern="1200"/>
            <a:t>Immigration detention is administrative in nature, but may have similarities with other areas concerning deprivation of liberty (e.g. criminal law and procedure)</a:t>
          </a:r>
          <a:endParaRPr lang="en-US" sz="1500" kern="1200"/>
        </a:p>
      </dsp:txBody>
      <dsp:txXfrm>
        <a:off x="36839" y="125514"/>
        <a:ext cx="5568296" cy="680971"/>
      </dsp:txXfrm>
    </dsp:sp>
    <dsp:sp modelId="{BFC2FDAE-166E-4EBB-BA6C-091F72947526}">
      <dsp:nvSpPr>
        <dsp:cNvPr id="0" name=""/>
        <dsp:cNvSpPr/>
      </dsp:nvSpPr>
      <dsp:spPr>
        <a:xfrm>
          <a:off x="0" y="886525"/>
          <a:ext cx="5641974" cy="754649"/>
        </a:xfrm>
        <a:prstGeom prst="roundRect">
          <a:avLst/>
        </a:prstGeom>
        <a:solidFill>
          <a:schemeClr val="accent5">
            <a:hueOff val="-30127"/>
            <a:satOff val="-5780"/>
            <a:lumOff val="82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CA" sz="1500" kern="1200"/>
            <a:t>Immigration detention is generally limited to the specific purposes set out in the Act(s)</a:t>
          </a:r>
          <a:endParaRPr lang="en-US" sz="1500" kern="1200"/>
        </a:p>
      </dsp:txBody>
      <dsp:txXfrm>
        <a:off x="36839" y="923364"/>
        <a:ext cx="5568296" cy="680971"/>
      </dsp:txXfrm>
    </dsp:sp>
    <dsp:sp modelId="{2131FDE8-5DF9-404F-800B-872E14714A01}">
      <dsp:nvSpPr>
        <dsp:cNvPr id="0" name=""/>
        <dsp:cNvSpPr/>
      </dsp:nvSpPr>
      <dsp:spPr>
        <a:xfrm>
          <a:off x="0" y="1684375"/>
          <a:ext cx="5641974" cy="754649"/>
        </a:xfrm>
        <a:prstGeom prst="roundRect">
          <a:avLst/>
        </a:prstGeom>
        <a:solidFill>
          <a:schemeClr val="accent5">
            <a:hueOff val="-60254"/>
            <a:satOff val="-11560"/>
            <a:lumOff val="164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CA" sz="1500" kern="1200"/>
            <a:t>Courts are well-placed to determine issues pertaining to immigration detention</a:t>
          </a:r>
          <a:endParaRPr lang="en-US" sz="1500" kern="1200"/>
        </a:p>
      </dsp:txBody>
      <dsp:txXfrm>
        <a:off x="36839" y="1721214"/>
        <a:ext cx="5568296" cy="680971"/>
      </dsp:txXfrm>
    </dsp:sp>
    <dsp:sp modelId="{F5E1F125-38E5-44F2-8F7A-2C72267D137F}">
      <dsp:nvSpPr>
        <dsp:cNvPr id="0" name=""/>
        <dsp:cNvSpPr/>
      </dsp:nvSpPr>
      <dsp:spPr>
        <a:xfrm>
          <a:off x="0" y="2482225"/>
          <a:ext cx="5641974" cy="754649"/>
        </a:xfrm>
        <a:prstGeom prst="roundRect">
          <a:avLst/>
        </a:prstGeom>
        <a:solidFill>
          <a:schemeClr val="accent5">
            <a:hueOff val="-90381"/>
            <a:satOff val="-17341"/>
            <a:lumOff val="247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CA" sz="1500" kern="1200"/>
            <a:t>Certain vulnerable groups may be subjected to more immigration / police scrutiny and abuse</a:t>
          </a:r>
          <a:endParaRPr lang="en-US" sz="1500" kern="1200"/>
        </a:p>
      </dsp:txBody>
      <dsp:txXfrm>
        <a:off x="36839" y="2519064"/>
        <a:ext cx="5568296" cy="680971"/>
      </dsp:txXfrm>
    </dsp:sp>
    <dsp:sp modelId="{AA927582-ADBE-43B2-9730-FE6C1EBA5ABE}">
      <dsp:nvSpPr>
        <dsp:cNvPr id="0" name=""/>
        <dsp:cNvSpPr/>
      </dsp:nvSpPr>
      <dsp:spPr>
        <a:xfrm>
          <a:off x="0" y="3280075"/>
          <a:ext cx="5641974" cy="754649"/>
        </a:xfrm>
        <a:prstGeom prst="roundRect">
          <a:avLst/>
        </a:prstGeom>
        <a:solidFill>
          <a:schemeClr val="accent5">
            <a:hueOff val="-120508"/>
            <a:satOff val="-23121"/>
            <a:lumOff val="329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CA" sz="1500" kern="1200"/>
            <a:t>Alternatives to Detention are important for an officer to consider and may be embedded in the Act</a:t>
          </a:r>
          <a:endParaRPr lang="en-US" sz="1500" kern="1200"/>
        </a:p>
      </dsp:txBody>
      <dsp:txXfrm>
        <a:off x="36839" y="3316914"/>
        <a:ext cx="5568296" cy="680971"/>
      </dsp:txXfrm>
    </dsp:sp>
    <dsp:sp modelId="{651DEB8B-ABFA-4C5F-926D-5A2BB9979EE5}">
      <dsp:nvSpPr>
        <dsp:cNvPr id="0" name=""/>
        <dsp:cNvSpPr/>
      </dsp:nvSpPr>
      <dsp:spPr>
        <a:xfrm>
          <a:off x="0" y="4077925"/>
          <a:ext cx="5641974" cy="754649"/>
        </a:xfrm>
        <a:prstGeom prst="roundRect">
          <a:avLst/>
        </a:prstGeom>
        <a:solidFill>
          <a:schemeClr val="accent5">
            <a:hueOff val="-150635"/>
            <a:satOff val="-28901"/>
            <a:lumOff val="411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CA" sz="1500" kern="1200"/>
            <a:t>Courts may have inherent jurisdiction for remedies such as habeas corpus or in situ inspections</a:t>
          </a:r>
          <a:endParaRPr lang="en-US" sz="1500" kern="1200"/>
        </a:p>
      </dsp:txBody>
      <dsp:txXfrm>
        <a:off x="36839" y="4114764"/>
        <a:ext cx="5568296" cy="68097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72152F-EB8F-4E0F-8BBA-FF1D52384DF9}" type="datetimeFigureOut">
              <a:rPr lang="en-CA" smtClean="0"/>
              <a:t>2022-11-13</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F48AA5-4B43-40A8-ABDC-FF06CC60EA48}" type="slidenum">
              <a:rPr lang="en-CA" smtClean="0"/>
              <a:t>‹#›</a:t>
            </a:fld>
            <a:endParaRPr lang="en-CA"/>
          </a:p>
        </p:txBody>
      </p:sp>
    </p:spTree>
    <p:extLst>
      <p:ext uri="{BB962C8B-B14F-4D97-AF65-F5344CB8AC3E}">
        <p14:creationId xmlns:p14="http://schemas.microsoft.com/office/powerpoint/2010/main" val="1333988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This</a:t>
            </a:r>
            <a:r>
              <a:rPr lang="en-CA" baseline="0" dirty="0"/>
              <a:t> is intended to be an overview of immigration detention issues and not an </a:t>
            </a:r>
            <a:r>
              <a:rPr lang="en-CA" baseline="0" dirty="0" err="1"/>
              <a:t>indepth</a:t>
            </a:r>
            <a:r>
              <a:rPr lang="en-CA" baseline="0" dirty="0"/>
              <a:t> look at detention in one jurisdiction. </a:t>
            </a:r>
            <a:endParaRPr lang="en-CA" dirty="0"/>
          </a:p>
        </p:txBody>
      </p:sp>
      <p:sp>
        <p:nvSpPr>
          <p:cNvPr id="4" name="Slide Number Placeholder 3"/>
          <p:cNvSpPr>
            <a:spLocks noGrp="1"/>
          </p:cNvSpPr>
          <p:nvPr>
            <p:ph type="sldNum" sz="quarter" idx="10"/>
          </p:nvPr>
        </p:nvSpPr>
        <p:spPr/>
        <p:txBody>
          <a:bodyPr/>
          <a:lstStyle/>
          <a:p>
            <a:fld id="{D0F48AA5-4B43-40A8-ABDC-FF06CC60EA48}" type="slidenum">
              <a:rPr lang="en-CA" smtClean="0"/>
              <a:t>2</a:t>
            </a:fld>
            <a:endParaRPr lang="en-CA"/>
          </a:p>
        </p:txBody>
      </p:sp>
    </p:spTree>
    <p:extLst>
      <p:ext uri="{BB962C8B-B14F-4D97-AF65-F5344CB8AC3E}">
        <p14:creationId xmlns:p14="http://schemas.microsoft.com/office/powerpoint/2010/main" val="1576039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Some jurisdictions</a:t>
            </a:r>
            <a:r>
              <a:rPr lang="en-CA" baseline="0" dirty="0"/>
              <a:t> have legislated limits on immigration detention and others do not</a:t>
            </a:r>
            <a:endParaRPr lang="en-CA" dirty="0"/>
          </a:p>
        </p:txBody>
      </p:sp>
      <p:sp>
        <p:nvSpPr>
          <p:cNvPr id="4" name="Slide Number Placeholder 3"/>
          <p:cNvSpPr>
            <a:spLocks noGrp="1"/>
          </p:cNvSpPr>
          <p:nvPr>
            <p:ph type="sldNum" sz="quarter" idx="10"/>
          </p:nvPr>
        </p:nvSpPr>
        <p:spPr/>
        <p:txBody>
          <a:bodyPr/>
          <a:lstStyle/>
          <a:p>
            <a:fld id="{D0F48AA5-4B43-40A8-ABDC-FF06CC60EA48}" type="slidenum">
              <a:rPr lang="en-CA" smtClean="0"/>
              <a:t>6</a:t>
            </a:fld>
            <a:endParaRPr lang="en-CA"/>
          </a:p>
        </p:txBody>
      </p:sp>
    </p:spTree>
    <p:extLst>
      <p:ext uri="{BB962C8B-B14F-4D97-AF65-F5344CB8AC3E}">
        <p14:creationId xmlns:p14="http://schemas.microsoft.com/office/powerpoint/2010/main" val="15204976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Children at </a:t>
            </a:r>
            <a:r>
              <a:rPr lang="en-CA" dirty="0" err="1"/>
              <a:t>Lindela</a:t>
            </a:r>
            <a:r>
              <a:rPr lang="en-CA" dirty="0"/>
              <a:t> and reasons why children may lie about their age</a:t>
            </a:r>
          </a:p>
        </p:txBody>
      </p:sp>
      <p:sp>
        <p:nvSpPr>
          <p:cNvPr id="4" name="Slide Number Placeholder 3"/>
          <p:cNvSpPr>
            <a:spLocks noGrp="1"/>
          </p:cNvSpPr>
          <p:nvPr>
            <p:ph type="sldNum" sz="quarter" idx="5"/>
          </p:nvPr>
        </p:nvSpPr>
        <p:spPr/>
        <p:txBody>
          <a:bodyPr/>
          <a:lstStyle/>
          <a:p>
            <a:fld id="{D0F48AA5-4B43-40A8-ABDC-FF06CC60EA48}" type="slidenum">
              <a:rPr lang="en-CA" smtClean="0"/>
              <a:t>21</a:t>
            </a:fld>
            <a:endParaRPr lang="en-CA"/>
          </a:p>
        </p:txBody>
      </p:sp>
    </p:spTree>
    <p:extLst>
      <p:ext uri="{BB962C8B-B14F-4D97-AF65-F5344CB8AC3E}">
        <p14:creationId xmlns:p14="http://schemas.microsoft.com/office/powerpoint/2010/main" val="694114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D0F48AA5-4B43-40A8-ABDC-FF06CC60EA48}" type="slidenum">
              <a:rPr lang="en-CA" smtClean="0"/>
              <a:t>26</a:t>
            </a:fld>
            <a:endParaRPr lang="en-CA"/>
          </a:p>
        </p:txBody>
      </p:sp>
    </p:spTree>
    <p:extLst>
      <p:ext uri="{BB962C8B-B14F-4D97-AF65-F5344CB8AC3E}">
        <p14:creationId xmlns:p14="http://schemas.microsoft.com/office/powerpoint/2010/main" val="826687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7B28EF2B-903A-40F0-95EB-B0263BF23A47}" type="datetimeFigureOut">
              <a:rPr lang="en-CA" smtClean="0"/>
              <a:t>2022-11-13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4A52E2B-2245-472C-8565-48E44A7F0C2B}" type="slidenum">
              <a:rPr lang="en-CA" smtClean="0"/>
              <a:t>‹#›</a:t>
            </a:fld>
            <a:endParaRPr lang="en-CA"/>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1269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8EF2B-903A-40F0-95EB-B0263BF23A47}" type="datetimeFigureOut">
              <a:rPr lang="en-CA" smtClean="0"/>
              <a:t>2022-11-13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4A52E2B-2245-472C-8565-48E44A7F0C2B}" type="slidenum">
              <a:rPr lang="en-CA" smtClean="0"/>
              <a:t>‹#›</a:t>
            </a:fld>
            <a:endParaRPr lang="en-CA"/>
          </a:p>
        </p:txBody>
      </p:sp>
    </p:spTree>
    <p:extLst>
      <p:ext uri="{BB962C8B-B14F-4D97-AF65-F5344CB8AC3E}">
        <p14:creationId xmlns:p14="http://schemas.microsoft.com/office/powerpoint/2010/main" val="3414721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8EF2B-903A-40F0-95EB-B0263BF23A47}" type="datetimeFigureOut">
              <a:rPr lang="en-CA" smtClean="0"/>
              <a:t>2022-11-13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4A52E2B-2245-472C-8565-48E44A7F0C2B}" type="slidenum">
              <a:rPr lang="en-CA" smtClean="0"/>
              <a:t>‹#›</a:t>
            </a:fld>
            <a:endParaRPr lang="en-CA"/>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7426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8EF2B-903A-40F0-95EB-B0263BF23A47}" type="datetimeFigureOut">
              <a:rPr lang="en-CA" smtClean="0"/>
              <a:t>2022-11-13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4A52E2B-2245-472C-8565-48E44A7F0C2B}" type="slidenum">
              <a:rPr lang="en-CA" smtClean="0"/>
              <a:t>‹#›</a:t>
            </a:fld>
            <a:endParaRPr lang="en-CA"/>
          </a:p>
        </p:txBody>
      </p:sp>
    </p:spTree>
    <p:extLst>
      <p:ext uri="{BB962C8B-B14F-4D97-AF65-F5344CB8AC3E}">
        <p14:creationId xmlns:p14="http://schemas.microsoft.com/office/powerpoint/2010/main" val="1629018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28EF2B-903A-40F0-95EB-B0263BF23A47}" type="datetimeFigureOut">
              <a:rPr lang="en-CA" smtClean="0"/>
              <a:t>2022-11-13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4A52E2B-2245-472C-8565-48E44A7F0C2B}" type="slidenum">
              <a:rPr lang="en-CA" smtClean="0"/>
              <a:t>‹#›</a:t>
            </a:fld>
            <a:endParaRPr lang="en-CA"/>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6449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28EF2B-903A-40F0-95EB-B0263BF23A47}" type="datetimeFigureOut">
              <a:rPr lang="en-CA" smtClean="0"/>
              <a:t>2022-11-13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4A52E2B-2245-472C-8565-48E44A7F0C2B}" type="slidenum">
              <a:rPr lang="en-CA" smtClean="0"/>
              <a:t>‹#›</a:t>
            </a:fld>
            <a:endParaRPr lang="en-CA"/>
          </a:p>
        </p:txBody>
      </p:sp>
    </p:spTree>
    <p:extLst>
      <p:ext uri="{BB962C8B-B14F-4D97-AF65-F5344CB8AC3E}">
        <p14:creationId xmlns:p14="http://schemas.microsoft.com/office/powerpoint/2010/main" val="2128460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28EF2B-903A-40F0-95EB-B0263BF23A47}" type="datetimeFigureOut">
              <a:rPr lang="en-CA" smtClean="0"/>
              <a:t>2022-11-13</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4A52E2B-2245-472C-8565-48E44A7F0C2B}" type="slidenum">
              <a:rPr lang="en-CA" smtClean="0"/>
              <a:t>‹#›</a:t>
            </a:fld>
            <a:endParaRPr lang="en-CA"/>
          </a:p>
        </p:txBody>
      </p:sp>
    </p:spTree>
    <p:extLst>
      <p:ext uri="{BB962C8B-B14F-4D97-AF65-F5344CB8AC3E}">
        <p14:creationId xmlns:p14="http://schemas.microsoft.com/office/powerpoint/2010/main" val="1845227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28EF2B-903A-40F0-95EB-B0263BF23A47}" type="datetimeFigureOut">
              <a:rPr lang="en-CA" smtClean="0"/>
              <a:t>2022-11-13</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4A52E2B-2245-472C-8565-48E44A7F0C2B}" type="slidenum">
              <a:rPr lang="en-CA" smtClean="0"/>
              <a:t>‹#›</a:t>
            </a:fld>
            <a:endParaRPr lang="en-CA"/>
          </a:p>
        </p:txBody>
      </p:sp>
    </p:spTree>
    <p:extLst>
      <p:ext uri="{BB962C8B-B14F-4D97-AF65-F5344CB8AC3E}">
        <p14:creationId xmlns:p14="http://schemas.microsoft.com/office/powerpoint/2010/main" val="854201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28EF2B-903A-40F0-95EB-B0263BF23A47}" type="datetimeFigureOut">
              <a:rPr lang="en-CA" smtClean="0"/>
              <a:t>2022-11-13</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4A52E2B-2245-472C-8565-48E44A7F0C2B}" type="slidenum">
              <a:rPr lang="en-CA" smtClean="0"/>
              <a:t>‹#›</a:t>
            </a:fld>
            <a:endParaRPr lang="en-CA"/>
          </a:p>
        </p:txBody>
      </p:sp>
    </p:spTree>
    <p:extLst>
      <p:ext uri="{BB962C8B-B14F-4D97-AF65-F5344CB8AC3E}">
        <p14:creationId xmlns:p14="http://schemas.microsoft.com/office/powerpoint/2010/main" val="314313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28EF2B-903A-40F0-95EB-B0263BF23A47}" type="datetimeFigureOut">
              <a:rPr lang="en-CA" smtClean="0"/>
              <a:t>2022-11-13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4A52E2B-2245-472C-8565-48E44A7F0C2B}" type="slidenum">
              <a:rPr lang="en-CA" smtClean="0"/>
              <a:t>‹#›</a:t>
            </a:fld>
            <a:endParaRPr lang="en-CA"/>
          </a:p>
        </p:txBody>
      </p:sp>
    </p:spTree>
    <p:extLst>
      <p:ext uri="{BB962C8B-B14F-4D97-AF65-F5344CB8AC3E}">
        <p14:creationId xmlns:p14="http://schemas.microsoft.com/office/powerpoint/2010/main" val="2937815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28EF2B-903A-40F0-95EB-B0263BF23A47}" type="datetimeFigureOut">
              <a:rPr lang="en-CA" smtClean="0"/>
              <a:t>2022-11-13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4A52E2B-2245-472C-8565-48E44A7F0C2B}" type="slidenum">
              <a:rPr lang="en-CA" smtClean="0"/>
              <a:t>‹#›</a:t>
            </a:fld>
            <a:endParaRPr lang="en-CA"/>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9721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7B28EF2B-903A-40F0-95EB-B0263BF23A47}" type="datetimeFigureOut">
              <a:rPr lang="en-CA" smtClean="0"/>
              <a:t>2022-11-13</a:t>
            </a:fld>
            <a:endParaRPr lang="en-CA"/>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CA"/>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84A52E2B-2245-472C-8565-48E44A7F0C2B}" type="slidenum">
              <a:rPr lang="en-CA" smtClean="0"/>
              <a:t>‹#›</a:t>
            </a:fld>
            <a:endParaRPr lang="en-CA"/>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9423581"/>
      </p:ext>
    </p:extLst>
  </p:cSld>
  <p:clrMap bg1="lt1" tx1="dk1" bg2="lt2" tx2="dk2" accent1="accent1" accent2="accent2" accent3="accent3" accent4="accent4" accent5="accent5" accent6="accent6" hlink="hlink" folHlink="folHlink"/>
  <p:sldLayoutIdLst>
    <p:sldLayoutId id="2147483802" r:id="rId1"/>
    <p:sldLayoutId id="2147483803" r:id="rId2"/>
    <p:sldLayoutId id="2147483804" r:id="rId3"/>
    <p:sldLayoutId id="2147483805" r:id="rId4"/>
    <p:sldLayoutId id="2147483806" r:id="rId5"/>
    <p:sldLayoutId id="2147483807" r:id="rId6"/>
    <p:sldLayoutId id="2147483808" r:id="rId7"/>
    <p:sldLayoutId id="2147483809" r:id="rId8"/>
    <p:sldLayoutId id="2147483810" r:id="rId9"/>
    <p:sldLayoutId id="2147483811" r:id="rId10"/>
    <p:sldLayoutId id="2147483812" r:id="rId11"/>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Kaajal.Keogh@icj.or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2" Type="http://schemas.openxmlformats.org/officeDocument/2006/relationships/hyperlink" Target="https://idcoalition.org/publication/atd-africa/"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ACAFA-B1B8-4216-9F4F-C3AE16A95172}"/>
              </a:ext>
            </a:extLst>
          </p:cNvPr>
          <p:cNvSpPr>
            <a:spLocks noGrp="1"/>
          </p:cNvSpPr>
          <p:nvPr>
            <p:ph type="ctrTitle"/>
          </p:nvPr>
        </p:nvSpPr>
        <p:spPr>
          <a:xfrm>
            <a:off x="1507066" y="2504208"/>
            <a:ext cx="5698067" cy="2975103"/>
          </a:xfrm>
        </p:spPr>
        <p:txBody>
          <a:bodyPr anchor="ctr">
            <a:normAutofit fontScale="90000"/>
          </a:bodyPr>
          <a:lstStyle/>
          <a:p>
            <a:r>
              <a:rPr lang="en-CA" b="1" dirty="0"/>
              <a:t>Introduction to Immigration Detention</a:t>
            </a:r>
            <a:br>
              <a:rPr lang="en-CA" dirty="0"/>
            </a:br>
            <a:br>
              <a:rPr lang="en-CA" dirty="0"/>
            </a:br>
            <a:endParaRPr lang="en-CA" dirty="0"/>
          </a:p>
        </p:txBody>
      </p:sp>
      <p:sp>
        <p:nvSpPr>
          <p:cNvPr id="3" name="Subtitle 2">
            <a:extLst>
              <a:ext uri="{FF2B5EF4-FFF2-40B4-BE49-F238E27FC236}">
                <a16:creationId xmlns:a16="http://schemas.microsoft.com/office/drawing/2014/main" id="{14359C81-364E-4289-8F98-9378ED31FEFD}"/>
              </a:ext>
            </a:extLst>
          </p:cNvPr>
          <p:cNvSpPr>
            <a:spLocks noGrp="1"/>
          </p:cNvSpPr>
          <p:nvPr>
            <p:ph type="subTitle" idx="1"/>
          </p:nvPr>
        </p:nvSpPr>
        <p:spPr>
          <a:xfrm>
            <a:off x="1433946" y="4551219"/>
            <a:ext cx="7252854" cy="1922318"/>
          </a:xfrm>
        </p:spPr>
        <p:txBody>
          <a:bodyPr anchor="ctr">
            <a:normAutofit/>
          </a:bodyPr>
          <a:lstStyle/>
          <a:p>
            <a:pPr algn="ctr"/>
            <a:r>
              <a:rPr lang="en-CA" dirty="0"/>
              <a:t>Kaajal Ramjathan-Keogh</a:t>
            </a:r>
          </a:p>
          <a:p>
            <a:pPr algn="ctr"/>
            <a:r>
              <a:rPr lang="en-CA" dirty="0"/>
              <a:t>International Commission of Jurists</a:t>
            </a:r>
          </a:p>
          <a:p>
            <a:pPr algn="ctr"/>
            <a:r>
              <a:rPr lang="en-CA" dirty="0">
                <a:hlinkClick r:id="rId2"/>
              </a:rPr>
              <a:t>Kaajal.Keogh@icj.org</a:t>
            </a:r>
            <a:r>
              <a:rPr lang="en-CA" dirty="0"/>
              <a:t> </a:t>
            </a:r>
          </a:p>
        </p:txBody>
      </p:sp>
      <p:pic>
        <p:nvPicPr>
          <p:cNvPr id="5" name="Picture 4">
            <a:extLst>
              <a:ext uri="{FF2B5EF4-FFF2-40B4-BE49-F238E27FC236}">
                <a16:creationId xmlns:a16="http://schemas.microsoft.com/office/drawing/2014/main" id="{B4417011-0D52-076F-FEFE-DA31C128145E}"/>
              </a:ext>
            </a:extLst>
          </p:cNvPr>
          <p:cNvPicPr>
            <a:picLocks noChangeAspect="1"/>
          </p:cNvPicPr>
          <p:nvPr/>
        </p:nvPicPr>
        <p:blipFill>
          <a:blip r:embed="rId3"/>
          <a:stretch>
            <a:fillRect/>
          </a:stretch>
        </p:blipFill>
        <p:spPr>
          <a:xfrm>
            <a:off x="9211375" y="3099334"/>
            <a:ext cx="2565935" cy="2565935"/>
          </a:xfrm>
          <a:prstGeom prst="rect">
            <a:avLst/>
          </a:prstGeom>
        </p:spPr>
      </p:pic>
    </p:spTree>
    <p:extLst>
      <p:ext uri="{BB962C8B-B14F-4D97-AF65-F5344CB8AC3E}">
        <p14:creationId xmlns:p14="http://schemas.microsoft.com/office/powerpoint/2010/main" val="259665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218CAB-4140-FBDC-0385-3C28F336DEBC}"/>
              </a:ext>
            </a:extLst>
          </p:cNvPr>
          <p:cNvSpPr>
            <a:spLocks noGrp="1"/>
          </p:cNvSpPr>
          <p:nvPr>
            <p:ph type="title"/>
          </p:nvPr>
        </p:nvSpPr>
        <p:spPr>
          <a:xfrm>
            <a:off x="964788" y="804333"/>
            <a:ext cx="3302412" cy="5249334"/>
          </a:xfrm>
        </p:spPr>
        <p:txBody>
          <a:bodyPr>
            <a:normAutofit/>
          </a:bodyPr>
          <a:lstStyle/>
          <a:p>
            <a:pPr algn="r"/>
            <a:r>
              <a:rPr lang="en-CA">
                <a:solidFill>
                  <a:srgbClr val="FFFFFF"/>
                </a:solidFill>
              </a:rPr>
              <a:t>Legislative Provisions</a:t>
            </a:r>
          </a:p>
        </p:txBody>
      </p:sp>
      <p:sp>
        <p:nvSpPr>
          <p:cNvPr id="3" name="Content Placeholder 2">
            <a:extLst>
              <a:ext uri="{FF2B5EF4-FFF2-40B4-BE49-F238E27FC236}">
                <a16:creationId xmlns:a16="http://schemas.microsoft.com/office/drawing/2014/main" id="{3940EF37-8828-BBB9-89E5-8CE63581DA90}"/>
              </a:ext>
            </a:extLst>
          </p:cNvPr>
          <p:cNvSpPr>
            <a:spLocks noGrp="1"/>
          </p:cNvSpPr>
          <p:nvPr>
            <p:ph idx="1"/>
          </p:nvPr>
        </p:nvSpPr>
        <p:spPr>
          <a:xfrm>
            <a:off x="5109882" y="804333"/>
            <a:ext cx="6147169" cy="5249334"/>
          </a:xfrm>
        </p:spPr>
        <p:txBody>
          <a:bodyPr anchor="ctr">
            <a:normAutofit/>
          </a:bodyPr>
          <a:lstStyle/>
          <a:p>
            <a:r>
              <a:rPr lang="en-CA" dirty="0"/>
              <a:t>Immigration detention may be limited to specific purposes as set out in the Act’s provisions relating to immigration detention.  </a:t>
            </a:r>
          </a:p>
          <a:p>
            <a:r>
              <a:rPr lang="en-CA" dirty="0"/>
              <a:t>Interpreting the provisions restrictively, immigration detention may be limited to those specific purposes.  </a:t>
            </a:r>
          </a:p>
          <a:p>
            <a:r>
              <a:rPr lang="en-CA" dirty="0"/>
              <a:t>They may also have specific time limitations that are set out in the provisions.  </a:t>
            </a:r>
          </a:p>
          <a:p>
            <a:r>
              <a:rPr lang="en-CA" dirty="0"/>
              <a:t>Failure to abide by those provisions may provide the detainee with a remedy such as release from detention.  </a:t>
            </a:r>
          </a:p>
        </p:txBody>
      </p:sp>
    </p:spTree>
    <p:extLst>
      <p:ext uri="{BB962C8B-B14F-4D97-AF65-F5344CB8AC3E}">
        <p14:creationId xmlns:p14="http://schemas.microsoft.com/office/powerpoint/2010/main" val="354304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C714E6-F989-D884-983A-2E2651BE8E3E}"/>
              </a:ext>
            </a:extLst>
          </p:cNvPr>
          <p:cNvSpPr>
            <a:spLocks noGrp="1"/>
          </p:cNvSpPr>
          <p:nvPr>
            <p:ph type="title"/>
          </p:nvPr>
        </p:nvSpPr>
        <p:spPr>
          <a:xfrm>
            <a:off x="964788" y="804333"/>
            <a:ext cx="3302412" cy="5249334"/>
          </a:xfrm>
        </p:spPr>
        <p:txBody>
          <a:bodyPr>
            <a:normAutofit/>
          </a:bodyPr>
          <a:lstStyle/>
          <a:p>
            <a:pPr algn="r"/>
            <a:r>
              <a:rPr lang="en-ZA">
                <a:solidFill>
                  <a:srgbClr val="FFFFFF"/>
                </a:solidFill>
              </a:rPr>
              <a:t>Regional laws</a:t>
            </a:r>
            <a:endParaRPr lang="en-GB">
              <a:solidFill>
                <a:srgbClr val="FFFFFF"/>
              </a:solidFill>
            </a:endParaRPr>
          </a:p>
        </p:txBody>
      </p:sp>
      <p:sp>
        <p:nvSpPr>
          <p:cNvPr id="3" name="Content Placeholder 2">
            <a:extLst>
              <a:ext uri="{FF2B5EF4-FFF2-40B4-BE49-F238E27FC236}">
                <a16:creationId xmlns:a16="http://schemas.microsoft.com/office/drawing/2014/main" id="{19BB6F8E-45FA-0F92-8AA0-62D859CFAE50}"/>
              </a:ext>
            </a:extLst>
          </p:cNvPr>
          <p:cNvSpPr>
            <a:spLocks noGrp="1"/>
          </p:cNvSpPr>
          <p:nvPr>
            <p:ph idx="1"/>
          </p:nvPr>
        </p:nvSpPr>
        <p:spPr>
          <a:xfrm>
            <a:off x="5109882" y="804333"/>
            <a:ext cx="6147169" cy="5249334"/>
          </a:xfrm>
        </p:spPr>
        <p:txBody>
          <a:bodyPr anchor="ctr">
            <a:normAutofit/>
          </a:bodyPr>
          <a:lstStyle/>
          <a:p>
            <a:r>
              <a:rPr lang="en-GB" dirty="0"/>
              <a:t>The African Charter on Human and Peoples’ Rights 1984 outlines the </a:t>
            </a:r>
            <a:r>
              <a:rPr lang="en-GB" dirty="0">
                <a:solidFill>
                  <a:srgbClr val="00B050"/>
                </a:solidFill>
              </a:rPr>
              <a:t>right to liberty and protection from arbitrary arrest or detention </a:t>
            </a:r>
            <a:r>
              <a:rPr lang="en-GB" dirty="0"/>
              <a:t>(Article 6) and the </a:t>
            </a:r>
            <a:r>
              <a:rPr lang="en-GB" dirty="0">
                <a:solidFill>
                  <a:srgbClr val="00B050"/>
                </a:solidFill>
              </a:rPr>
              <a:t>right to freedom of movement</a:t>
            </a:r>
            <a:r>
              <a:rPr lang="en-GB" dirty="0"/>
              <a:t> (Article 12(1)).</a:t>
            </a:r>
          </a:p>
        </p:txBody>
      </p:sp>
    </p:spTree>
    <p:extLst>
      <p:ext uri="{BB962C8B-B14F-4D97-AF65-F5344CB8AC3E}">
        <p14:creationId xmlns:p14="http://schemas.microsoft.com/office/powerpoint/2010/main" val="4108912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C3BA182-A75F-3101-CC19-7868D1B7752D}"/>
              </a:ext>
            </a:extLst>
          </p:cNvPr>
          <p:cNvSpPr>
            <a:spLocks noGrp="1"/>
          </p:cNvSpPr>
          <p:nvPr>
            <p:ph type="title"/>
          </p:nvPr>
        </p:nvSpPr>
        <p:spPr>
          <a:xfrm>
            <a:off x="964788" y="804333"/>
            <a:ext cx="3302412" cy="5249334"/>
          </a:xfrm>
        </p:spPr>
        <p:txBody>
          <a:bodyPr>
            <a:normAutofit/>
          </a:bodyPr>
          <a:lstStyle/>
          <a:p>
            <a:pPr algn="r"/>
            <a:r>
              <a:rPr lang="en-ZA">
                <a:solidFill>
                  <a:srgbClr val="FFFFFF"/>
                </a:solidFill>
              </a:rPr>
              <a:t>National laws </a:t>
            </a:r>
            <a:endParaRPr lang="en-GB">
              <a:solidFill>
                <a:srgbClr val="FFFFFF"/>
              </a:solidFill>
            </a:endParaRPr>
          </a:p>
        </p:txBody>
      </p:sp>
      <p:sp>
        <p:nvSpPr>
          <p:cNvPr id="3" name="Content Placeholder 2">
            <a:extLst>
              <a:ext uri="{FF2B5EF4-FFF2-40B4-BE49-F238E27FC236}">
                <a16:creationId xmlns:a16="http://schemas.microsoft.com/office/drawing/2014/main" id="{6610FA1B-3919-5C3D-9C29-9405DEB9EFB6}"/>
              </a:ext>
            </a:extLst>
          </p:cNvPr>
          <p:cNvSpPr>
            <a:spLocks noGrp="1"/>
          </p:cNvSpPr>
          <p:nvPr>
            <p:ph idx="1"/>
          </p:nvPr>
        </p:nvSpPr>
        <p:spPr>
          <a:xfrm>
            <a:off x="5109882" y="804333"/>
            <a:ext cx="6147169" cy="5249334"/>
          </a:xfrm>
        </p:spPr>
        <p:txBody>
          <a:bodyPr anchor="ctr">
            <a:normAutofit/>
          </a:bodyPr>
          <a:lstStyle/>
          <a:p>
            <a:r>
              <a:rPr lang="en-GB" dirty="0"/>
              <a:t>A presumption against detention for all persons with irregular migration status exists in national legislation. For example, Constitutional provisions for freedom of movement, right to personal liberty and protection from arbitrary detention exist in </a:t>
            </a:r>
            <a:r>
              <a:rPr lang="en-GB" b="1" dirty="0"/>
              <a:t>Zambia</a:t>
            </a:r>
            <a:r>
              <a:rPr lang="en-GB" dirty="0"/>
              <a:t> (Constitution 2016, Article 11 and 13), </a:t>
            </a:r>
            <a:r>
              <a:rPr lang="en-GB" b="1" dirty="0"/>
              <a:t> Uganda </a:t>
            </a:r>
            <a:r>
              <a:rPr lang="en-GB" dirty="0"/>
              <a:t>(Constitution 1995), </a:t>
            </a:r>
            <a:r>
              <a:rPr lang="en-GB" b="1" dirty="0"/>
              <a:t>Zimbabwe</a:t>
            </a:r>
            <a:r>
              <a:rPr lang="en-GB" dirty="0"/>
              <a:t> (Constitution 2013, Section 49) and </a:t>
            </a:r>
            <a:r>
              <a:rPr lang="en-GB" b="1" dirty="0"/>
              <a:t>South Africa </a:t>
            </a:r>
            <a:r>
              <a:rPr lang="en-GB" dirty="0"/>
              <a:t>(Constitution 1996)</a:t>
            </a:r>
          </a:p>
        </p:txBody>
      </p:sp>
    </p:spTree>
    <p:extLst>
      <p:ext uri="{BB962C8B-B14F-4D97-AF65-F5344CB8AC3E}">
        <p14:creationId xmlns:p14="http://schemas.microsoft.com/office/powerpoint/2010/main" val="31147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AB96989-1B0A-F57E-CFD1-026C9A26C4C1}"/>
              </a:ext>
            </a:extLst>
          </p:cNvPr>
          <p:cNvSpPr>
            <a:spLocks noGrp="1"/>
          </p:cNvSpPr>
          <p:nvPr>
            <p:ph idx="1"/>
          </p:nvPr>
        </p:nvSpPr>
        <p:spPr>
          <a:xfrm>
            <a:off x="5109882" y="275303"/>
            <a:ext cx="6147169" cy="5778364"/>
          </a:xfrm>
        </p:spPr>
        <p:txBody>
          <a:bodyPr anchor="ctr">
            <a:noAutofit/>
          </a:bodyPr>
          <a:lstStyle/>
          <a:p>
            <a:r>
              <a:rPr lang="en-GB" sz="1800" b="1" dirty="0"/>
              <a:t>National laws prohibit the detention of vulnerable individuals</a:t>
            </a:r>
            <a:r>
              <a:rPr lang="en-GB" sz="1800" dirty="0"/>
              <a:t>, for example, asylum seekers and refugees are protected from detention in: </a:t>
            </a:r>
          </a:p>
          <a:p>
            <a:r>
              <a:rPr lang="en-GB" sz="1800" b="1" dirty="0"/>
              <a:t>Lesotho </a:t>
            </a:r>
            <a:r>
              <a:rPr lang="en-GB" sz="1800" dirty="0"/>
              <a:t>(Refugee Act 1983 and Regulations of 1986, Article 9(1)b), </a:t>
            </a:r>
          </a:p>
          <a:p>
            <a:r>
              <a:rPr lang="en-GB" sz="1800" b="1" dirty="0"/>
              <a:t>Uganda</a:t>
            </a:r>
            <a:r>
              <a:rPr lang="en-GB" sz="1800" dirty="0"/>
              <a:t> (Refugees Act 2006, Section 30), </a:t>
            </a:r>
          </a:p>
          <a:p>
            <a:r>
              <a:rPr lang="en-GB" sz="1800" b="1" dirty="0"/>
              <a:t>Djibouti</a:t>
            </a:r>
            <a:r>
              <a:rPr lang="en-GB" sz="1800" dirty="0"/>
              <a:t> (Refugee Law, passed in January 2017) and </a:t>
            </a:r>
          </a:p>
          <a:p>
            <a:r>
              <a:rPr lang="en-GB" sz="1800" b="1" dirty="0"/>
              <a:t>South Africa </a:t>
            </a:r>
            <a:r>
              <a:rPr lang="en-GB" sz="1800" dirty="0"/>
              <a:t>(Refugees Act 1998) – although the presumption of liberty is threatened by the government’s White Paper on International Migration.</a:t>
            </a:r>
          </a:p>
          <a:p>
            <a:r>
              <a:rPr lang="en-GB" sz="1800" dirty="0"/>
              <a:t>Legal protections for stateless people exist in </a:t>
            </a:r>
            <a:r>
              <a:rPr lang="en-GB" sz="1800" b="1" dirty="0"/>
              <a:t>Algeria</a:t>
            </a:r>
            <a:r>
              <a:rPr lang="en-GB" sz="1800" dirty="0"/>
              <a:t> (Aliens Law 2008, Article 42). </a:t>
            </a:r>
          </a:p>
          <a:p>
            <a:r>
              <a:rPr lang="en-GB" sz="1800" dirty="0"/>
              <a:t>Whilst not detailed in law, </a:t>
            </a:r>
            <a:r>
              <a:rPr lang="en-GB" sz="1800" b="1" dirty="0"/>
              <a:t>Ethiopia</a:t>
            </a:r>
            <a:r>
              <a:rPr lang="en-GB" sz="1800" dirty="0"/>
              <a:t> maintains an open-door policy for Somali refugees. </a:t>
            </a:r>
          </a:p>
          <a:p>
            <a:r>
              <a:rPr lang="en-GB" sz="1800" dirty="0"/>
              <a:t>A partial presumption against detention can be created by the existence of time limits on the permissible length of detention in national laws. Limits exist in </a:t>
            </a:r>
            <a:r>
              <a:rPr lang="en-GB" sz="1800" b="1" dirty="0"/>
              <a:t>Zimbabwe, Botswana, Angola, South Africa, Zambia and Malawi.</a:t>
            </a:r>
            <a:r>
              <a:rPr lang="en-GB" sz="1800" dirty="0"/>
              <a:t> </a:t>
            </a:r>
          </a:p>
        </p:txBody>
      </p:sp>
    </p:spTree>
    <p:extLst>
      <p:ext uri="{BB962C8B-B14F-4D97-AF65-F5344CB8AC3E}">
        <p14:creationId xmlns:p14="http://schemas.microsoft.com/office/powerpoint/2010/main" val="18369670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4788" y="804333"/>
            <a:ext cx="3302412" cy="5249334"/>
          </a:xfrm>
        </p:spPr>
        <p:txBody>
          <a:bodyPr>
            <a:normAutofit/>
          </a:bodyPr>
          <a:lstStyle/>
          <a:p>
            <a:pPr algn="r"/>
            <a:r>
              <a:rPr lang="en-CA">
                <a:solidFill>
                  <a:srgbClr val="FFFFFF"/>
                </a:solidFill>
              </a:rPr>
              <a:t>Section 34 Immigration Act (No. 13 of 2002) (South Africa)</a:t>
            </a:r>
          </a:p>
        </p:txBody>
      </p:sp>
      <p:sp>
        <p:nvSpPr>
          <p:cNvPr id="3" name="Content Placeholder 2"/>
          <p:cNvSpPr>
            <a:spLocks noGrp="1"/>
          </p:cNvSpPr>
          <p:nvPr>
            <p:ph idx="1"/>
          </p:nvPr>
        </p:nvSpPr>
        <p:spPr>
          <a:xfrm>
            <a:off x="5109882" y="383458"/>
            <a:ext cx="6147169" cy="6184490"/>
          </a:xfrm>
        </p:spPr>
        <p:txBody>
          <a:bodyPr anchor="ctr">
            <a:normAutofit fontScale="92500" lnSpcReduction="20000"/>
          </a:bodyPr>
          <a:lstStyle/>
          <a:p>
            <a:pPr marL="0" indent="0">
              <a:buNone/>
            </a:pPr>
            <a:r>
              <a:rPr lang="en-US" sz="1700" b="1"/>
              <a:t>Deportation </a:t>
            </a:r>
            <a:r>
              <a:rPr lang="en-US" sz="1700" b="1" dirty="0"/>
              <a:t>and detention of illegal foreigners </a:t>
            </a:r>
          </a:p>
          <a:p>
            <a:pPr marL="0" indent="0">
              <a:buNone/>
            </a:pPr>
            <a:r>
              <a:rPr lang="en-US" sz="1700" dirty="0"/>
              <a:t>(1) Without the need for a warrant, an immigration officer may arrest an illegal foreigner or cause him or her to be arrested, and shall, irrespective of whether such foreigner is arrested, deport him or her or cause him or her to be deported </a:t>
            </a:r>
            <a:r>
              <a:rPr lang="en-US" sz="1700" b="1" u="sng" dirty="0"/>
              <a:t>and may, pending his or her deportation, detain him or her or cause him or her to be detained</a:t>
            </a:r>
            <a:r>
              <a:rPr lang="en-US" sz="1700" dirty="0"/>
              <a:t> in a manner and at a place determined by the Director-General, provided that the foreigner concerned - </a:t>
            </a:r>
          </a:p>
          <a:p>
            <a:pPr marL="457200" lvl="1" indent="0">
              <a:buNone/>
            </a:pPr>
            <a:r>
              <a:rPr lang="en-US" sz="1700" dirty="0"/>
              <a:t>(a) shall be notified in writing of the decision to deport him or her and of his or her right to appeal such decision in terms of this Act; </a:t>
            </a:r>
          </a:p>
          <a:p>
            <a:pPr marL="457200" lvl="1" indent="0">
              <a:buNone/>
            </a:pPr>
            <a:r>
              <a:rPr lang="en-US" sz="1700" dirty="0"/>
              <a:t>(b) may at any time request any officer attending to him or her that his or her detention for the purpose of deportation be confirmed by warrant of a Court, which, if not issued within 48 hours of such request, shall cause the immediate release of such foreigner; </a:t>
            </a:r>
          </a:p>
          <a:p>
            <a:pPr marL="457200" lvl="1" indent="0">
              <a:buNone/>
            </a:pPr>
            <a:r>
              <a:rPr lang="en-US" sz="1700" dirty="0"/>
              <a:t>(c) shall be informed upon arrest or immediately thereafter of the rights set out in the preceding two paragraphs, when possible, practicable and available in a language that he or she understands; </a:t>
            </a:r>
          </a:p>
          <a:p>
            <a:pPr marL="457200" lvl="1" indent="0">
              <a:buNone/>
            </a:pPr>
            <a:r>
              <a:rPr lang="en-US" sz="1700" dirty="0"/>
              <a:t>(d) may not be held in detention for longer than 30 calendar days without a warrant of a Court which on good and reasonable grounds may extend such detention for an adequate period not exceeding 90 calendar days, and </a:t>
            </a:r>
          </a:p>
          <a:p>
            <a:pPr marL="457200" lvl="1" indent="0">
              <a:buNone/>
            </a:pPr>
            <a:r>
              <a:rPr lang="en-US" sz="1700" dirty="0"/>
              <a:t>(e) shall be held in detention in compliance with minimum prescribed standards protecting his or her dignity and relevant human rights. </a:t>
            </a:r>
          </a:p>
          <a:p>
            <a:r>
              <a:rPr lang="en-US" sz="1700" dirty="0"/>
              <a:t>(2) The detention of a person in terms of this Act elsewhere than on a ship </a:t>
            </a:r>
            <a:r>
              <a:rPr lang="en-US" sz="1700" b="1" u="sng" dirty="0"/>
              <a:t>and for purposes other than his or her deportation</a:t>
            </a:r>
            <a:r>
              <a:rPr lang="en-US" sz="1700" dirty="0"/>
              <a:t> shall not exceed 48 hours from his or her arrest or the time at which such person was taken into custody for examination or other purposes, provided that if such period expires on a non-court day it shall be extended to four p.m. of the first following court day</a:t>
            </a:r>
            <a:endParaRPr lang="en-CA" sz="1700" dirty="0"/>
          </a:p>
        </p:txBody>
      </p:sp>
    </p:spTree>
    <p:extLst>
      <p:ext uri="{BB962C8B-B14F-4D97-AF65-F5344CB8AC3E}">
        <p14:creationId xmlns:p14="http://schemas.microsoft.com/office/powerpoint/2010/main" val="25558111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4788" y="804333"/>
            <a:ext cx="3302412" cy="5249334"/>
          </a:xfrm>
        </p:spPr>
        <p:txBody>
          <a:bodyPr>
            <a:normAutofit/>
          </a:bodyPr>
          <a:lstStyle/>
          <a:p>
            <a:pPr algn="r"/>
            <a:r>
              <a:rPr lang="en-CA" sz="4600">
                <a:solidFill>
                  <a:srgbClr val="FFFFFF"/>
                </a:solidFill>
              </a:rPr>
              <a:t>Constitutional Provisions</a:t>
            </a:r>
          </a:p>
        </p:txBody>
      </p:sp>
      <p:sp>
        <p:nvSpPr>
          <p:cNvPr id="3" name="Content Placeholder 2"/>
          <p:cNvSpPr>
            <a:spLocks noGrp="1"/>
          </p:cNvSpPr>
          <p:nvPr>
            <p:ph idx="1"/>
          </p:nvPr>
        </p:nvSpPr>
        <p:spPr>
          <a:xfrm>
            <a:off x="5109882" y="804333"/>
            <a:ext cx="6147169" cy="5249334"/>
          </a:xfrm>
        </p:spPr>
        <p:txBody>
          <a:bodyPr anchor="ctr">
            <a:normAutofit/>
          </a:bodyPr>
          <a:lstStyle/>
          <a:p>
            <a:r>
              <a:rPr lang="en-CA" dirty="0"/>
              <a:t>Each jurisdiction has its own constitutional provisions, principles and application</a:t>
            </a:r>
          </a:p>
          <a:p>
            <a:r>
              <a:rPr lang="en-CA" dirty="0"/>
              <a:t>Relevant provisions may include:</a:t>
            </a:r>
          </a:p>
          <a:p>
            <a:pPr lvl="1"/>
            <a:r>
              <a:rPr lang="en-CA" dirty="0"/>
              <a:t>Guarantees against arbitrary or indeterminate detention</a:t>
            </a:r>
          </a:p>
          <a:p>
            <a:pPr lvl="1"/>
            <a:r>
              <a:rPr lang="en-CA" dirty="0"/>
              <a:t>Prohibitions against “detention without trial” </a:t>
            </a:r>
          </a:p>
          <a:p>
            <a:pPr lvl="1"/>
            <a:r>
              <a:rPr lang="en-CA" dirty="0"/>
              <a:t>Procedural guarantees of appearance before a court within 48 hours</a:t>
            </a:r>
          </a:p>
          <a:p>
            <a:pPr lvl="1"/>
            <a:r>
              <a:rPr lang="en-CA" dirty="0"/>
              <a:t>Rights of children and prohibitions against detaining children</a:t>
            </a:r>
          </a:p>
          <a:p>
            <a:pPr lvl="1"/>
            <a:r>
              <a:rPr lang="en-CA" dirty="0"/>
              <a:t>Minimum standards of detention such as access to medical care, detention in age-appropriate settings, ensuring family unity, prohibitions against cruel and unusual punishments, torture or forced labour  </a:t>
            </a:r>
          </a:p>
          <a:p>
            <a:r>
              <a:rPr lang="en-CA" dirty="0"/>
              <a:t>A constitution may provide for the right of </a:t>
            </a:r>
            <a:r>
              <a:rPr lang="en-CA" i="1" dirty="0"/>
              <a:t>habeas corpus </a:t>
            </a:r>
            <a:r>
              <a:rPr lang="en-CA" dirty="0"/>
              <a:t>or other means of judicial oversight of detention</a:t>
            </a:r>
          </a:p>
          <a:p>
            <a:pPr lvl="1"/>
            <a:endParaRPr lang="en-CA" dirty="0"/>
          </a:p>
        </p:txBody>
      </p:sp>
    </p:spTree>
    <p:extLst>
      <p:ext uri="{BB962C8B-B14F-4D97-AF65-F5344CB8AC3E}">
        <p14:creationId xmlns:p14="http://schemas.microsoft.com/office/powerpoint/2010/main" val="18811578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4788" y="804333"/>
            <a:ext cx="3302412" cy="5249334"/>
          </a:xfrm>
        </p:spPr>
        <p:txBody>
          <a:bodyPr>
            <a:normAutofit/>
          </a:bodyPr>
          <a:lstStyle/>
          <a:p>
            <a:pPr algn="r"/>
            <a:r>
              <a:rPr lang="en-CA">
                <a:solidFill>
                  <a:srgbClr val="FFFFFF"/>
                </a:solidFill>
              </a:rPr>
              <a:t>Remedies: Habeas corpus and judicial review</a:t>
            </a:r>
          </a:p>
        </p:txBody>
      </p:sp>
      <p:sp>
        <p:nvSpPr>
          <p:cNvPr id="3" name="Content Placeholder 2"/>
          <p:cNvSpPr>
            <a:spLocks noGrp="1"/>
          </p:cNvSpPr>
          <p:nvPr>
            <p:ph idx="1"/>
          </p:nvPr>
        </p:nvSpPr>
        <p:spPr>
          <a:xfrm>
            <a:off x="5109882" y="804333"/>
            <a:ext cx="6147169" cy="5249334"/>
          </a:xfrm>
        </p:spPr>
        <p:txBody>
          <a:bodyPr anchor="ctr">
            <a:normAutofit/>
          </a:bodyPr>
          <a:lstStyle/>
          <a:p>
            <a:r>
              <a:rPr lang="en-CA" sz="1500"/>
              <a:t>Some jurisdictions may have automatic judicial oversight of any detention, including immigration detention</a:t>
            </a:r>
          </a:p>
          <a:p>
            <a:r>
              <a:rPr lang="en-CA" sz="1500"/>
              <a:t>Other jurisdictions give the authority to a state official (ex an immigration officer) to arrest with or without a warrant and hold for detention.  </a:t>
            </a:r>
          </a:p>
          <a:p>
            <a:r>
              <a:rPr lang="en-CA" sz="1500"/>
              <a:t>In Canada, the Immigration and Refugee Board (IRB) conduct detention reviews every 30 days of detention</a:t>
            </a:r>
          </a:p>
          <a:p>
            <a:r>
              <a:rPr lang="en-CA" sz="1500"/>
              <a:t>However, courts of inherent jurisdiction may retain an oversight remedy for all detentions which occur within its area</a:t>
            </a:r>
          </a:p>
          <a:p>
            <a:r>
              <a:rPr lang="en-CA" sz="1500"/>
              <a:t>Habeas corpus is a remedy from English common law, but has found application in various legal systems.  A habeas application requires an detainee in state custody to allege that he or she is in detention and the court calls upon the state to prove the lawfulness of that detention.  </a:t>
            </a:r>
          </a:p>
          <a:p>
            <a:pPr lvl="1"/>
            <a:r>
              <a:rPr lang="en-CA" sz="1500"/>
              <a:t>This is an important remedy as it shifts the burden onto the state to prove that an individual’s detention is lawful</a:t>
            </a:r>
          </a:p>
        </p:txBody>
      </p:sp>
    </p:spTree>
    <p:extLst>
      <p:ext uri="{BB962C8B-B14F-4D97-AF65-F5344CB8AC3E}">
        <p14:creationId xmlns:p14="http://schemas.microsoft.com/office/powerpoint/2010/main" val="25036197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4788" y="804333"/>
            <a:ext cx="3302412" cy="5249334"/>
          </a:xfrm>
        </p:spPr>
        <p:txBody>
          <a:bodyPr>
            <a:normAutofit/>
          </a:bodyPr>
          <a:lstStyle/>
          <a:p>
            <a:pPr algn="r"/>
            <a:r>
              <a:rPr lang="en-CA">
                <a:solidFill>
                  <a:srgbClr val="FFFFFF"/>
                </a:solidFill>
              </a:rPr>
              <a:t>Judicial Review</a:t>
            </a:r>
          </a:p>
        </p:txBody>
      </p:sp>
      <p:sp>
        <p:nvSpPr>
          <p:cNvPr id="3" name="Content Placeholder 2"/>
          <p:cNvSpPr>
            <a:spLocks noGrp="1"/>
          </p:cNvSpPr>
          <p:nvPr>
            <p:ph idx="1"/>
          </p:nvPr>
        </p:nvSpPr>
        <p:spPr>
          <a:xfrm>
            <a:off x="5109882" y="804333"/>
            <a:ext cx="6147169" cy="5249334"/>
          </a:xfrm>
        </p:spPr>
        <p:txBody>
          <a:bodyPr anchor="ctr">
            <a:normAutofit/>
          </a:bodyPr>
          <a:lstStyle/>
          <a:p>
            <a:r>
              <a:rPr lang="en-CA" sz="2000"/>
              <a:t>Judicial review is another mechanism that a detainee may employ to challenge the lawfulness of detention.  </a:t>
            </a:r>
          </a:p>
          <a:p>
            <a:r>
              <a:rPr lang="en-CA" sz="2000"/>
              <a:t>A judicial review puts the burden on the detainee to prove that the detention is unreasonable or unlawful.  </a:t>
            </a:r>
          </a:p>
          <a:p>
            <a:r>
              <a:rPr lang="en-CA" sz="2000"/>
              <a:t>In some jurisdictions, judicial review is limited by leave requirements and limited standing provisions.  </a:t>
            </a:r>
          </a:p>
          <a:p>
            <a:r>
              <a:rPr lang="en-CA" sz="2000"/>
              <a:t>In the case of </a:t>
            </a:r>
            <a:r>
              <a:rPr lang="en-CA" sz="2000" i="1"/>
              <a:t>Minister of Public Safety and Emergency Preparedness v.</a:t>
            </a:r>
            <a:r>
              <a:rPr lang="en-CA" sz="2000"/>
              <a:t> </a:t>
            </a:r>
            <a:r>
              <a:rPr lang="en-CA" sz="2000" i="1" err="1"/>
              <a:t>Chhina</a:t>
            </a:r>
            <a:r>
              <a:rPr lang="en-CA" sz="2000" i="1"/>
              <a:t> </a:t>
            </a:r>
            <a:r>
              <a:rPr lang="en-CA" sz="2000"/>
              <a:t>(2019 SCC 29) of the Supreme Court of Canada, the Court was asked whether habeas corpus should be accessible in provincial superior courts (courts of inherent jurisdiction) where judicial review was available as a remedy before the federal courts.  </a:t>
            </a:r>
          </a:p>
          <a:p>
            <a:r>
              <a:rPr lang="en-CA" sz="2000"/>
              <a:t>The Supreme Court engaged in a discussion on the role of habeas corpus in the protection of liberties and found that it is available for immigration detainees </a:t>
            </a:r>
          </a:p>
        </p:txBody>
      </p:sp>
    </p:spTree>
    <p:extLst>
      <p:ext uri="{BB962C8B-B14F-4D97-AF65-F5344CB8AC3E}">
        <p14:creationId xmlns:p14="http://schemas.microsoft.com/office/powerpoint/2010/main" val="35880337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4788" y="804333"/>
            <a:ext cx="3302412" cy="5249334"/>
          </a:xfrm>
        </p:spPr>
        <p:txBody>
          <a:bodyPr>
            <a:normAutofit/>
          </a:bodyPr>
          <a:lstStyle/>
          <a:p>
            <a:pPr algn="r"/>
            <a:r>
              <a:rPr lang="en-CA">
                <a:solidFill>
                  <a:srgbClr val="FFFFFF"/>
                </a:solidFill>
              </a:rPr>
              <a:t>Selected Cases:</a:t>
            </a:r>
            <a:br>
              <a:rPr lang="en-CA">
                <a:solidFill>
                  <a:srgbClr val="FFFFFF"/>
                </a:solidFill>
              </a:rPr>
            </a:br>
            <a:endParaRPr lang="en-CA">
              <a:solidFill>
                <a:srgbClr val="FFFFFF"/>
              </a:solidFill>
            </a:endParaRPr>
          </a:p>
        </p:txBody>
      </p:sp>
      <p:sp>
        <p:nvSpPr>
          <p:cNvPr id="3" name="Content Placeholder 2"/>
          <p:cNvSpPr>
            <a:spLocks noGrp="1"/>
          </p:cNvSpPr>
          <p:nvPr>
            <p:ph idx="1"/>
          </p:nvPr>
        </p:nvSpPr>
        <p:spPr>
          <a:xfrm>
            <a:off x="5109882" y="804333"/>
            <a:ext cx="6147169" cy="5249334"/>
          </a:xfrm>
        </p:spPr>
        <p:txBody>
          <a:bodyPr anchor="ctr">
            <a:normAutofit/>
          </a:bodyPr>
          <a:lstStyle/>
          <a:p>
            <a:pPr marL="0" indent="0">
              <a:buNone/>
            </a:pPr>
            <a:r>
              <a:rPr lang="en-CA" sz="1700" b="1" dirty="0">
                <a:solidFill>
                  <a:srgbClr val="92D050"/>
                </a:solidFill>
              </a:rPr>
              <a:t>Lawyers for Human Rights v Minister of Home Affairs and Others [2017] ZACC 22</a:t>
            </a:r>
          </a:p>
          <a:p>
            <a:r>
              <a:rPr lang="en-CA" sz="1700" dirty="0"/>
              <a:t>Lawyers for Human Rights (LHR) had been monitoring places of immigration detention since the late 1990’s and had brought a series of individual detention reviews before the High Court since mid-2000’s</a:t>
            </a:r>
          </a:p>
          <a:p>
            <a:r>
              <a:rPr lang="en-CA" sz="1700" dirty="0"/>
              <a:t>Individual cases showed a pattern of abuse and unlawful detention of non-nationals including arbitrary detentions, destruction of permits, lack of access to refugee reception offices, corruption and bribes, discriminatory enforcement practices</a:t>
            </a:r>
          </a:p>
          <a:p>
            <a:r>
              <a:rPr lang="en-CA" sz="1700" dirty="0"/>
              <a:t>One key issue was the lack of court oversight of immigration detention.  Although a magistrate’s court warrant for detention was required upon request of the detainee or to extend detention beyond 30 days, no physical appearance in court was required.  Detainees had no ability to approach a court other than through high court review </a:t>
            </a:r>
          </a:p>
          <a:p>
            <a:r>
              <a:rPr lang="en-CA" sz="1700" dirty="0"/>
              <a:t>LHR challenged the Immigration Act for its lack of judicial oversight</a:t>
            </a:r>
          </a:p>
        </p:txBody>
      </p:sp>
    </p:spTree>
    <p:extLst>
      <p:ext uri="{BB962C8B-B14F-4D97-AF65-F5344CB8AC3E}">
        <p14:creationId xmlns:p14="http://schemas.microsoft.com/office/powerpoint/2010/main" val="38096284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4788" y="804333"/>
            <a:ext cx="3302412" cy="5249334"/>
          </a:xfrm>
        </p:spPr>
        <p:txBody>
          <a:bodyPr>
            <a:normAutofit/>
          </a:bodyPr>
          <a:lstStyle/>
          <a:p>
            <a:pPr algn="r"/>
            <a:r>
              <a:rPr lang="en-CA" dirty="0">
                <a:solidFill>
                  <a:srgbClr val="FFFFFF"/>
                </a:solidFill>
              </a:rPr>
              <a:t>LHR case</a:t>
            </a:r>
          </a:p>
        </p:txBody>
      </p:sp>
      <p:sp>
        <p:nvSpPr>
          <p:cNvPr id="3" name="Content Placeholder 2"/>
          <p:cNvSpPr>
            <a:spLocks noGrp="1"/>
          </p:cNvSpPr>
          <p:nvPr>
            <p:ph idx="1"/>
          </p:nvPr>
        </p:nvSpPr>
        <p:spPr>
          <a:xfrm>
            <a:off x="5109882" y="804333"/>
            <a:ext cx="6147169" cy="5249334"/>
          </a:xfrm>
        </p:spPr>
        <p:txBody>
          <a:bodyPr anchor="ctr">
            <a:normAutofit/>
          </a:bodyPr>
          <a:lstStyle/>
          <a:p>
            <a:r>
              <a:rPr lang="en-CA" sz="1700" dirty="0"/>
              <a:t>The High Court found that the provisions were unconstitutional and the matter was referred to the Constitutional Court for confirmation</a:t>
            </a:r>
          </a:p>
          <a:p>
            <a:r>
              <a:rPr lang="en-CA" sz="1700" dirty="0"/>
              <a:t>The Court confirmed the unconstitutionality of the detention provisions for a lack of judicial oversight.  The Court reviewed South Africa’s history of using detention without trial for political oppression and applied those constitutional provisions to immigration detention:</a:t>
            </a:r>
          </a:p>
          <a:p>
            <a:pPr marL="0" indent="0">
              <a:buNone/>
            </a:pPr>
            <a:r>
              <a:rPr lang="en-US" sz="1700" dirty="0"/>
              <a:t> “[33] The substantive aspect requires that a detention of an individual 	be done for constitutionally acceptable reasons only.  This right outlaws arbitrary detentions.  There must be a rational connection between the detention and an objectively determinable and legitimate governmental purpose.  Absence of that connection would mean that the substantive aspect of the right is breached.  A breach of this aspect of the right may also occur where a rational connection exists but the purpose or cause for the detention is not just.”</a:t>
            </a:r>
            <a:endParaRPr lang="en-CA" sz="1700" dirty="0"/>
          </a:p>
        </p:txBody>
      </p:sp>
    </p:spTree>
    <p:extLst>
      <p:ext uri="{BB962C8B-B14F-4D97-AF65-F5344CB8AC3E}">
        <p14:creationId xmlns:p14="http://schemas.microsoft.com/office/powerpoint/2010/main" val="936345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29E0959-3604-4D36-BE1B-3EEF27DBECE5}"/>
              </a:ext>
            </a:extLst>
          </p:cNvPr>
          <p:cNvSpPr>
            <a:spLocks noGrp="1"/>
          </p:cNvSpPr>
          <p:nvPr>
            <p:ph type="title"/>
          </p:nvPr>
        </p:nvSpPr>
        <p:spPr>
          <a:xfrm>
            <a:off x="964788" y="804333"/>
            <a:ext cx="3302412" cy="5249334"/>
          </a:xfrm>
        </p:spPr>
        <p:txBody>
          <a:bodyPr>
            <a:normAutofit/>
          </a:bodyPr>
          <a:lstStyle/>
          <a:p>
            <a:pPr algn="r"/>
            <a:r>
              <a:rPr lang="en-CA">
                <a:solidFill>
                  <a:srgbClr val="FFFFFF"/>
                </a:solidFill>
              </a:rPr>
              <a:t>AGENDA</a:t>
            </a:r>
          </a:p>
        </p:txBody>
      </p:sp>
      <p:sp>
        <p:nvSpPr>
          <p:cNvPr id="3" name="Content Placeholder 2">
            <a:extLst>
              <a:ext uri="{FF2B5EF4-FFF2-40B4-BE49-F238E27FC236}">
                <a16:creationId xmlns:a16="http://schemas.microsoft.com/office/drawing/2014/main" id="{D3C3D4AA-F6D1-40A4-AC83-080A0E998AAE}"/>
              </a:ext>
            </a:extLst>
          </p:cNvPr>
          <p:cNvSpPr>
            <a:spLocks noGrp="1"/>
          </p:cNvSpPr>
          <p:nvPr>
            <p:ph idx="1"/>
          </p:nvPr>
        </p:nvSpPr>
        <p:spPr>
          <a:xfrm>
            <a:off x="5109882" y="804333"/>
            <a:ext cx="6147169" cy="5249334"/>
          </a:xfrm>
        </p:spPr>
        <p:txBody>
          <a:bodyPr anchor="ctr">
            <a:normAutofit/>
          </a:bodyPr>
          <a:lstStyle/>
          <a:p>
            <a:pPr lvl="1">
              <a:buFont typeface="+mj-lt"/>
              <a:buAutoNum type="arabicPeriod"/>
            </a:pPr>
            <a:r>
              <a:rPr lang="en-CA"/>
              <a:t>Basic Principles</a:t>
            </a:r>
          </a:p>
          <a:p>
            <a:pPr lvl="1">
              <a:buFont typeface="+mj-lt"/>
              <a:buAutoNum type="arabicPeriod"/>
            </a:pPr>
            <a:r>
              <a:rPr lang="en-CA"/>
              <a:t>Legislative and Constitutional Provisions</a:t>
            </a:r>
          </a:p>
          <a:p>
            <a:pPr lvl="1">
              <a:buFont typeface="+mj-lt"/>
              <a:buAutoNum type="arabicPeriod"/>
            </a:pPr>
            <a:r>
              <a:rPr lang="en-CA"/>
              <a:t>Remedies: habeas corpus &amp; judicial review</a:t>
            </a:r>
          </a:p>
          <a:p>
            <a:pPr lvl="1">
              <a:buFont typeface="+mj-lt"/>
              <a:buAutoNum type="arabicPeriod"/>
            </a:pPr>
            <a:r>
              <a:rPr lang="en-CA"/>
              <a:t>Selected Cases</a:t>
            </a:r>
          </a:p>
          <a:p>
            <a:pPr lvl="1">
              <a:buFont typeface="+mj-lt"/>
              <a:buAutoNum type="arabicPeriod"/>
            </a:pPr>
            <a:r>
              <a:rPr lang="en-CA"/>
              <a:t>Vulnerable Groups in Detention</a:t>
            </a:r>
          </a:p>
          <a:p>
            <a:pPr lvl="1">
              <a:buFont typeface="+mj-lt"/>
              <a:buAutoNum type="arabicPeriod"/>
            </a:pPr>
            <a:r>
              <a:rPr lang="en-CA"/>
              <a:t>Alternatives to Detention</a:t>
            </a:r>
          </a:p>
          <a:p>
            <a:pPr lvl="1">
              <a:buFont typeface="+mj-lt"/>
              <a:buAutoNum type="arabicPeriod"/>
            </a:pPr>
            <a:r>
              <a:rPr lang="en-CA"/>
              <a:t>Places of Detention and Oversight</a:t>
            </a:r>
          </a:p>
          <a:p>
            <a:pPr lvl="1">
              <a:buFont typeface="+mj-lt"/>
              <a:buAutoNum type="arabicPeriod"/>
            </a:pPr>
            <a:r>
              <a:rPr lang="en-CA"/>
              <a:t>Discussion </a:t>
            </a:r>
          </a:p>
          <a:p>
            <a:pPr lvl="1">
              <a:buFont typeface="+mj-lt"/>
              <a:buAutoNum type="arabicPeriod"/>
            </a:pPr>
            <a:endParaRPr lang="en-CA"/>
          </a:p>
          <a:p>
            <a:pPr lvl="1">
              <a:buFont typeface="+mj-lt"/>
              <a:buAutoNum type="arabicPeriod"/>
            </a:pPr>
            <a:endParaRPr lang="en-CA" dirty="0"/>
          </a:p>
          <a:p>
            <a:pPr lvl="1">
              <a:buFont typeface="+mj-lt"/>
              <a:buAutoNum type="arabicPeriod"/>
            </a:pPr>
            <a:endParaRPr lang="en-CA" dirty="0"/>
          </a:p>
        </p:txBody>
      </p:sp>
    </p:spTree>
    <p:extLst>
      <p:ext uri="{BB962C8B-B14F-4D97-AF65-F5344CB8AC3E}">
        <p14:creationId xmlns:p14="http://schemas.microsoft.com/office/powerpoint/2010/main" val="30193380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C695245-44E3-4A14-900A-D06036644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3468" y="643467"/>
            <a:ext cx="3415612" cy="5571066"/>
          </a:xfrm>
        </p:spPr>
        <p:txBody>
          <a:bodyPr>
            <a:normAutofit/>
          </a:bodyPr>
          <a:lstStyle/>
          <a:p>
            <a:r>
              <a:rPr lang="en-CA">
                <a:solidFill>
                  <a:srgbClr val="FFFFFF"/>
                </a:solidFill>
              </a:rPr>
              <a:t>Selected Cases</a:t>
            </a:r>
          </a:p>
        </p:txBody>
      </p:sp>
      <p:graphicFrame>
        <p:nvGraphicFramePr>
          <p:cNvPr id="5" name="Content Placeholder 2">
            <a:extLst>
              <a:ext uri="{FF2B5EF4-FFF2-40B4-BE49-F238E27FC236}">
                <a16:creationId xmlns:a16="http://schemas.microsoft.com/office/drawing/2014/main" id="{3F517B13-05A5-21BB-209F-BF5944CF2488}"/>
              </a:ext>
            </a:extLst>
          </p:cNvPr>
          <p:cNvGraphicFramePr>
            <a:graphicFrameLocks noGrp="1"/>
          </p:cNvGraphicFramePr>
          <p:nvPr>
            <p:ph idx="1"/>
            <p:extLst>
              <p:ext uri="{D42A27DB-BD31-4B8C-83A1-F6EECF244321}">
                <p14:modId xmlns:p14="http://schemas.microsoft.com/office/powerpoint/2010/main" val="2368216431"/>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77145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4788" y="804333"/>
            <a:ext cx="3302412" cy="5249334"/>
          </a:xfrm>
        </p:spPr>
        <p:txBody>
          <a:bodyPr>
            <a:normAutofit/>
          </a:bodyPr>
          <a:lstStyle/>
          <a:p>
            <a:pPr algn="r"/>
            <a:r>
              <a:rPr lang="en-CA" dirty="0">
                <a:solidFill>
                  <a:srgbClr val="FFFFFF"/>
                </a:solidFill>
              </a:rPr>
              <a:t>Detention of Children </a:t>
            </a:r>
          </a:p>
        </p:txBody>
      </p:sp>
      <p:sp>
        <p:nvSpPr>
          <p:cNvPr id="3" name="Content Placeholder 2"/>
          <p:cNvSpPr>
            <a:spLocks noGrp="1"/>
          </p:cNvSpPr>
          <p:nvPr>
            <p:ph idx="1"/>
          </p:nvPr>
        </p:nvSpPr>
        <p:spPr>
          <a:xfrm>
            <a:off x="5109882" y="804333"/>
            <a:ext cx="6147169" cy="5249334"/>
          </a:xfrm>
        </p:spPr>
        <p:txBody>
          <a:bodyPr anchor="ctr">
            <a:normAutofit/>
          </a:bodyPr>
          <a:lstStyle/>
          <a:p>
            <a:r>
              <a:rPr lang="en-CA" dirty="0"/>
              <a:t>Children: </a:t>
            </a:r>
          </a:p>
          <a:p>
            <a:pPr lvl="1"/>
            <a:r>
              <a:rPr lang="en-CA" dirty="0"/>
              <a:t>Children under the age of 18 years old may have particular obstacles in challenging unlawful immigration detention</a:t>
            </a:r>
          </a:p>
          <a:p>
            <a:pPr lvl="1"/>
            <a:r>
              <a:rPr lang="en-CA" dirty="0"/>
              <a:t>Many were brought to another country when they were too young to know the reason and / or had no choice in moving</a:t>
            </a:r>
          </a:p>
          <a:p>
            <a:pPr lvl="1"/>
            <a:r>
              <a:rPr lang="en-CA" dirty="0"/>
              <a:t>Many children have no idea that they do not have citizenship or have no connection to their country of citizenship </a:t>
            </a:r>
          </a:p>
          <a:p>
            <a:pPr lvl="1"/>
            <a:r>
              <a:rPr lang="en-CA" dirty="0"/>
              <a:t>Children should not be detained with adults </a:t>
            </a:r>
          </a:p>
          <a:p>
            <a:pPr lvl="1"/>
            <a:r>
              <a:rPr lang="en-CA" dirty="0"/>
              <a:t>Children should not be removed from their parents without just cause</a:t>
            </a:r>
          </a:p>
          <a:p>
            <a:pPr lvl="1"/>
            <a:r>
              <a:rPr lang="en-CA" dirty="0"/>
              <a:t>Children may lack standing or agency to bring court applications without additional barriers such as litigation trustees, curators, etc.  </a:t>
            </a:r>
          </a:p>
          <a:p>
            <a:pPr lvl="1"/>
            <a:r>
              <a:rPr lang="en-CA" dirty="0"/>
              <a:t>Under the Convention of the Rights of the Child, the best interest of the child is a primary consideration by all organs of state (Article III, CRC)  </a:t>
            </a:r>
          </a:p>
          <a:p>
            <a:pPr lvl="1"/>
            <a:endParaRPr lang="en-CA" dirty="0"/>
          </a:p>
        </p:txBody>
      </p:sp>
    </p:spTree>
    <p:extLst>
      <p:ext uri="{BB962C8B-B14F-4D97-AF65-F5344CB8AC3E}">
        <p14:creationId xmlns:p14="http://schemas.microsoft.com/office/powerpoint/2010/main" val="841806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4788" y="804333"/>
            <a:ext cx="3302412" cy="5249334"/>
          </a:xfrm>
        </p:spPr>
        <p:txBody>
          <a:bodyPr>
            <a:normAutofit/>
          </a:bodyPr>
          <a:lstStyle/>
          <a:p>
            <a:pPr algn="r"/>
            <a:r>
              <a:rPr lang="en-CA" dirty="0">
                <a:solidFill>
                  <a:srgbClr val="FFFFFF"/>
                </a:solidFill>
              </a:rPr>
              <a:t>Asylum seekers </a:t>
            </a:r>
          </a:p>
        </p:txBody>
      </p:sp>
      <p:sp>
        <p:nvSpPr>
          <p:cNvPr id="3" name="Content Placeholder 2"/>
          <p:cNvSpPr>
            <a:spLocks noGrp="1"/>
          </p:cNvSpPr>
          <p:nvPr>
            <p:ph idx="1"/>
          </p:nvPr>
        </p:nvSpPr>
        <p:spPr>
          <a:xfrm>
            <a:off x="5109882" y="804333"/>
            <a:ext cx="6147169" cy="5249334"/>
          </a:xfrm>
        </p:spPr>
        <p:txBody>
          <a:bodyPr anchor="ctr">
            <a:normAutofit/>
          </a:bodyPr>
          <a:lstStyle/>
          <a:p>
            <a:r>
              <a:rPr lang="en-CA"/>
              <a:t>Asylum Seekers</a:t>
            </a:r>
          </a:p>
          <a:p>
            <a:pPr lvl="1"/>
            <a:r>
              <a:rPr lang="en-CA"/>
              <a:t>Asylum seekers often move across borders without access to documentation</a:t>
            </a:r>
          </a:p>
          <a:p>
            <a:pPr lvl="1"/>
            <a:r>
              <a:rPr lang="en-CA"/>
              <a:t>The Convention on the Status of Refugees provides for irregular crossing of borders (Article 31(I) of the 1951 Convention) </a:t>
            </a:r>
          </a:p>
          <a:p>
            <a:pPr lvl="1"/>
            <a:r>
              <a:rPr lang="en-CA"/>
              <a:t>Individuals will have difficulty establishing their identity</a:t>
            </a:r>
          </a:p>
          <a:p>
            <a:pPr lvl="1"/>
            <a:r>
              <a:rPr lang="en-CA"/>
              <a:t>Asylum seekers will have difficulties preparing for their refugee claim from within detention (gathering evidence, seeking legal advice)</a:t>
            </a:r>
          </a:p>
          <a:p>
            <a:pPr lvl="1"/>
            <a:r>
              <a:rPr lang="en-CA"/>
              <a:t>Where video-conferencing is available, credibility may be difficult to assess.</a:t>
            </a:r>
          </a:p>
          <a:p>
            <a:pPr lvl="1"/>
            <a:r>
              <a:rPr lang="en-CA"/>
              <a:t>Detainees who have hearings within a detention centre may be intimidated from sharing the full extent of their claims</a:t>
            </a:r>
          </a:p>
        </p:txBody>
      </p:sp>
    </p:spTree>
    <p:extLst>
      <p:ext uri="{BB962C8B-B14F-4D97-AF65-F5344CB8AC3E}">
        <p14:creationId xmlns:p14="http://schemas.microsoft.com/office/powerpoint/2010/main" val="19603182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4788" y="804333"/>
            <a:ext cx="3302412" cy="5249334"/>
          </a:xfrm>
        </p:spPr>
        <p:txBody>
          <a:bodyPr>
            <a:normAutofit/>
          </a:bodyPr>
          <a:lstStyle/>
          <a:p>
            <a:pPr algn="r"/>
            <a:r>
              <a:rPr lang="en-CA" dirty="0">
                <a:solidFill>
                  <a:srgbClr val="FFFFFF"/>
                </a:solidFill>
              </a:rPr>
              <a:t>Vulnerable Groups</a:t>
            </a:r>
          </a:p>
        </p:txBody>
      </p:sp>
      <p:sp>
        <p:nvSpPr>
          <p:cNvPr id="3" name="Content Placeholder 2"/>
          <p:cNvSpPr>
            <a:spLocks noGrp="1"/>
          </p:cNvSpPr>
          <p:nvPr>
            <p:ph idx="1"/>
          </p:nvPr>
        </p:nvSpPr>
        <p:spPr>
          <a:xfrm>
            <a:off x="5109882" y="804333"/>
            <a:ext cx="6147169" cy="5249334"/>
          </a:xfrm>
        </p:spPr>
        <p:txBody>
          <a:bodyPr anchor="ctr">
            <a:normAutofit/>
          </a:bodyPr>
          <a:lstStyle/>
          <a:p>
            <a:r>
              <a:rPr lang="en-CA" sz="1700" b="1" dirty="0">
                <a:solidFill>
                  <a:srgbClr val="92D050"/>
                </a:solidFill>
              </a:rPr>
              <a:t>Homeless, people living in poverty</a:t>
            </a:r>
          </a:p>
          <a:p>
            <a:pPr lvl="1"/>
            <a:r>
              <a:rPr lang="en-CA" sz="1700" dirty="0"/>
              <a:t>People in precarious living conditions may be subject to unfair law enforcement or evictions</a:t>
            </a:r>
          </a:p>
          <a:p>
            <a:pPr lvl="1"/>
            <a:r>
              <a:rPr lang="en-CA" sz="1700" dirty="0"/>
              <a:t>May be more subject to “stop &amp; frisk” measures, destruction of documents, police enforcement actions and corrupt practices</a:t>
            </a:r>
          </a:p>
          <a:p>
            <a:pPr lvl="1"/>
            <a:r>
              <a:rPr lang="en-CA" sz="1700" dirty="0"/>
              <a:t>Large scale round-ups in poor neighbourhoods may disproportionately affect non-nationals and their ability to access documents or legal representation </a:t>
            </a:r>
          </a:p>
          <a:p>
            <a:pPr lvl="2"/>
            <a:r>
              <a:rPr lang="en-CA" sz="1700" dirty="0"/>
              <a:t>Operation </a:t>
            </a:r>
            <a:r>
              <a:rPr lang="en-CA" sz="1700" dirty="0" err="1"/>
              <a:t>Fiela</a:t>
            </a:r>
            <a:r>
              <a:rPr lang="en-CA" sz="1700" dirty="0"/>
              <a:t> (2015)</a:t>
            </a:r>
          </a:p>
          <a:p>
            <a:pPr lvl="2"/>
            <a:r>
              <a:rPr lang="en-CA" sz="1700" dirty="0"/>
              <a:t>R24 Rietfontein displacement (2008)</a:t>
            </a:r>
          </a:p>
          <a:p>
            <a:r>
              <a:rPr lang="en-CA" sz="1700" b="1" dirty="0">
                <a:solidFill>
                  <a:srgbClr val="92D050"/>
                </a:solidFill>
              </a:rPr>
              <a:t>Racialized groups and religious minorities</a:t>
            </a:r>
          </a:p>
          <a:p>
            <a:pPr lvl="1"/>
            <a:r>
              <a:rPr lang="en-CA" sz="1700" dirty="0"/>
              <a:t>May be more subjected to constitutionally prohibited grounds of search and arrest</a:t>
            </a:r>
          </a:p>
          <a:p>
            <a:pPr lvl="1"/>
            <a:r>
              <a:rPr lang="en-CA" sz="1700" dirty="0"/>
              <a:t>“Reasonable Grounds” based on stereotyping and not on proper grounds</a:t>
            </a:r>
          </a:p>
          <a:p>
            <a:pPr lvl="1"/>
            <a:r>
              <a:rPr lang="en-CA" sz="1700" dirty="0"/>
              <a:t>Governments may feel public pressure to “do something” resulting in blanket arrests and arbitrary detentions of Others</a:t>
            </a:r>
          </a:p>
          <a:p>
            <a:pPr lvl="2"/>
            <a:r>
              <a:rPr lang="en-CA" sz="1700" dirty="0"/>
              <a:t>Eastleigh, Nairobi (2012) </a:t>
            </a:r>
          </a:p>
        </p:txBody>
      </p:sp>
    </p:spTree>
    <p:extLst>
      <p:ext uri="{BB962C8B-B14F-4D97-AF65-F5344CB8AC3E}">
        <p14:creationId xmlns:p14="http://schemas.microsoft.com/office/powerpoint/2010/main" val="6088929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4788" y="804333"/>
            <a:ext cx="3302412" cy="5249334"/>
          </a:xfrm>
        </p:spPr>
        <p:txBody>
          <a:bodyPr>
            <a:normAutofit/>
          </a:bodyPr>
          <a:lstStyle/>
          <a:p>
            <a:pPr algn="r"/>
            <a:r>
              <a:rPr lang="en-CA" dirty="0">
                <a:solidFill>
                  <a:srgbClr val="FFFFFF"/>
                </a:solidFill>
              </a:rPr>
              <a:t>Mass influx situations</a:t>
            </a:r>
          </a:p>
        </p:txBody>
      </p:sp>
      <p:sp>
        <p:nvSpPr>
          <p:cNvPr id="3" name="Content Placeholder 2"/>
          <p:cNvSpPr>
            <a:spLocks noGrp="1"/>
          </p:cNvSpPr>
          <p:nvPr>
            <p:ph idx="1"/>
          </p:nvPr>
        </p:nvSpPr>
        <p:spPr>
          <a:xfrm>
            <a:off x="5109882" y="804333"/>
            <a:ext cx="6147169" cy="5249334"/>
          </a:xfrm>
        </p:spPr>
        <p:txBody>
          <a:bodyPr anchor="ctr">
            <a:normAutofit/>
          </a:bodyPr>
          <a:lstStyle/>
          <a:p>
            <a:endParaRPr lang="en-CA" dirty="0"/>
          </a:p>
          <a:p>
            <a:pPr lvl="1"/>
            <a:r>
              <a:rPr lang="en-CA" dirty="0"/>
              <a:t>Large arrival of asylum seekers from neighbouring countries may lead to blanket detention and police round-ups</a:t>
            </a:r>
          </a:p>
          <a:p>
            <a:pPr lvl="1"/>
            <a:r>
              <a:rPr lang="en-CA" dirty="0"/>
              <a:t>May be camouflaged under “refugee status determination” procedures</a:t>
            </a:r>
          </a:p>
          <a:p>
            <a:pPr lvl="1"/>
            <a:r>
              <a:rPr lang="en-CA" dirty="0"/>
              <a:t>Risks losing the individualized approach to detention </a:t>
            </a:r>
          </a:p>
          <a:p>
            <a:pPr lvl="1"/>
            <a:r>
              <a:rPr lang="en-CA" dirty="0"/>
              <a:t>May again be based on public pressure rather than any danger to the public or immigration / refugee legislative objective </a:t>
            </a:r>
          </a:p>
        </p:txBody>
      </p:sp>
    </p:spTree>
    <p:extLst>
      <p:ext uri="{BB962C8B-B14F-4D97-AF65-F5344CB8AC3E}">
        <p14:creationId xmlns:p14="http://schemas.microsoft.com/office/powerpoint/2010/main" val="23590866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A53D7F-56B4-1B55-D016-DB07CBD8C8A2}"/>
              </a:ext>
            </a:extLst>
          </p:cNvPr>
          <p:cNvSpPr>
            <a:spLocks noGrp="1"/>
          </p:cNvSpPr>
          <p:nvPr>
            <p:ph type="title"/>
          </p:nvPr>
        </p:nvSpPr>
        <p:spPr>
          <a:xfrm>
            <a:off x="964788" y="804333"/>
            <a:ext cx="3302412" cy="5249334"/>
          </a:xfrm>
        </p:spPr>
        <p:txBody>
          <a:bodyPr>
            <a:normAutofit/>
          </a:bodyPr>
          <a:lstStyle/>
          <a:p>
            <a:pPr algn="r"/>
            <a:r>
              <a:rPr lang="en-ZA">
                <a:solidFill>
                  <a:srgbClr val="FFFFFF"/>
                </a:solidFill>
              </a:rPr>
              <a:t>What are Alternatives to Detention (ATD)</a:t>
            </a:r>
            <a:endParaRPr lang="en-GB">
              <a:solidFill>
                <a:srgbClr val="FFFFFF"/>
              </a:solidFill>
            </a:endParaRPr>
          </a:p>
        </p:txBody>
      </p:sp>
      <p:sp>
        <p:nvSpPr>
          <p:cNvPr id="3" name="Content Placeholder 2">
            <a:extLst>
              <a:ext uri="{FF2B5EF4-FFF2-40B4-BE49-F238E27FC236}">
                <a16:creationId xmlns:a16="http://schemas.microsoft.com/office/drawing/2014/main" id="{C1EF6E0C-182C-14EB-9490-A48CCF75F0BA}"/>
              </a:ext>
            </a:extLst>
          </p:cNvPr>
          <p:cNvSpPr>
            <a:spLocks noGrp="1"/>
          </p:cNvSpPr>
          <p:nvPr>
            <p:ph idx="1"/>
          </p:nvPr>
        </p:nvSpPr>
        <p:spPr>
          <a:xfrm>
            <a:off x="5109882" y="804333"/>
            <a:ext cx="6147169" cy="5249334"/>
          </a:xfrm>
        </p:spPr>
        <p:txBody>
          <a:bodyPr anchor="ctr">
            <a:normAutofit/>
          </a:bodyPr>
          <a:lstStyle/>
          <a:p>
            <a:r>
              <a:rPr lang="en-GB" dirty="0"/>
              <a:t>Alternatives to detention are laws, policies or practices by which persons are not detained for reasons relating to their migration status. </a:t>
            </a:r>
          </a:p>
          <a:p>
            <a:endParaRPr lang="en-GB" dirty="0"/>
          </a:p>
          <a:p>
            <a:r>
              <a:rPr lang="en-GB" dirty="0"/>
              <a:t>They provide a range of mechanisms that used together provide an effective way to manage migrants, housed in the community with freedom of movement, for the duration of their migration status determination. </a:t>
            </a:r>
          </a:p>
        </p:txBody>
      </p:sp>
    </p:spTree>
    <p:extLst>
      <p:ext uri="{BB962C8B-B14F-4D97-AF65-F5344CB8AC3E}">
        <p14:creationId xmlns:p14="http://schemas.microsoft.com/office/powerpoint/2010/main" val="24553930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C695245-44E3-4A14-900A-D06036644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3468" y="643467"/>
            <a:ext cx="3415612" cy="5571066"/>
          </a:xfrm>
        </p:spPr>
        <p:txBody>
          <a:bodyPr>
            <a:normAutofit/>
          </a:bodyPr>
          <a:lstStyle/>
          <a:p>
            <a:r>
              <a:rPr lang="en-CA">
                <a:solidFill>
                  <a:srgbClr val="FFFFFF"/>
                </a:solidFill>
              </a:rPr>
              <a:t>Alternatives to Detention (ATD)</a:t>
            </a:r>
          </a:p>
        </p:txBody>
      </p:sp>
      <p:graphicFrame>
        <p:nvGraphicFramePr>
          <p:cNvPr id="5" name="Content Placeholder 2">
            <a:extLst>
              <a:ext uri="{FF2B5EF4-FFF2-40B4-BE49-F238E27FC236}">
                <a16:creationId xmlns:a16="http://schemas.microsoft.com/office/drawing/2014/main" id="{B76E4CEA-B2DF-F56E-F5D2-15CE113C734B}"/>
              </a:ext>
            </a:extLst>
          </p:cNvPr>
          <p:cNvGraphicFramePr>
            <a:graphicFrameLocks noGrp="1"/>
          </p:cNvGraphicFramePr>
          <p:nvPr>
            <p:ph idx="1"/>
            <p:extLst>
              <p:ext uri="{D42A27DB-BD31-4B8C-83A1-F6EECF244321}">
                <p14:modId xmlns:p14="http://schemas.microsoft.com/office/powerpoint/2010/main" val="2692393795"/>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790504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C695245-44E3-4A14-900A-D06036644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44579F4-2008-D8C1-52C7-4097AE8A7F83}"/>
              </a:ext>
            </a:extLst>
          </p:cNvPr>
          <p:cNvSpPr>
            <a:spLocks noGrp="1"/>
          </p:cNvSpPr>
          <p:nvPr>
            <p:ph type="title"/>
          </p:nvPr>
        </p:nvSpPr>
        <p:spPr>
          <a:xfrm>
            <a:off x="643468" y="643467"/>
            <a:ext cx="3415612" cy="5571066"/>
          </a:xfrm>
        </p:spPr>
        <p:txBody>
          <a:bodyPr>
            <a:normAutofit/>
          </a:bodyPr>
          <a:lstStyle/>
          <a:p>
            <a:r>
              <a:rPr lang="en-ZA">
                <a:solidFill>
                  <a:srgbClr val="FFFFFF"/>
                </a:solidFill>
              </a:rPr>
              <a:t>Benefits of ATD</a:t>
            </a:r>
            <a:endParaRPr lang="en-GB">
              <a:solidFill>
                <a:srgbClr val="FFFFFF"/>
              </a:solidFill>
            </a:endParaRPr>
          </a:p>
        </p:txBody>
      </p:sp>
      <p:graphicFrame>
        <p:nvGraphicFramePr>
          <p:cNvPr id="5" name="Content Placeholder 2">
            <a:extLst>
              <a:ext uri="{FF2B5EF4-FFF2-40B4-BE49-F238E27FC236}">
                <a16:creationId xmlns:a16="http://schemas.microsoft.com/office/drawing/2014/main" id="{03D6624B-73A7-FD30-2693-D3E908271313}"/>
              </a:ext>
            </a:extLst>
          </p:cNvPr>
          <p:cNvGraphicFramePr>
            <a:graphicFrameLocks noGrp="1"/>
          </p:cNvGraphicFramePr>
          <p:nvPr>
            <p:ph idx="1"/>
            <p:extLst>
              <p:ext uri="{D42A27DB-BD31-4B8C-83A1-F6EECF244321}">
                <p14:modId xmlns:p14="http://schemas.microsoft.com/office/powerpoint/2010/main" val="3643613875"/>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709057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4788" y="804333"/>
            <a:ext cx="3302412" cy="5249334"/>
          </a:xfrm>
        </p:spPr>
        <p:txBody>
          <a:bodyPr>
            <a:normAutofit/>
          </a:bodyPr>
          <a:lstStyle/>
          <a:p>
            <a:pPr algn="r"/>
            <a:r>
              <a:rPr lang="en-CA">
                <a:solidFill>
                  <a:srgbClr val="FFFFFF"/>
                </a:solidFill>
              </a:rPr>
              <a:t>Oversight and Minimum Standards</a:t>
            </a:r>
          </a:p>
        </p:txBody>
      </p:sp>
      <p:sp>
        <p:nvSpPr>
          <p:cNvPr id="3" name="Content Placeholder 2"/>
          <p:cNvSpPr>
            <a:spLocks noGrp="1"/>
          </p:cNvSpPr>
          <p:nvPr>
            <p:ph idx="1"/>
          </p:nvPr>
        </p:nvSpPr>
        <p:spPr>
          <a:xfrm>
            <a:off x="5109882" y="804333"/>
            <a:ext cx="6147169" cy="5249334"/>
          </a:xfrm>
        </p:spPr>
        <p:txBody>
          <a:bodyPr anchor="ctr">
            <a:normAutofit/>
          </a:bodyPr>
          <a:lstStyle/>
          <a:p>
            <a:r>
              <a:rPr lang="en-CA" sz="1500"/>
              <a:t>Places of detention can include:</a:t>
            </a:r>
          </a:p>
          <a:p>
            <a:pPr lvl="1"/>
            <a:r>
              <a:rPr lang="en-CA" sz="1500"/>
              <a:t>Dedicated immigration detention facilities (public and private)</a:t>
            </a:r>
          </a:p>
          <a:p>
            <a:pPr lvl="1"/>
            <a:r>
              <a:rPr lang="en-CA" sz="1500"/>
              <a:t>Prisons (public and private)</a:t>
            </a:r>
          </a:p>
          <a:p>
            <a:pPr lvl="1"/>
            <a:r>
              <a:rPr lang="en-CA" sz="1500"/>
              <a:t>Police Stations</a:t>
            </a:r>
          </a:p>
          <a:p>
            <a:pPr lvl="1"/>
            <a:r>
              <a:rPr lang="en-CA" sz="1500"/>
              <a:t>Detention facilities in international airports (public and private)</a:t>
            </a:r>
          </a:p>
          <a:p>
            <a:pPr lvl="1"/>
            <a:r>
              <a:rPr lang="en-CA" sz="1500"/>
              <a:t>Children’s Shelters</a:t>
            </a:r>
          </a:p>
          <a:p>
            <a:pPr lvl="1"/>
            <a:r>
              <a:rPr lang="en-CA" sz="1500"/>
              <a:t>Homeless shelters</a:t>
            </a:r>
          </a:p>
          <a:p>
            <a:pPr lvl="1"/>
            <a:r>
              <a:rPr lang="en-CA" sz="1500"/>
              <a:t>Hotels</a:t>
            </a:r>
          </a:p>
          <a:p>
            <a:r>
              <a:rPr lang="en-CA" sz="1500"/>
              <a:t>Immigration legislation may set out minimum standards for such facilities.  </a:t>
            </a:r>
          </a:p>
          <a:p>
            <a:r>
              <a:rPr lang="en-CA" sz="1500"/>
              <a:t>Minimum standards may be set out in private agreements or inter-governmental agreements.  These can be very difficult to access and determine minimum standards</a:t>
            </a:r>
          </a:p>
          <a:p>
            <a:r>
              <a:rPr lang="en-CA" sz="1500"/>
              <a:t>Constitutional provisions or international standards may be necessary to determine what is reasonable in the circumstances</a:t>
            </a:r>
          </a:p>
        </p:txBody>
      </p:sp>
    </p:spTree>
    <p:extLst>
      <p:ext uri="{BB962C8B-B14F-4D97-AF65-F5344CB8AC3E}">
        <p14:creationId xmlns:p14="http://schemas.microsoft.com/office/powerpoint/2010/main" val="5012884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B07D5A7-2274-960E-864E-C93473E80287}"/>
              </a:ext>
            </a:extLst>
          </p:cNvPr>
          <p:cNvSpPr>
            <a:spLocks noGrp="1"/>
          </p:cNvSpPr>
          <p:nvPr>
            <p:ph type="title"/>
          </p:nvPr>
        </p:nvSpPr>
        <p:spPr>
          <a:xfrm>
            <a:off x="964788" y="804333"/>
            <a:ext cx="3302412" cy="5249334"/>
          </a:xfrm>
        </p:spPr>
        <p:txBody>
          <a:bodyPr>
            <a:normAutofit/>
          </a:bodyPr>
          <a:lstStyle/>
          <a:p>
            <a:pPr algn="r"/>
            <a:r>
              <a:rPr lang="en-ZA" dirty="0">
                <a:solidFill>
                  <a:srgbClr val="FFFFFF"/>
                </a:solidFill>
              </a:rPr>
              <a:t>What are  minimum standards?</a:t>
            </a:r>
            <a:endParaRPr lang="en-GB" dirty="0">
              <a:solidFill>
                <a:srgbClr val="FFFFFF"/>
              </a:solidFill>
            </a:endParaRPr>
          </a:p>
        </p:txBody>
      </p:sp>
      <p:sp>
        <p:nvSpPr>
          <p:cNvPr id="3" name="Content Placeholder 2">
            <a:extLst>
              <a:ext uri="{FF2B5EF4-FFF2-40B4-BE49-F238E27FC236}">
                <a16:creationId xmlns:a16="http://schemas.microsoft.com/office/drawing/2014/main" id="{74429C34-0846-1995-407B-B513FB0D6631}"/>
              </a:ext>
            </a:extLst>
          </p:cNvPr>
          <p:cNvSpPr>
            <a:spLocks noGrp="1"/>
          </p:cNvSpPr>
          <p:nvPr>
            <p:ph idx="1"/>
          </p:nvPr>
        </p:nvSpPr>
        <p:spPr>
          <a:xfrm>
            <a:off x="5109882" y="804333"/>
            <a:ext cx="6147169" cy="5249334"/>
          </a:xfrm>
        </p:spPr>
        <p:txBody>
          <a:bodyPr anchor="ctr">
            <a:normAutofit/>
          </a:bodyPr>
          <a:lstStyle/>
          <a:p>
            <a:r>
              <a:rPr lang="en-GB" sz="2000" b="1"/>
              <a:t>Minimum standards, such as respect for  fundamental rights and access to basic needs, underpin successful alternatives</a:t>
            </a:r>
            <a:r>
              <a:rPr lang="en-GB" sz="2000"/>
              <a:t>. Across Africa international legal standards continue to be domesticated, with governments lifting reservations on refugee and migrant rights provisions. This reflects the increasing recognition of migrants’ contributions to local host economies when they are permitted to work and trade to meet their own basic needs.  </a:t>
            </a:r>
            <a:r>
              <a:rPr lang="en-GB" sz="2000" b="1"/>
              <a:t>The issuing of documentation to regularise an individual’s stay in a country whilst their migration status is being determined is now used in some countries. </a:t>
            </a:r>
            <a:r>
              <a:rPr lang="en-GB" sz="2000"/>
              <a:t>Provisions that entitle all persons within a state’s territory de jure access to education, employment and healthcare are available in some countries. </a:t>
            </a:r>
            <a:r>
              <a:rPr lang="en-GB" sz="2000" b="1"/>
              <a:t>Other states are mainstreaming refugees’ access to government-run social assistance services developed for citizens, so as to avoid parallel systems and to multiply the benefits of  diverse funding streams.</a:t>
            </a:r>
          </a:p>
        </p:txBody>
      </p:sp>
    </p:spTree>
    <p:extLst>
      <p:ext uri="{BB962C8B-B14F-4D97-AF65-F5344CB8AC3E}">
        <p14:creationId xmlns:p14="http://schemas.microsoft.com/office/powerpoint/2010/main" val="3956843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C695245-44E3-4A14-900A-D06036644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8BD19A-8D16-5590-BF05-613952515BED}"/>
              </a:ext>
            </a:extLst>
          </p:cNvPr>
          <p:cNvSpPr>
            <a:spLocks noGrp="1"/>
          </p:cNvSpPr>
          <p:nvPr>
            <p:ph type="title"/>
          </p:nvPr>
        </p:nvSpPr>
        <p:spPr>
          <a:xfrm>
            <a:off x="643468" y="643467"/>
            <a:ext cx="3415612" cy="5571066"/>
          </a:xfrm>
        </p:spPr>
        <p:txBody>
          <a:bodyPr>
            <a:normAutofit/>
          </a:bodyPr>
          <a:lstStyle/>
          <a:p>
            <a:r>
              <a:rPr lang="en-ZA">
                <a:solidFill>
                  <a:srgbClr val="FFFFFF"/>
                </a:solidFill>
              </a:rPr>
              <a:t>International Detention Coalition publications</a:t>
            </a:r>
            <a:endParaRPr lang="en-GB">
              <a:solidFill>
                <a:srgbClr val="FFFFFF"/>
              </a:solidFill>
            </a:endParaRPr>
          </a:p>
        </p:txBody>
      </p:sp>
      <p:graphicFrame>
        <p:nvGraphicFramePr>
          <p:cNvPr id="5" name="Content Placeholder 2">
            <a:extLst>
              <a:ext uri="{FF2B5EF4-FFF2-40B4-BE49-F238E27FC236}">
                <a16:creationId xmlns:a16="http://schemas.microsoft.com/office/drawing/2014/main" id="{3AA55AC5-B49D-72CA-7052-B779BF53818A}"/>
              </a:ext>
            </a:extLst>
          </p:cNvPr>
          <p:cNvGraphicFramePr>
            <a:graphicFrameLocks noGrp="1"/>
          </p:cNvGraphicFramePr>
          <p:nvPr>
            <p:ph idx="1"/>
            <p:extLst>
              <p:ext uri="{D42A27DB-BD31-4B8C-83A1-F6EECF244321}">
                <p14:modId xmlns:p14="http://schemas.microsoft.com/office/powerpoint/2010/main" val="1534068357"/>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737568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36846-0B93-E60F-E94C-7D6E4DB2C524}"/>
              </a:ext>
            </a:extLst>
          </p:cNvPr>
          <p:cNvSpPr>
            <a:spLocks noGrp="1"/>
          </p:cNvSpPr>
          <p:nvPr>
            <p:ph type="title"/>
          </p:nvPr>
        </p:nvSpPr>
        <p:spPr>
          <a:xfrm>
            <a:off x="1024128" y="585216"/>
            <a:ext cx="8018272" cy="1499616"/>
          </a:xfrm>
        </p:spPr>
        <p:txBody>
          <a:bodyPr>
            <a:normAutofit/>
          </a:bodyPr>
          <a:lstStyle/>
          <a:p>
            <a:r>
              <a:rPr lang="en-GB" sz="3900" b="1" i="0">
                <a:effectLst/>
                <a:latin typeface="-apple-system"/>
              </a:rPr>
              <a:t>There Are Alternatives: Africa</a:t>
            </a:r>
            <a:br>
              <a:rPr lang="en-GB" sz="3900" b="1" i="0">
                <a:effectLst/>
                <a:latin typeface="-apple-system"/>
              </a:rPr>
            </a:br>
            <a:r>
              <a:rPr lang="en-GB" sz="3900" b="1" i="0">
                <a:effectLst/>
                <a:latin typeface="-apple-system"/>
              </a:rPr>
              <a:t>IDC publication</a:t>
            </a:r>
            <a:endParaRPr lang="en-GB" sz="3900"/>
          </a:p>
        </p:txBody>
      </p:sp>
      <p:sp>
        <p:nvSpPr>
          <p:cNvPr id="3" name="Content Placeholder 2">
            <a:extLst>
              <a:ext uri="{FF2B5EF4-FFF2-40B4-BE49-F238E27FC236}">
                <a16:creationId xmlns:a16="http://schemas.microsoft.com/office/drawing/2014/main" id="{56B5665E-24AD-6CBF-FC36-EDB65E8AF506}"/>
              </a:ext>
            </a:extLst>
          </p:cNvPr>
          <p:cNvSpPr>
            <a:spLocks noGrp="1"/>
          </p:cNvSpPr>
          <p:nvPr>
            <p:ph idx="1"/>
          </p:nvPr>
        </p:nvSpPr>
        <p:spPr>
          <a:xfrm>
            <a:off x="1024128" y="2286000"/>
            <a:ext cx="8018271" cy="4023360"/>
          </a:xfrm>
        </p:spPr>
        <p:txBody>
          <a:bodyPr>
            <a:normAutofit/>
          </a:bodyPr>
          <a:lstStyle/>
          <a:p>
            <a:r>
              <a:rPr lang="en-GB" sz="1900" dirty="0">
                <a:hlinkClick r:id="rId2"/>
              </a:rPr>
              <a:t>https://idcoalition.org/publication/atd-africa/</a:t>
            </a:r>
            <a:r>
              <a:rPr lang="en-GB" sz="1900" dirty="0"/>
              <a:t> </a:t>
            </a:r>
          </a:p>
          <a:p>
            <a:r>
              <a:rPr lang="en-GB" sz="1900" b="0" i="0" dirty="0">
                <a:effectLst/>
                <a:latin typeface="-apple-system"/>
              </a:rPr>
              <a:t>Drawing from examples in </a:t>
            </a:r>
            <a:r>
              <a:rPr lang="en-GB" sz="1900" b="1" i="0" dirty="0">
                <a:solidFill>
                  <a:srgbClr val="92D050"/>
                </a:solidFill>
                <a:effectLst/>
                <a:latin typeface="-apple-system"/>
              </a:rPr>
              <a:t>32 African countries, </a:t>
            </a:r>
            <a:r>
              <a:rPr lang="en-GB" sz="1900" b="0" i="0" dirty="0">
                <a:effectLst/>
                <a:latin typeface="-apple-system"/>
              </a:rPr>
              <a:t>the report highlights some of the measures in place that contribute to the effective and humane governance of migration, while avoiding the use of unnecessary immigration detention. It includes a Guide for Policy Makers, which outlines how this research can be of use for States.</a:t>
            </a:r>
          </a:p>
          <a:p>
            <a:r>
              <a:rPr lang="en-GB" sz="1900" b="0" i="0" dirty="0">
                <a:solidFill>
                  <a:srgbClr val="92D050"/>
                </a:solidFill>
                <a:effectLst/>
                <a:latin typeface="-apple-system"/>
              </a:rPr>
              <a:t>In line with international human rights laws and standards, </a:t>
            </a:r>
            <a:r>
              <a:rPr lang="en-GB" sz="1900" b="1" i="0" dirty="0">
                <a:solidFill>
                  <a:srgbClr val="92D050"/>
                </a:solidFill>
                <a:effectLst/>
                <a:latin typeface="-apple-system"/>
              </a:rPr>
              <a:t>immigration detention should be used only as a last resort </a:t>
            </a:r>
            <a:r>
              <a:rPr lang="en-GB" sz="1900" b="0" i="0" dirty="0">
                <a:solidFill>
                  <a:srgbClr val="92D050"/>
                </a:solidFill>
                <a:effectLst/>
                <a:latin typeface="-apple-system"/>
              </a:rPr>
              <a:t>in exceptional cases after all other options have been shown to be inadequate. Detention should never be used for children and their families.</a:t>
            </a:r>
            <a:endParaRPr lang="en-GB" sz="1900" dirty="0">
              <a:solidFill>
                <a:srgbClr val="92D050"/>
              </a:solidFill>
            </a:endParaRPr>
          </a:p>
        </p:txBody>
      </p:sp>
      <p:sp>
        <p:nvSpPr>
          <p:cNvPr id="8" name="Rectangle 7">
            <a:extLst>
              <a:ext uri="{FF2B5EF4-FFF2-40B4-BE49-F238E27FC236}">
                <a16:creationId xmlns:a16="http://schemas.microsoft.com/office/drawing/2014/main" id="{77D7B666-D5E6-48CE-B26A-FB5E5C34AF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325601"/>
            <a:ext cx="2286920" cy="390807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6EE670A-A41A-44AD-BC1C-2090365EB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4394539"/>
            <a:ext cx="2286920" cy="2029724"/>
          </a:xfrm>
          <a:prstGeom prst="rect">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885485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C695245-44E3-4A14-900A-D06036644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3468" y="643467"/>
            <a:ext cx="3415612" cy="5571066"/>
          </a:xfrm>
        </p:spPr>
        <p:txBody>
          <a:bodyPr>
            <a:normAutofit/>
          </a:bodyPr>
          <a:lstStyle/>
          <a:p>
            <a:r>
              <a:rPr lang="en-CA">
                <a:solidFill>
                  <a:srgbClr val="FFFFFF"/>
                </a:solidFill>
              </a:rPr>
              <a:t>Oversight and Minimum Standards	</a:t>
            </a:r>
          </a:p>
        </p:txBody>
      </p:sp>
      <p:graphicFrame>
        <p:nvGraphicFramePr>
          <p:cNvPr id="5" name="Content Placeholder 2">
            <a:extLst>
              <a:ext uri="{FF2B5EF4-FFF2-40B4-BE49-F238E27FC236}">
                <a16:creationId xmlns:a16="http://schemas.microsoft.com/office/drawing/2014/main" id="{A3257EEE-378A-5721-AE43-301B06E36FB1}"/>
              </a:ext>
            </a:extLst>
          </p:cNvPr>
          <p:cNvGraphicFramePr>
            <a:graphicFrameLocks noGrp="1"/>
          </p:cNvGraphicFramePr>
          <p:nvPr>
            <p:ph idx="1"/>
            <p:extLst>
              <p:ext uri="{D42A27DB-BD31-4B8C-83A1-F6EECF244321}">
                <p14:modId xmlns:p14="http://schemas.microsoft.com/office/powerpoint/2010/main" val="2091710951"/>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983461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C695245-44E3-4A14-900A-D06036644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05303AB-1A97-9BB2-2DC8-7A72A2466713}"/>
              </a:ext>
            </a:extLst>
          </p:cNvPr>
          <p:cNvSpPr>
            <a:spLocks noGrp="1"/>
          </p:cNvSpPr>
          <p:nvPr>
            <p:ph type="title"/>
          </p:nvPr>
        </p:nvSpPr>
        <p:spPr>
          <a:xfrm>
            <a:off x="643468" y="643467"/>
            <a:ext cx="3415612" cy="5571066"/>
          </a:xfrm>
        </p:spPr>
        <p:txBody>
          <a:bodyPr>
            <a:normAutofit/>
          </a:bodyPr>
          <a:lstStyle/>
          <a:p>
            <a:r>
              <a:rPr lang="en-CA" dirty="0">
                <a:solidFill>
                  <a:srgbClr val="FFFFFF"/>
                </a:solidFill>
              </a:rPr>
              <a:t>Group Exercise </a:t>
            </a:r>
          </a:p>
        </p:txBody>
      </p:sp>
      <p:graphicFrame>
        <p:nvGraphicFramePr>
          <p:cNvPr id="5" name="Content Placeholder 2">
            <a:extLst>
              <a:ext uri="{FF2B5EF4-FFF2-40B4-BE49-F238E27FC236}">
                <a16:creationId xmlns:a16="http://schemas.microsoft.com/office/drawing/2014/main" id="{6AB19115-A52D-1BF7-C9C1-D28AF1617B09}"/>
              </a:ext>
            </a:extLst>
          </p:cNvPr>
          <p:cNvGraphicFramePr>
            <a:graphicFrameLocks noGrp="1"/>
          </p:cNvGraphicFramePr>
          <p:nvPr>
            <p:ph idx="1"/>
            <p:extLst>
              <p:ext uri="{D42A27DB-BD31-4B8C-83A1-F6EECF244321}">
                <p14:modId xmlns:p14="http://schemas.microsoft.com/office/powerpoint/2010/main" val="2879875833"/>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595865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0E117F94-4A49-4CCB-AB97-121615AE4FC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FC695245-44E3-4A14-900A-D06036644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3468" y="643467"/>
            <a:ext cx="3415612" cy="5571066"/>
          </a:xfrm>
        </p:spPr>
        <p:txBody>
          <a:bodyPr vert="horz" lIns="91440" tIns="45720" rIns="91440" bIns="45720" rtlCol="0" anchor="ctr">
            <a:normAutofit/>
          </a:bodyPr>
          <a:lstStyle/>
          <a:p>
            <a:r>
              <a:rPr lang="en-US">
                <a:solidFill>
                  <a:srgbClr val="FFFFFF"/>
                </a:solidFill>
              </a:rPr>
              <a:t>Recap</a:t>
            </a:r>
          </a:p>
        </p:txBody>
      </p:sp>
      <p:graphicFrame>
        <p:nvGraphicFramePr>
          <p:cNvPr id="5" name="Content Placeholder 2">
            <a:extLst>
              <a:ext uri="{FF2B5EF4-FFF2-40B4-BE49-F238E27FC236}">
                <a16:creationId xmlns:a16="http://schemas.microsoft.com/office/drawing/2014/main" id="{BB964C33-82F4-0AC5-53F3-AE5811B36B86}"/>
              </a:ext>
            </a:extLst>
          </p:cNvPr>
          <p:cNvGraphicFramePr>
            <a:graphicFrameLocks noGrp="1"/>
          </p:cNvGraphicFramePr>
          <p:nvPr>
            <p:ph sz="half" idx="1"/>
            <p:extLst>
              <p:ext uri="{D42A27DB-BD31-4B8C-83A1-F6EECF244321}">
                <p14:modId xmlns:p14="http://schemas.microsoft.com/office/powerpoint/2010/main" val="2335392058"/>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06040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C695245-44E3-4A14-900A-D06036644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3468" y="643467"/>
            <a:ext cx="3415612" cy="5571066"/>
          </a:xfrm>
        </p:spPr>
        <p:txBody>
          <a:bodyPr>
            <a:normAutofit/>
          </a:bodyPr>
          <a:lstStyle/>
          <a:p>
            <a:r>
              <a:rPr lang="en-CA">
                <a:solidFill>
                  <a:srgbClr val="FFFFFF"/>
                </a:solidFill>
              </a:rPr>
              <a:t>Principles of Immigration Detention</a:t>
            </a:r>
          </a:p>
        </p:txBody>
      </p:sp>
      <p:graphicFrame>
        <p:nvGraphicFramePr>
          <p:cNvPr id="5" name="Content Placeholder 2">
            <a:extLst>
              <a:ext uri="{FF2B5EF4-FFF2-40B4-BE49-F238E27FC236}">
                <a16:creationId xmlns:a16="http://schemas.microsoft.com/office/drawing/2014/main" id="{C3355728-70AA-752A-9860-06EED5E35186}"/>
              </a:ext>
            </a:extLst>
          </p:cNvPr>
          <p:cNvGraphicFramePr>
            <a:graphicFrameLocks noGrp="1"/>
          </p:cNvGraphicFramePr>
          <p:nvPr>
            <p:ph idx="1"/>
            <p:extLst>
              <p:ext uri="{D42A27DB-BD31-4B8C-83A1-F6EECF244321}">
                <p14:modId xmlns:p14="http://schemas.microsoft.com/office/powerpoint/2010/main" val="3888976433"/>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58500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4788" y="804333"/>
            <a:ext cx="3302412" cy="5249334"/>
          </a:xfrm>
        </p:spPr>
        <p:txBody>
          <a:bodyPr>
            <a:normAutofit/>
          </a:bodyPr>
          <a:lstStyle/>
          <a:p>
            <a:pPr algn="r"/>
            <a:r>
              <a:rPr lang="en-CA">
                <a:solidFill>
                  <a:srgbClr val="FFFFFF"/>
                </a:solidFill>
              </a:rPr>
              <a:t>1. Immigration Detention is not a punishment</a:t>
            </a:r>
          </a:p>
        </p:txBody>
      </p:sp>
      <p:sp>
        <p:nvSpPr>
          <p:cNvPr id="3" name="Content Placeholder 2"/>
          <p:cNvSpPr>
            <a:spLocks noGrp="1"/>
          </p:cNvSpPr>
          <p:nvPr>
            <p:ph idx="1"/>
          </p:nvPr>
        </p:nvSpPr>
        <p:spPr>
          <a:xfrm>
            <a:off x="5109882" y="804333"/>
            <a:ext cx="6147169" cy="5249334"/>
          </a:xfrm>
        </p:spPr>
        <p:txBody>
          <a:bodyPr anchor="ctr">
            <a:normAutofit/>
          </a:bodyPr>
          <a:lstStyle/>
          <a:p>
            <a:r>
              <a:rPr lang="en-CA" sz="2000"/>
              <a:t>Immigration detention is administrative detention for the purposes of enforcing immigration law</a:t>
            </a:r>
          </a:p>
          <a:p>
            <a:r>
              <a:rPr lang="en-CA" sz="2000"/>
              <a:t>Placing an non-national in detention is not to be used as a punishment for violating immigration law (criminal law and procedure is a better forum). </a:t>
            </a:r>
          </a:p>
          <a:p>
            <a:r>
              <a:rPr lang="en-CA" sz="2000"/>
              <a:t>The restriction of liberty is used to ensure compliance with the objective of immigration legislation (ex investigation, to ensure presence at a hearing, comply with deportation orders, safety of the public, etc.)</a:t>
            </a:r>
          </a:p>
          <a:p>
            <a:r>
              <a:rPr lang="en-CA" sz="2000"/>
              <a:t>The objectives must be set out in legislation and in compliance with constitutional and human rights protections. </a:t>
            </a:r>
          </a:p>
          <a:p>
            <a:r>
              <a:rPr lang="en-CA" sz="2000"/>
              <a:t>Legislation will generally be interpreted restrictively where individual liberties are at stake </a:t>
            </a:r>
            <a:r>
              <a:rPr lang="en-CA" sz="2000" i="1"/>
              <a:t>(in </a:t>
            </a:r>
            <a:r>
              <a:rPr lang="en-CA" sz="2000" i="1" err="1"/>
              <a:t>favorem</a:t>
            </a:r>
            <a:r>
              <a:rPr lang="en-CA" sz="2000" i="1"/>
              <a:t> </a:t>
            </a:r>
            <a:r>
              <a:rPr lang="en-CA" sz="2000" i="1" err="1"/>
              <a:t>libertatis</a:t>
            </a:r>
            <a:r>
              <a:rPr lang="en-CA" sz="2000" i="1"/>
              <a:t>) </a:t>
            </a:r>
            <a:endParaRPr lang="en-CA" sz="2000"/>
          </a:p>
        </p:txBody>
      </p:sp>
    </p:spTree>
    <p:extLst>
      <p:ext uri="{BB962C8B-B14F-4D97-AF65-F5344CB8AC3E}">
        <p14:creationId xmlns:p14="http://schemas.microsoft.com/office/powerpoint/2010/main" val="1858438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4788" y="804333"/>
            <a:ext cx="3302412" cy="5249334"/>
          </a:xfrm>
        </p:spPr>
        <p:txBody>
          <a:bodyPr>
            <a:normAutofit/>
          </a:bodyPr>
          <a:lstStyle/>
          <a:p>
            <a:pPr algn="r"/>
            <a:r>
              <a:rPr lang="en-CA">
                <a:solidFill>
                  <a:srgbClr val="FFFFFF"/>
                </a:solidFill>
              </a:rPr>
              <a:t>2. Consequences of detention may be similar to punishment</a:t>
            </a:r>
          </a:p>
        </p:txBody>
      </p:sp>
      <p:sp>
        <p:nvSpPr>
          <p:cNvPr id="3" name="Content Placeholder 2"/>
          <p:cNvSpPr>
            <a:spLocks noGrp="1"/>
          </p:cNvSpPr>
          <p:nvPr>
            <p:ph idx="1"/>
          </p:nvPr>
        </p:nvSpPr>
        <p:spPr>
          <a:xfrm>
            <a:off x="5109882" y="804333"/>
            <a:ext cx="6147169" cy="5249334"/>
          </a:xfrm>
        </p:spPr>
        <p:txBody>
          <a:bodyPr anchor="ctr">
            <a:normAutofit/>
          </a:bodyPr>
          <a:lstStyle/>
          <a:p>
            <a:r>
              <a:rPr lang="en-CA"/>
              <a:t>Although not intended as punishment, immigration detention consequences can be the same as detention for criminal offences</a:t>
            </a:r>
          </a:p>
          <a:p>
            <a:r>
              <a:rPr lang="en-CA"/>
              <a:t>Immigration detainees may be placed with criminal offenders in some jurisdictions </a:t>
            </a:r>
          </a:p>
          <a:p>
            <a:r>
              <a:rPr lang="en-CA"/>
              <a:t>This can include prisons, police stations or other places of detention</a:t>
            </a:r>
          </a:p>
          <a:p>
            <a:r>
              <a:rPr lang="en-CA"/>
              <a:t>However, immigration detention may involve less oversight, less structure and extended periods of detention with little to hope certainty of release </a:t>
            </a:r>
          </a:p>
          <a:p>
            <a:r>
              <a:rPr lang="en-CA"/>
              <a:t>As such, many of the constitutional protections relating to criminal detention may be applicable in the immigration context </a:t>
            </a:r>
          </a:p>
        </p:txBody>
      </p:sp>
    </p:spTree>
    <p:extLst>
      <p:ext uri="{BB962C8B-B14F-4D97-AF65-F5344CB8AC3E}">
        <p14:creationId xmlns:p14="http://schemas.microsoft.com/office/powerpoint/2010/main" val="2225097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4788" y="804333"/>
            <a:ext cx="3302412" cy="5249334"/>
          </a:xfrm>
        </p:spPr>
        <p:txBody>
          <a:bodyPr>
            <a:normAutofit/>
          </a:bodyPr>
          <a:lstStyle/>
          <a:p>
            <a:pPr algn="r"/>
            <a:r>
              <a:rPr lang="en-CA">
                <a:solidFill>
                  <a:srgbClr val="FFFFFF"/>
                </a:solidFill>
              </a:rPr>
              <a:t>3. Courts have specialized knowledge of the law relating to deprivation of liberty</a:t>
            </a:r>
          </a:p>
        </p:txBody>
      </p:sp>
      <p:sp>
        <p:nvSpPr>
          <p:cNvPr id="3" name="Content Placeholder 2"/>
          <p:cNvSpPr>
            <a:spLocks noGrp="1"/>
          </p:cNvSpPr>
          <p:nvPr>
            <p:ph idx="1"/>
          </p:nvPr>
        </p:nvSpPr>
        <p:spPr>
          <a:xfrm>
            <a:off x="5109882" y="804333"/>
            <a:ext cx="6147169" cy="5249334"/>
          </a:xfrm>
        </p:spPr>
        <p:txBody>
          <a:bodyPr anchor="ctr">
            <a:normAutofit/>
          </a:bodyPr>
          <a:lstStyle/>
          <a:p>
            <a:r>
              <a:rPr lang="en-CA"/>
              <a:t>Courts often deal in matters relating to the deprivation of liberty and have specialized knowledge in the legal protections for persons in detention</a:t>
            </a:r>
          </a:p>
          <a:p>
            <a:r>
              <a:rPr lang="en-CA"/>
              <a:t>Including freedom of movement principles, constitutional guarantees against arbitrary detention, international and domestic human rights principles </a:t>
            </a:r>
          </a:p>
          <a:p>
            <a:r>
              <a:rPr lang="en-CA"/>
              <a:t>Courts should be wary of arguments excluding jurisdiction to review or enquire into the lawfulness of immigration detention because it is “specialized” domain of administrative law or exclusively within the domain of the executive branch of government. </a:t>
            </a:r>
          </a:p>
          <a:p>
            <a:endParaRPr lang="en-CA" dirty="0"/>
          </a:p>
        </p:txBody>
      </p:sp>
    </p:spTree>
    <p:extLst>
      <p:ext uri="{BB962C8B-B14F-4D97-AF65-F5344CB8AC3E}">
        <p14:creationId xmlns:p14="http://schemas.microsoft.com/office/powerpoint/2010/main" val="3674133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4788" y="804333"/>
            <a:ext cx="3302412" cy="5249334"/>
          </a:xfrm>
        </p:spPr>
        <p:txBody>
          <a:bodyPr>
            <a:normAutofit/>
          </a:bodyPr>
          <a:lstStyle/>
          <a:p>
            <a:pPr algn="r"/>
            <a:r>
              <a:rPr lang="en-CA">
                <a:solidFill>
                  <a:srgbClr val="FFFFFF"/>
                </a:solidFill>
              </a:rPr>
              <a:t>4. Imposing the least restrictive means to achieve legislative objectives</a:t>
            </a:r>
          </a:p>
        </p:txBody>
      </p:sp>
      <p:sp>
        <p:nvSpPr>
          <p:cNvPr id="3" name="Content Placeholder 2"/>
          <p:cNvSpPr>
            <a:spLocks noGrp="1"/>
          </p:cNvSpPr>
          <p:nvPr>
            <p:ph idx="1"/>
          </p:nvPr>
        </p:nvSpPr>
        <p:spPr>
          <a:xfrm>
            <a:off x="5109882" y="804333"/>
            <a:ext cx="6147169" cy="5249334"/>
          </a:xfrm>
        </p:spPr>
        <p:txBody>
          <a:bodyPr anchor="ctr">
            <a:normAutofit/>
          </a:bodyPr>
          <a:lstStyle/>
          <a:p>
            <a:r>
              <a:rPr lang="en-CA"/>
              <a:t>A general principle of the deprivation of liberty is that authorities ought to impose the least restrictive means to achieve a specific legislative objective</a:t>
            </a:r>
          </a:p>
          <a:p>
            <a:r>
              <a:rPr lang="en-CA"/>
              <a:t>This requires an individualized approach to the lawfulness of an individual’s detention by the state </a:t>
            </a:r>
          </a:p>
          <a:p>
            <a:r>
              <a:rPr lang="en-CA"/>
              <a:t>Blanket detention policies do not permit individualized adjudication and shift the burden of proof from the state to an individual</a:t>
            </a:r>
          </a:p>
          <a:p>
            <a:r>
              <a:rPr lang="en-CA"/>
              <a:t>The further an individual’s detention can be linked to a legislative objective, the more arbitrary it becomes</a:t>
            </a:r>
          </a:p>
          <a:p>
            <a:r>
              <a:rPr lang="en-CA"/>
              <a:t>A failure by an officer / official to consider alternatives to detention (ATD’s) may indicate arbitrariness </a:t>
            </a:r>
          </a:p>
        </p:txBody>
      </p:sp>
    </p:spTree>
    <p:extLst>
      <p:ext uri="{BB962C8B-B14F-4D97-AF65-F5344CB8AC3E}">
        <p14:creationId xmlns:p14="http://schemas.microsoft.com/office/powerpoint/2010/main" val="3602958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4788" y="804333"/>
            <a:ext cx="3302412" cy="5249334"/>
          </a:xfrm>
        </p:spPr>
        <p:txBody>
          <a:bodyPr>
            <a:normAutofit/>
          </a:bodyPr>
          <a:lstStyle/>
          <a:p>
            <a:pPr algn="r"/>
            <a:r>
              <a:rPr lang="en-CA" sz="4600">
                <a:solidFill>
                  <a:srgbClr val="FFFFFF"/>
                </a:solidFill>
              </a:rPr>
              <a:t>Legislative and Constitutional Provisions</a:t>
            </a:r>
          </a:p>
        </p:txBody>
      </p:sp>
      <p:sp>
        <p:nvSpPr>
          <p:cNvPr id="3" name="Content Placeholder 2"/>
          <p:cNvSpPr>
            <a:spLocks noGrp="1"/>
          </p:cNvSpPr>
          <p:nvPr>
            <p:ph idx="1"/>
          </p:nvPr>
        </p:nvSpPr>
        <p:spPr>
          <a:xfrm>
            <a:off x="5109882" y="804333"/>
            <a:ext cx="6147169" cy="5249334"/>
          </a:xfrm>
        </p:spPr>
        <p:txBody>
          <a:bodyPr anchor="ctr">
            <a:normAutofit/>
          </a:bodyPr>
          <a:lstStyle/>
          <a:p>
            <a:r>
              <a:rPr lang="en-CA" sz="1700" dirty="0"/>
              <a:t>Each jurisdiction will have different provisions relating to the detention of non-nationals </a:t>
            </a:r>
          </a:p>
          <a:p>
            <a:r>
              <a:rPr lang="en-CA" sz="1700" dirty="0"/>
              <a:t>Immigration legislation will sometimes outline the objectives for detention and sometimes they will be vague</a:t>
            </a:r>
          </a:p>
          <a:p>
            <a:r>
              <a:rPr lang="en-CA" sz="1700" dirty="0"/>
              <a:t>Must still be compliant with constitutional provisions relating to the deprivation of liberty and preventing arbitrary and unjust detention</a:t>
            </a:r>
          </a:p>
          <a:p>
            <a:r>
              <a:rPr lang="en-CA" sz="1700" dirty="0"/>
              <a:t>Some countries have different legislation for immigration and refugee law, and some countries include both areas of law in one overarching piece of legislation </a:t>
            </a:r>
          </a:p>
          <a:p>
            <a:pPr lvl="1"/>
            <a:r>
              <a:rPr lang="en-CA" sz="1700" dirty="0"/>
              <a:t>South Africa </a:t>
            </a:r>
            <a:r>
              <a:rPr lang="en-CA" sz="1700" dirty="0">
                <a:sym typeface="Wingdings" panose="05000000000000000000" pitchFamily="2" charset="2"/>
              </a:rPr>
              <a:t> the Refugees Act and the Immigration Act</a:t>
            </a:r>
          </a:p>
          <a:p>
            <a:pPr lvl="1"/>
            <a:r>
              <a:rPr lang="en-CA" sz="1700" dirty="0">
                <a:sym typeface="Wingdings" panose="05000000000000000000" pitchFamily="2" charset="2"/>
              </a:rPr>
              <a:t>Canada  the Immigration and Refugee Protection Act </a:t>
            </a:r>
          </a:p>
          <a:p>
            <a:pPr lvl="1"/>
            <a:endParaRPr lang="en-CA" sz="1700" dirty="0">
              <a:sym typeface="Wingdings" panose="05000000000000000000" pitchFamily="2" charset="2"/>
            </a:endParaRPr>
          </a:p>
          <a:p>
            <a:r>
              <a:rPr lang="en-CA" sz="1700" dirty="0">
                <a:sym typeface="Wingdings" panose="05000000000000000000" pitchFamily="2" charset="2"/>
              </a:rPr>
              <a:t>Both approaches have advantages and disadvantages</a:t>
            </a:r>
          </a:p>
          <a:p>
            <a:pPr marL="0" indent="0">
              <a:buNone/>
            </a:pPr>
            <a:endParaRPr lang="en-CA" sz="1700" dirty="0"/>
          </a:p>
        </p:txBody>
      </p:sp>
    </p:spTree>
    <p:extLst>
      <p:ext uri="{BB962C8B-B14F-4D97-AF65-F5344CB8AC3E}">
        <p14:creationId xmlns:p14="http://schemas.microsoft.com/office/powerpoint/2010/main" val="176649955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2425</TotalTime>
  <Words>3600</Words>
  <Application>Microsoft Office PowerPoint</Application>
  <PresentationFormat>Widescreen</PresentationFormat>
  <Paragraphs>223</Paragraphs>
  <Slides>33</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-apple-system</vt:lpstr>
      <vt:lpstr>Calibri</vt:lpstr>
      <vt:lpstr>Tw Cen MT</vt:lpstr>
      <vt:lpstr>Tw Cen MT Condensed</vt:lpstr>
      <vt:lpstr>Wingdings 3</vt:lpstr>
      <vt:lpstr>Integral</vt:lpstr>
      <vt:lpstr>Introduction to Immigration Detention  </vt:lpstr>
      <vt:lpstr>AGENDA</vt:lpstr>
      <vt:lpstr>International Detention Coalition publications</vt:lpstr>
      <vt:lpstr>Principles of Immigration Detention</vt:lpstr>
      <vt:lpstr>1. Immigration Detention is not a punishment</vt:lpstr>
      <vt:lpstr>2. Consequences of detention may be similar to punishment</vt:lpstr>
      <vt:lpstr>3. Courts have specialized knowledge of the law relating to deprivation of liberty</vt:lpstr>
      <vt:lpstr>4. Imposing the least restrictive means to achieve legislative objectives</vt:lpstr>
      <vt:lpstr>Legislative and Constitutional Provisions</vt:lpstr>
      <vt:lpstr>Legislative Provisions</vt:lpstr>
      <vt:lpstr>Regional laws</vt:lpstr>
      <vt:lpstr>National laws </vt:lpstr>
      <vt:lpstr>PowerPoint Presentation</vt:lpstr>
      <vt:lpstr>Section 34 Immigration Act (No. 13 of 2002) (South Africa)</vt:lpstr>
      <vt:lpstr>Constitutional Provisions</vt:lpstr>
      <vt:lpstr>Remedies: Habeas corpus and judicial review</vt:lpstr>
      <vt:lpstr>Judicial Review</vt:lpstr>
      <vt:lpstr>Selected Cases: </vt:lpstr>
      <vt:lpstr>LHR case</vt:lpstr>
      <vt:lpstr>Selected Cases</vt:lpstr>
      <vt:lpstr>Detention of Children </vt:lpstr>
      <vt:lpstr>Asylum seekers </vt:lpstr>
      <vt:lpstr>Vulnerable Groups</vt:lpstr>
      <vt:lpstr>Mass influx situations</vt:lpstr>
      <vt:lpstr>What are Alternatives to Detention (ATD)</vt:lpstr>
      <vt:lpstr>Alternatives to Detention (ATD)</vt:lpstr>
      <vt:lpstr>Benefits of ATD</vt:lpstr>
      <vt:lpstr>Oversight and Minimum Standards</vt:lpstr>
      <vt:lpstr>What are  minimum standards?</vt:lpstr>
      <vt:lpstr>There Are Alternatives: Africa IDC publication</vt:lpstr>
      <vt:lpstr>Oversight and Minimum Standards </vt:lpstr>
      <vt:lpstr>Group Exercise </vt:lpstr>
      <vt:lpstr>Recap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Refugee and Humanitarian Immigration</dc:title>
  <dc:creator>David Cote</dc:creator>
  <cp:lastModifiedBy>Kaajal Ramjathan-Keogh</cp:lastModifiedBy>
  <cp:revision>101</cp:revision>
  <dcterms:created xsi:type="dcterms:W3CDTF">2020-11-18T21:55:04Z</dcterms:created>
  <dcterms:modified xsi:type="dcterms:W3CDTF">2022-11-13T16:41:52Z</dcterms:modified>
</cp:coreProperties>
</file>