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4" r:id="rId1"/>
  </p:sldMasterIdLst>
  <p:notesMasterIdLst>
    <p:notesMasterId r:id="rId32"/>
  </p:notesMasterIdLst>
  <p:sldIdLst>
    <p:sldId id="258" r:id="rId2"/>
    <p:sldId id="259" r:id="rId3"/>
    <p:sldId id="260" r:id="rId4"/>
    <p:sldId id="361" r:id="rId5"/>
    <p:sldId id="344" r:id="rId6"/>
    <p:sldId id="347" r:id="rId7"/>
    <p:sldId id="348" r:id="rId8"/>
    <p:sldId id="374" r:id="rId9"/>
    <p:sldId id="375" r:id="rId10"/>
    <p:sldId id="349" r:id="rId11"/>
    <p:sldId id="372" r:id="rId12"/>
    <p:sldId id="350" r:id="rId13"/>
    <p:sldId id="371" r:id="rId14"/>
    <p:sldId id="362" r:id="rId15"/>
    <p:sldId id="363" r:id="rId16"/>
    <p:sldId id="270" r:id="rId17"/>
    <p:sldId id="364" r:id="rId18"/>
    <p:sldId id="366" r:id="rId19"/>
    <p:sldId id="271" r:id="rId20"/>
    <p:sldId id="370" r:id="rId21"/>
    <p:sldId id="365" r:id="rId22"/>
    <p:sldId id="272" r:id="rId23"/>
    <p:sldId id="357" r:id="rId24"/>
    <p:sldId id="283" r:id="rId25"/>
    <p:sldId id="286" r:id="rId26"/>
    <p:sldId id="373" r:id="rId27"/>
    <p:sldId id="376" r:id="rId28"/>
    <p:sldId id="377" r:id="rId29"/>
    <p:sldId id="378" r:id="rId30"/>
    <p:sldId id="379"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urfaceprop" initials="s" lastIdx="3" clrIdx="0">
    <p:extLst>
      <p:ext uri="{19B8F6BF-5375-455C-9EA6-DF929625EA0E}">
        <p15:presenceInfo xmlns:p15="http://schemas.microsoft.com/office/powerpoint/2012/main" userId="surfacepro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94660"/>
  </p:normalViewPr>
  <p:slideViewPr>
    <p:cSldViewPr snapToGrid="0">
      <p:cViewPr varScale="1">
        <p:scale>
          <a:sx n="128" d="100"/>
          <a:sy n="128" d="100"/>
        </p:scale>
        <p:origin x="328" y="1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896889-3D39-486D-9BCE-AF41FD6A30F2}" type="datetimeFigureOut">
              <a:rPr lang="en-GB" smtClean="0"/>
              <a:t>16/11/2022</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81580A-12E9-443C-BC68-2D0C32984933}" type="slidenum">
              <a:rPr lang="en-GB" smtClean="0"/>
              <a:t>‹#›</a:t>
            </a:fld>
            <a:endParaRPr lang="en-GB" dirty="0"/>
          </a:p>
        </p:txBody>
      </p:sp>
    </p:spTree>
    <p:extLst>
      <p:ext uri="{BB962C8B-B14F-4D97-AF65-F5344CB8AC3E}">
        <p14:creationId xmlns:p14="http://schemas.microsoft.com/office/powerpoint/2010/main" val="3333014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281580A-12E9-443C-BC68-2D0C32984933}" type="slidenum">
              <a:rPr lang="en-GB" smtClean="0"/>
              <a:t>1</a:t>
            </a:fld>
            <a:endParaRPr lang="en-GB" dirty="0"/>
          </a:p>
        </p:txBody>
      </p:sp>
    </p:spTree>
    <p:extLst>
      <p:ext uri="{BB962C8B-B14F-4D97-AF65-F5344CB8AC3E}">
        <p14:creationId xmlns:p14="http://schemas.microsoft.com/office/powerpoint/2010/main" val="13617270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281580A-12E9-443C-BC68-2D0C32984933}" type="slidenum">
              <a:rPr lang="en-GB" smtClean="0"/>
              <a:t>6</a:t>
            </a:fld>
            <a:endParaRPr lang="en-GB" dirty="0"/>
          </a:p>
        </p:txBody>
      </p:sp>
    </p:spTree>
    <p:extLst>
      <p:ext uri="{BB962C8B-B14F-4D97-AF65-F5344CB8AC3E}">
        <p14:creationId xmlns:p14="http://schemas.microsoft.com/office/powerpoint/2010/main" val="19210954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43269B7-118D-42BE-9256-51A95C7B8AD6}" type="datetime2">
              <a:rPr lang="en-GB" smtClean="0"/>
              <a:t>Wednesday, 16 November 2022</a:t>
            </a:fld>
            <a:endParaRPr lang="en-GB" dirty="0"/>
          </a:p>
        </p:txBody>
      </p:sp>
      <p:sp>
        <p:nvSpPr>
          <p:cNvPr id="5" name="Footer Placeholder 4"/>
          <p:cNvSpPr>
            <a:spLocks noGrp="1"/>
          </p:cNvSpPr>
          <p:nvPr>
            <p:ph type="ftr" sz="quarter" idx="11"/>
          </p:nvPr>
        </p:nvSpPr>
        <p:spPr/>
        <p:txBody>
          <a:bodyPr/>
          <a:lstStyle/>
          <a:p>
            <a:r>
              <a:rPr lang="en-GB" dirty="0"/>
              <a:t>First Retreat of Legal Officers - AFCHPR-ACHPR-ACERWC </a:t>
            </a:r>
          </a:p>
        </p:txBody>
      </p:sp>
      <p:sp>
        <p:nvSpPr>
          <p:cNvPr id="6" name="Slide Number Placeholder 5"/>
          <p:cNvSpPr>
            <a:spLocks noGrp="1"/>
          </p:cNvSpPr>
          <p:nvPr>
            <p:ph type="sldNum" sz="quarter" idx="12"/>
          </p:nvPr>
        </p:nvSpPr>
        <p:spPr/>
        <p:txBody>
          <a:bodyPr/>
          <a:lstStyle/>
          <a:p>
            <a:fld id="{2DDFB868-A25B-4680-871C-DD30D2A462D3}" type="slidenum">
              <a:rPr lang="en-GB" smtClean="0"/>
              <a:t>‹#›</a:t>
            </a:fld>
            <a:endParaRPr lang="en-GB"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318115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D296A5-3D6F-4E33-9EA7-15D94F100301}" type="datetime2">
              <a:rPr lang="en-GB" smtClean="0"/>
              <a:t>Wednesday, 16 November 2022</a:t>
            </a:fld>
            <a:endParaRPr lang="en-GB" dirty="0"/>
          </a:p>
        </p:txBody>
      </p:sp>
      <p:sp>
        <p:nvSpPr>
          <p:cNvPr id="5" name="Footer Placeholder 4"/>
          <p:cNvSpPr>
            <a:spLocks noGrp="1"/>
          </p:cNvSpPr>
          <p:nvPr>
            <p:ph type="ftr" sz="quarter" idx="11"/>
          </p:nvPr>
        </p:nvSpPr>
        <p:spPr/>
        <p:txBody>
          <a:bodyPr/>
          <a:lstStyle/>
          <a:p>
            <a:r>
              <a:rPr lang="en-GB" dirty="0"/>
              <a:t>First Retreat of Legal Officers - AFCHPR-ACHPR-ACERWC </a:t>
            </a:r>
          </a:p>
        </p:txBody>
      </p:sp>
      <p:sp>
        <p:nvSpPr>
          <p:cNvPr id="6" name="Slide Number Placeholder 5"/>
          <p:cNvSpPr>
            <a:spLocks noGrp="1"/>
          </p:cNvSpPr>
          <p:nvPr>
            <p:ph type="sldNum" sz="quarter" idx="12"/>
          </p:nvPr>
        </p:nvSpPr>
        <p:spPr/>
        <p:txBody>
          <a:bodyPr/>
          <a:lstStyle/>
          <a:p>
            <a:fld id="{2DDFB868-A25B-4680-871C-DD30D2A462D3}" type="slidenum">
              <a:rPr lang="en-GB" smtClean="0"/>
              <a:t>‹#›</a:t>
            </a:fld>
            <a:endParaRPr lang="en-GB" dirty="0"/>
          </a:p>
        </p:txBody>
      </p:sp>
    </p:spTree>
    <p:extLst>
      <p:ext uri="{BB962C8B-B14F-4D97-AF65-F5344CB8AC3E}">
        <p14:creationId xmlns:p14="http://schemas.microsoft.com/office/powerpoint/2010/main" val="62512104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268523-CBE4-4576-A579-628A3CB23EBF}" type="datetime2">
              <a:rPr lang="en-GB" smtClean="0"/>
              <a:t>Wednesday, 16 November 2022</a:t>
            </a:fld>
            <a:endParaRPr lang="en-GB" dirty="0"/>
          </a:p>
        </p:txBody>
      </p:sp>
      <p:sp>
        <p:nvSpPr>
          <p:cNvPr id="5" name="Footer Placeholder 4"/>
          <p:cNvSpPr>
            <a:spLocks noGrp="1"/>
          </p:cNvSpPr>
          <p:nvPr>
            <p:ph type="ftr" sz="quarter" idx="11"/>
          </p:nvPr>
        </p:nvSpPr>
        <p:spPr/>
        <p:txBody>
          <a:bodyPr/>
          <a:lstStyle/>
          <a:p>
            <a:r>
              <a:rPr lang="en-GB" dirty="0"/>
              <a:t>First Retreat of Legal Officers - AFCHPR-ACHPR-ACERWC </a:t>
            </a:r>
          </a:p>
        </p:txBody>
      </p:sp>
      <p:sp>
        <p:nvSpPr>
          <p:cNvPr id="6" name="Slide Number Placeholder 5"/>
          <p:cNvSpPr>
            <a:spLocks noGrp="1"/>
          </p:cNvSpPr>
          <p:nvPr>
            <p:ph type="sldNum" sz="quarter" idx="12"/>
          </p:nvPr>
        </p:nvSpPr>
        <p:spPr/>
        <p:txBody>
          <a:bodyPr/>
          <a:lstStyle/>
          <a:p>
            <a:fld id="{2DDFB868-A25B-4680-871C-DD30D2A462D3}" type="slidenum">
              <a:rPr lang="en-GB" smtClean="0"/>
              <a:t>‹#›</a:t>
            </a:fld>
            <a:endParaRPr lang="en-GB" dirty="0"/>
          </a:p>
        </p:txBody>
      </p:sp>
    </p:spTree>
    <p:extLst>
      <p:ext uri="{BB962C8B-B14F-4D97-AF65-F5344CB8AC3E}">
        <p14:creationId xmlns:p14="http://schemas.microsoft.com/office/powerpoint/2010/main" val="243853628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A13E04-4205-40B9-8EB2-A54E35EECD0F}" type="datetime2">
              <a:rPr lang="en-GB" smtClean="0"/>
              <a:t>Wednesday, 16 November 2022</a:t>
            </a:fld>
            <a:endParaRPr lang="en-GB" dirty="0"/>
          </a:p>
        </p:txBody>
      </p:sp>
      <p:sp>
        <p:nvSpPr>
          <p:cNvPr id="5" name="Footer Placeholder 4"/>
          <p:cNvSpPr>
            <a:spLocks noGrp="1"/>
          </p:cNvSpPr>
          <p:nvPr>
            <p:ph type="ftr" sz="quarter" idx="11"/>
          </p:nvPr>
        </p:nvSpPr>
        <p:spPr/>
        <p:txBody>
          <a:bodyPr/>
          <a:lstStyle/>
          <a:p>
            <a:r>
              <a:rPr lang="en-GB" dirty="0"/>
              <a:t>First Retreat of Legal Officers - AFCHPR-ACHPR-ACERWC </a:t>
            </a:r>
          </a:p>
        </p:txBody>
      </p:sp>
      <p:sp>
        <p:nvSpPr>
          <p:cNvPr id="6" name="Slide Number Placeholder 5"/>
          <p:cNvSpPr>
            <a:spLocks noGrp="1"/>
          </p:cNvSpPr>
          <p:nvPr>
            <p:ph type="sldNum" sz="quarter" idx="12"/>
          </p:nvPr>
        </p:nvSpPr>
        <p:spPr/>
        <p:txBody>
          <a:bodyPr/>
          <a:lstStyle/>
          <a:p>
            <a:fld id="{2DDFB868-A25B-4680-871C-DD30D2A462D3}" type="slidenum">
              <a:rPr lang="en-GB" smtClean="0"/>
              <a:t>‹#›</a:t>
            </a:fld>
            <a:endParaRPr lang="en-GB" dirty="0"/>
          </a:p>
        </p:txBody>
      </p:sp>
    </p:spTree>
    <p:extLst>
      <p:ext uri="{BB962C8B-B14F-4D97-AF65-F5344CB8AC3E}">
        <p14:creationId xmlns:p14="http://schemas.microsoft.com/office/powerpoint/2010/main" val="5631115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49A5BA2-4392-473E-95F2-3417F5859931}" type="datetime2">
              <a:rPr lang="en-GB" smtClean="0"/>
              <a:t>Wednesday, 16 November 2022</a:t>
            </a:fld>
            <a:endParaRPr lang="en-GB" dirty="0"/>
          </a:p>
        </p:txBody>
      </p:sp>
      <p:sp>
        <p:nvSpPr>
          <p:cNvPr id="5" name="Footer Placeholder 4"/>
          <p:cNvSpPr>
            <a:spLocks noGrp="1"/>
          </p:cNvSpPr>
          <p:nvPr>
            <p:ph type="ftr" sz="quarter" idx="11"/>
          </p:nvPr>
        </p:nvSpPr>
        <p:spPr/>
        <p:txBody>
          <a:bodyPr/>
          <a:lstStyle/>
          <a:p>
            <a:r>
              <a:rPr lang="en-GB" dirty="0"/>
              <a:t>First Retreat of Legal Officers - AFCHPR-ACHPR-ACERWC </a:t>
            </a:r>
          </a:p>
        </p:txBody>
      </p:sp>
      <p:sp>
        <p:nvSpPr>
          <p:cNvPr id="6" name="Slide Number Placeholder 5"/>
          <p:cNvSpPr>
            <a:spLocks noGrp="1"/>
          </p:cNvSpPr>
          <p:nvPr>
            <p:ph type="sldNum" sz="quarter" idx="12"/>
          </p:nvPr>
        </p:nvSpPr>
        <p:spPr/>
        <p:txBody>
          <a:bodyPr/>
          <a:lstStyle/>
          <a:p>
            <a:fld id="{2DDFB868-A25B-4680-871C-DD30D2A462D3}" type="slidenum">
              <a:rPr lang="en-GB" smtClean="0"/>
              <a:t>‹#›</a:t>
            </a:fld>
            <a:endParaRPr lang="en-GB"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759985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CB9B3C0-8FD5-4012-AB6F-5CE0C9C0F275}" type="datetime2">
              <a:rPr lang="en-GB" smtClean="0"/>
              <a:t>Wednesday, 16 November 2022</a:t>
            </a:fld>
            <a:endParaRPr lang="en-GB" dirty="0"/>
          </a:p>
        </p:txBody>
      </p:sp>
      <p:sp>
        <p:nvSpPr>
          <p:cNvPr id="6" name="Footer Placeholder 5"/>
          <p:cNvSpPr>
            <a:spLocks noGrp="1"/>
          </p:cNvSpPr>
          <p:nvPr>
            <p:ph type="ftr" sz="quarter" idx="11"/>
          </p:nvPr>
        </p:nvSpPr>
        <p:spPr/>
        <p:txBody>
          <a:bodyPr/>
          <a:lstStyle/>
          <a:p>
            <a:r>
              <a:rPr lang="en-GB" dirty="0"/>
              <a:t>First Retreat of Legal Officers - AFCHPR-ACHPR-ACERWC </a:t>
            </a:r>
          </a:p>
        </p:txBody>
      </p:sp>
      <p:sp>
        <p:nvSpPr>
          <p:cNvPr id="7" name="Slide Number Placeholder 6"/>
          <p:cNvSpPr>
            <a:spLocks noGrp="1"/>
          </p:cNvSpPr>
          <p:nvPr>
            <p:ph type="sldNum" sz="quarter" idx="12"/>
          </p:nvPr>
        </p:nvSpPr>
        <p:spPr/>
        <p:txBody>
          <a:bodyPr/>
          <a:lstStyle/>
          <a:p>
            <a:fld id="{2DDFB868-A25B-4680-871C-DD30D2A462D3}" type="slidenum">
              <a:rPr lang="en-GB" smtClean="0"/>
              <a:t>‹#›</a:t>
            </a:fld>
            <a:endParaRPr lang="en-GB" dirty="0"/>
          </a:p>
        </p:txBody>
      </p:sp>
    </p:spTree>
    <p:extLst>
      <p:ext uri="{BB962C8B-B14F-4D97-AF65-F5344CB8AC3E}">
        <p14:creationId xmlns:p14="http://schemas.microsoft.com/office/powerpoint/2010/main" val="386572014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05E10D-48DA-4F22-A600-761F60925B78}" type="datetime2">
              <a:rPr lang="en-GB" smtClean="0"/>
              <a:t>Wednesday, 16 November 2022</a:t>
            </a:fld>
            <a:endParaRPr lang="en-GB" dirty="0"/>
          </a:p>
        </p:txBody>
      </p:sp>
      <p:sp>
        <p:nvSpPr>
          <p:cNvPr id="8" name="Footer Placeholder 7"/>
          <p:cNvSpPr>
            <a:spLocks noGrp="1"/>
          </p:cNvSpPr>
          <p:nvPr>
            <p:ph type="ftr" sz="quarter" idx="11"/>
          </p:nvPr>
        </p:nvSpPr>
        <p:spPr/>
        <p:txBody>
          <a:bodyPr/>
          <a:lstStyle/>
          <a:p>
            <a:r>
              <a:rPr lang="en-GB" dirty="0"/>
              <a:t>First Retreat of Legal Officers - AFCHPR-ACHPR-ACERWC </a:t>
            </a:r>
          </a:p>
        </p:txBody>
      </p:sp>
      <p:sp>
        <p:nvSpPr>
          <p:cNvPr id="9" name="Slide Number Placeholder 8"/>
          <p:cNvSpPr>
            <a:spLocks noGrp="1"/>
          </p:cNvSpPr>
          <p:nvPr>
            <p:ph type="sldNum" sz="quarter" idx="12"/>
          </p:nvPr>
        </p:nvSpPr>
        <p:spPr/>
        <p:txBody>
          <a:bodyPr/>
          <a:lstStyle/>
          <a:p>
            <a:fld id="{2DDFB868-A25B-4680-871C-DD30D2A462D3}" type="slidenum">
              <a:rPr lang="en-GB" smtClean="0"/>
              <a:t>‹#›</a:t>
            </a:fld>
            <a:endParaRPr lang="en-GB" dirty="0"/>
          </a:p>
        </p:txBody>
      </p:sp>
    </p:spTree>
    <p:extLst>
      <p:ext uri="{BB962C8B-B14F-4D97-AF65-F5344CB8AC3E}">
        <p14:creationId xmlns:p14="http://schemas.microsoft.com/office/powerpoint/2010/main" val="224434658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D8F094F-458D-4130-9027-EDEEC66AFB52}" type="datetime2">
              <a:rPr lang="en-GB" smtClean="0"/>
              <a:t>Wednesday, 16 November 2022</a:t>
            </a:fld>
            <a:endParaRPr lang="en-GB" dirty="0"/>
          </a:p>
        </p:txBody>
      </p:sp>
      <p:sp>
        <p:nvSpPr>
          <p:cNvPr id="4" name="Footer Placeholder 3"/>
          <p:cNvSpPr>
            <a:spLocks noGrp="1"/>
          </p:cNvSpPr>
          <p:nvPr>
            <p:ph type="ftr" sz="quarter" idx="11"/>
          </p:nvPr>
        </p:nvSpPr>
        <p:spPr/>
        <p:txBody>
          <a:bodyPr/>
          <a:lstStyle/>
          <a:p>
            <a:r>
              <a:rPr lang="en-GB" dirty="0"/>
              <a:t>First Retreat of Legal Officers - AFCHPR-ACHPR-ACERWC </a:t>
            </a:r>
          </a:p>
        </p:txBody>
      </p:sp>
      <p:sp>
        <p:nvSpPr>
          <p:cNvPr id="5" name="Slide Number Placeholder 4"/>
          <p:cNvSpPr>
            <a:spLocks noGrp="1"/>
          </p:cNvSpPr>
          <p:nvPr>
            <p:ph type="sldNum" sz="quarter" idx="12"/>
          </p:nvPr>
        </p:nvSpPr>
        <p:spPr/>
        <p:txBody>
          <a:bodyPr/>
          <a:lstStyle/>
          <a:p>
            <a:fld id="{2DDFB868-A25B-4680-871C-DD30D2A462D3}" type="slidenum">
              <a:rPr lang="en-GB" smtClean="0"/>
              <a:t>‹#›</a:t>
            </a:fld>
            <a:endParaRPr lang="en-GB" dirty="0"/>
          </a:p>
        </p:txBody>
      </p:sp>
    </p:spTree>
    <p:extLst>
      <p:ext uri="{BB962C8B-B14F-4D97-AF65-F5344CB8AC3E}">
        <p14:creationId xmlns:p14="http://schemas.microsoft.com/office/powerpoint/2010/main" val="30198306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3502373-2743-40D6-9732-E2BA3C9E3C45}" type="datetime2">
              <a:rPr lang="en-GB" smtClean="0"/>
              <a:t>Wednesday, 16 November 2022</a:t>
            </a:fld>
            <a:endParaRPr lang="en-GB"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GB" dirty="0"/>
              <a:t>First Retreat of Legal Officers - AFCHPR-ACHPR-ACERWC </a:t>
            </a:r>
          </a:p>
        </p:txBody>
      </p:sp>
      <p:sp>
        <p:nvSpPr>
          <p:cNvPr id="9" name="Slide Number Placeholder 8"/>
          <p:cNvSpPr>
            <a:spLocks noGrp="1"/>
          </p:cNvSpPr>
          <p:nvPr>
            <p:ph type="sldNum" sz="quarter" idx="12"/>
          </p:nvPr>
        </p:nvSpPr>
        <p:spPr/>
        <p:txBody>
          <a:bodyPr/>
          <a:lstStyle/>
          <a:p>
            <a:fld id="{2DDFB868-A25B-4680-871C-DD30D2A462D3}" type="slidenum">
              <a:rPr lang="en-GB" smtClean="0"/>
              <a:t>‹#›</a:t>
            </a:fld>
            <a:endParaRPr lang="en-GB" dirty="0"/>
          </a:p>
        </p:txBody>
      </p:sp>
    </p:spTree>
    <p:extLst>
      <p:ext uri="{BB962C8B-B14F-4D97-AF65-F5344CB8AC3E}">
        <p14:creationId xmlns:p14="http://schemas.microsoft.com/office/powerpoint/2010/main" val="184608589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F891E28-9EAC-4409-85CD-6A0A43D1B9D4}" type="datetime2">
              <a:rPr lang="en-GB" smtClean="0"/>
              <a:t>Wednesday, 16 November 2022</a:t>
            </a:fld>
            <a:endParaRPr lang="en-GB"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GB" dirty="0"/>
              <a:t>First Retreat of Legal Officers - AFCHPR-ACHPR-ACERWC </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DDFB868-A25B-4680-871C-DD30D2A462D3}" type="slidenum">
              <a:rPr lang="en-GB" smtClean="0"/>
              <a:t>‹#›</a:t>
            </a:fld>
            <a:endParaRPr lang="en-GB" dirty="0"/>
          </a:p>
        </p:txBody>
      </p:sp>
    </p:spTree>
    <p:extLst>
      <p:ext uri="{BB962C8B-B14F-4D97-AF65-F5344CB8AC3E}">
        <p14:creationId xmlns:p14="http://schemas.microsoft.com/office/powerpoint/2010/main" val="200814566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9406A9B-434A-4B80-AA68-1FD4AC89D7EB}" type="datetime2">
              <a:rPr lang="en-GB" smtClean="0"/>
              <a:t>Wednesday, 16 November 2022</a:t>
            </a:fld>
            <a:endParaRPr lang="en-GB" dirty="0"/>
          </a:p>
        </p:txBody>
      </p:sp>
      <p:sp>
        <p:nvSpPr>
          <p:cNvPr id="6" name="Footer Placeholder 5"/>
          <p:cNvSpPr>
            <a:spLocks noGrp="1"/>
          </p:cNvSpPr>
          <p:nvPr>
            <p:ph type="ftr" sz="quarter" idx="11"/>
          </p:nvPr>
        </p:nvSpPr>
        <p:spPr/>
        <p:txBody>
          <a:bodyPr/>
          <a:lstStyle/>
          <a:p>
            <a:r>
              <a:rPr lang="en-GB" dirty="0"/>
              <a:t>First Retreat of Legal Officers - AFCHPR-ACHPR-ACERWC </a:t>
            </a:r>
          </a:p>
        </p:txBody>
      </p:sp>
      <p:sp>
        <p:nvSpPr>
          <p:cNvPr id="7" name="Slide Number Placeholder 6"/>
          <p:cNvSpPr>
            <a:spLocks noGrp="1"/>
          </p:cNvSpPr>
          <p:nvPr>
            <p:ph type="sldNum" sz="quarter" idx="12"/>
          </p:nvPr>
        </p:nvSpPr>
        <p:spPr/>
        <p:txBody>
          <a:bodyPr/>
          <a:lstStyle/>
          <a:p>
            <a:fld id="{2DDFB868-A25B-4680-871C-DD30D2A462D3}" type="slidenum">
              <a:rPr lang="en-GB" smtClean="0"/>
              <a:t>‹#›</a:t>
            </a:fld>
            <a:endParaRPr lang="en-GB" dirty="0"/>
          </a:p>
        </p:txBody>
      </p:sp>
    </p:spTree>
    <p:extLst>
      <p:ext uri="{BB962C8B-B14F-4D97-AF65-F5344CB8AC3E}">
        <p14:creationId xmlns:p14="http://schemas.microsoft.com/office/powerpoint/2010/main" val="227997182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681ADC8-E3B1-4ABC-A7EC-57ED5B817026}" type="datetime2">
              <a:rPr lang="en-GB" smtClean="0"/>
              <a:t>Wednesday, 16 November 2022</a:t>
            </a:fld>
            <a:endParaRPr lang="en-GB"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GB" dirty="0"/>
              <a:t>First Retreat of Legal Officers - AFCHPR-ACHPR-ACERWC </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2DDFB868-A25B-4680-871C-DD30D2A462D3}" type="slidenum">
              <a:rPr lang="en-GB" smtClean="0"/>
              <a:t>‹#›</a:t>
            </a:fld>
            <a:endParaRPr lang="en-GB"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6098486"/>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african-court.org/cpmt/details-case/0092015" TargetMode="External"/><Relationship Id="rId2" Type="http://schemas.openxmlformats.org/officeDocument/2006/relationships/hyperlink" Target="https://www.african-court.org/cpmt/details-case/0122015" TargetMode="External"/><Relationship Id="rId1" Type="http://schemas.openxmlformats.org/officeDocument/2006/relationships/slideLayout" Target="../slideLayouts/slideLayout2.xml"/><Relationship Id="rId5" Type="http://schemas.openxmlformats.org/officeDocument/2006/relationships/hyperlink" Target="https://www.african-court.org/cpmt/details-case/0172015" TargetMode="External"/><Relationship Id="rId4" Type="http://schemas.openxmlformats.org/officeDocument/2006/relationships/hyperlink" Target="https://www.african-court.org/cpmt/details-case/0132015"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ihrda.uwazi.io/fr/entity/gnw47nlmvi5" TargetMode="External"/><Relationship Id="rId7" Type="http://schemas.openxmlformats.org/officeDocument/2006/relationships/hyperlink" Target="https://ihrda.uwazi.io/en/entity/hr79sr2ddzyuz0atrmj84zpvi#:~:text=The%20Complainants%20allege%20that%20as,British%20in%20their%20military%20expeditions." TargetMode="External"/><Relationship Id="rId2" Type="http://schemas.openxmlformats.org/officeDocument/2006/relationships/hyperlink" Target="https://www.achpr.org/sessions/descions?id=86" TargetMode="External"/><Relationship Id="rId1" Type="http://schemas.openxmlformats.org/officeDocument/2006/relationships/slideLayout" Target="../slideLayouts/slideLayout2.xml"/><Relationship Id="rId6" Type="http://schemas.openxmlformats.org/officeDocument/2006/relationships/hyperlink" Target="https://africanlii.org/afu/judgment/african-commission-human-and-peoples-rights/2004/59" TargetMode="External"/><Relationship Id="rId5" Type="http://schemas.openxmlformats.org/officeDocument/2006/relationships/hyperlink" Target="https://africanlii.org/afu/judgment/african-commission-human-and-peoples-rights/2000/25" TargetMode="External"/><Relationship Id="rId4" Type="http://schemas.openxmlformats.org/officeDocument/2006/relationships/hyperlink" Target="https://africanlii.org/afu/judgment/african-commission-human-and-peoples-rights/1999/1"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s://national-cases.acerwc.africa/en/communications/5-african-centre-justice-and-peace-studies-acjps-and-peoples-legal-aid-centre-place" TargetMode="External"/><Relationship Id="rId2" Type="http://schemas.openxmlformats.org/officeDocument/2006/relationships/hyperlink" Target="https://national-cases.acerwc.africa/en/communications/institute-human-rights-and-development-africa-ihrda-and-open-society-justic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hyperlink" Target="https://www.acerwc.africa/en/resources/publications/mapping-children-move-within-africa" TargetMode="External"/><Relationship Id="rId2" Type="http://schemas.openxmlformats.org/officeDocument/2006/relationships/hyperlink" Target="https://achpr.au.int/en/mechanisms/special-rapporteur-refugees-asylum-seekers-internally-displaced-persons-and-migrant" TargetMode="External"/><Relationship Id="rId1" Type="http://schemas.openxmlformats.org/officeDocument/2006/relationships/slideLayout" Target="../slideLayouts/slideLayout2.xml"/><Relationship Id="rId5" Type="http://schemas.openxmlformats.org/officeDocument/2006/relationships/hyperlink" Target="https://www.achpr.org/public/Document/file/English/draft_citizenship_protocol_en_sept2015_achpr.pdf" TargetMode="External"/><Relationship Id="rId4" Type="http://schemas.openxmlformats.org/officeDocument/2006/relationships/hyperlink" Target="https://www.acerwc.africa/sites/default/files/2022-09/General-Comment_Article_6_ACRWC_English.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90172" y="1645920"/>
            <a:ext cx="9898742" cy="4435566"/>
          </a:xfrm>
        </p:spPr>
        <p:txBody>
          <a:bodyPr>
            <a:normAutofit fontScale="77500" lnSpcReduction="20000"/>
          </a:bodyPr>
          <a:lstStyle/>
          <a:p>
            <a:pPr algn="ctr"/>
            <a:r>
              <a:rPr lang="en-GB" sz="2100" b="1" dirty="0">
                <a:solidFill>
                  <a:schemeClr val="tx1"/>
                </a:solidFill>
                <a:latin typeface="Georgia" panose="02040502050405020303" pitchFamily="18" charset="0"/>
              </a:rPr>
              <a:t>JURISPRUDENTIAL DEVELOPMENT ON ACCESS TO ASYLUM, ACCESS TO TERRITORY, ACCESS TO RIGHTS AND ACCESS TO JUSTICE IN THE AFRICAN UNION HUMAN RIGHTS SYSTEM </a:t>
            </a:r>
            <a:endParaRPr lang="en-US" sz="2100" dirty="0">
              <a:solidFill>
                <a:schemeClr val="tx1"/>
              </a:solidFill>
              <a:latin typeface="Georgia" panose="02040502050405020303" pitchFamily="18" charset="0"/>
            </a:endParaRPr>
          </a:p>
          <a:p>
            <a:pPr algn="ctr"/>
            <a:endParaRPr lang="en-GB" sz="2100" b="1" dirty="0">
              <a:solidFill>
                <a:schemeClr val="tx1"/>
              </a:solidFill>
              <a:latin typeface="Georgia" panose="02040502050405020303" pitchFamily="18" charset="0"/>
            </a:endParaRPr>
          </a:p>
          <a:p>
            <a:pPr algn="ctr"/>
            <a:r>
              <a:rPr lang="en-GB" sz="2100" b="1" dirty="0">
                <a:solidFill>
                  <a:schemeClr val="tx1"/>
                </a:solidFill>
                <a:latin typeface="Georgia" panose="02040502050405020303" pitchFamily="18" charset="0"/>
              </a:rPr>
              <a:t>PRESENTATION AT THE INTERNATIONAL ASSOCIATION OF REFUGEE AND MIGRATION LAW JUDGES: AFRICA CHAPTER 2022 CONFERENCE</a:t>
            </a:r>
          </a:p>
          <a:p>
            <a:pPr algn="ctr"/>
            <a:r>
              <a:rPr lang="en-GB" sz="2100" b="1" dirty="0">
                <a:solidFill>
                  <a:schemeClr val="tx1"/>
                </a:solidFill>
                <a:latin typeface="Georgia" panose="02040502050405020303" pitchFamily="18" charset="0"/>
              </a:rPr>
              <a:t>16 TO 18 NOVEMBER 2022</a:t>
            </a:r>
          </a:p>
          <a:p>
            <a:pPr algn="ctr"/>
            <a:r>
              <a:rPr lang="en-GB" sz="2100" b="1" dirty="0">
                <a:solidFill>
                  <a:schemeClr val="tx1"/>
                </a:solidFill>
                <a:latin typeface="Georgia" panose="02040502050405020303" pitchFamily="18" charset="0"/>
              </a:rPr>
              <a:t>ARUSHA, TANZANIA </a:t>
            </a:r>
          </a:p>
          <a:p>
            <a:pPr algn="ctr"/>
            <a:r>
              <a:rPr lang="en-GB" sz="2100" b="1" dirty="0">
                <a:solidFill>
                  <a:schemeClr val="tx1"/>
                </a:solidFill>
                <a:latin typeface="Georgia" panose="02040502050405020303" pitchFamily="18" charset="0"/>
              </a:rPr>
              <a:t> </a:t>
            </a:r>
          </a:p>
          <a:p>
            <a:endParaRPr lang="en-GB" sz="2100" b="1" dirty="0">
              <a:solidFill>
                <a:schemeClr val="tx1"/>
              </a:solidFill>
              <a:latin typeface="Georgia" panose="02040502050405020303" pitchFamily="18" charset="0"/>
            </a:endParaRPr>
          </a:p>
          <a:p>
            <a:r>
              <a:rPr lang="en-GB" sz="2100" b="1" dirty="0">
                <a:solidFill>
                  <a:schemeClr val="tx1"/>
                </a:solidFill>
                <a:latin typeface="Georgia" panose="02040502050405020303" pitchFamily="18" charset="0"/>
              </a:rPr>
              <a:t>PRESENTED By JUSTICE BEN KIOKO, </a:t>
            </a:r>
            <a:endParaRPr lang="en-US" sz="2100" dirty="0">
              <a:solidFill>
                <a:schemeClr val="tx1"/>
              </a:solidFill>
              <a:latin typeface="Georgia" panose="02040502050405020303" pitchFamily="18" charset="0"/>
            </a:endParaRPr>
          </a:p>
          <a:p>
            <a:r>
              <a:rPr lang="en-GB" sz="2100" b="1" dirty="0">
                <a:solidFill>
                  <a:schemeClr val="tx1"/>
                </a:solidFill>
                <a:latin typeface="Georgia" panose="02040502050405020303" pitchFamily="18" charset="0"/>
              </a:rPr>
              <a:t>JUDGE OF THE AFRICAN COURT AND DEAN OF JUDGES</a:t>
            </a:r>
            <a:endParaRPr lang="en-US" sz="2100" dirty="0">
              <a:solidFill>
                <a:schemeClr val="tx1"/>
              </a:solidFill>
              <a:latin typeface="Georgia" panose="02040502050405020303" pitchFamily="18" charset="0"/>
            </a:endParaRPr>
          </a:p>
          <a:p>
            <a:r>
              <a:rPr lang="en-GB" sz="2600" b="1" dirty="0">
                <a:solidFill>
                  <a:schemeClr val="tx1"/>
                </a:solidFill>
                <a:latin typeface="Georgia" panose="02040502050405020303" pitchFamily="18" charset="0"/>
              </a:rPr>
              <a:t> </a:t>
            </a:r>
          </a:p>
          <a:p>
            <a:endParaRPr lang="en-GB" b="1" dirty="0"/>
          </a:p>
          <a:p>
            <a:endParaRPr lang="en-GB" dirty="0"/>
          </a:p>
          <a:p>
            <a:endParaRPr lang="en-GB" dirty="0"/>
          </a:p>
        </p:txBody>
      </p:sp>
      <p:pic>
        <p:nvPicPr>
          <p:cNvPr id="6" name="Picture 5"/>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69244" y="312738"/>
            <a:ext cx="1040257" cy="1035368"/>
          </a:xfrm>
          <a:prstGeom prst="rect">
            <a:avLst/>
          </a:prstGeom>
          <a:noFill/>
          <a:ln>
            <a:noFill/>
          </a:ln>
        </p:spPr>
      </p:pic>
      <p:sp>
        <p:nvSpPr>
          <p:cNvPr id="2" name="AutoShape 4" descr="https://www.eacj.org/wp-content/uploads/2020/04/Emblem_of_East_African_Community1.svg"/>
          <p:cNvSpPr>
            <a:spLocks noChangeAspect="1" noChangeArrowheads="1"/>
          </p:cNvSpPr>
          <p:nvPr/>
        </p:nvSpPr>
        <p:spPr bwMode="auto">
          <a:xfrm flipV="1">
            <a:off x="155575" y="-194310"/>
            <a:ext cx="49847" cy="4984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 name="AutoShape 6" descr="https://www.eacj.org/wp-content/uploads/2020/04/Emblem_of_East_African_Community1.sv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 name="AutoShape 8" descr="East African Court of Justice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pic>
        <p:nvPicPr>
          <p:cNvPr id="5" name="Picture 4">
            <a:extLst>
              <a:ext uri="{FF2B5EF4-FFF2-40B4-BE49-F238E27FC236}">
                <a16:creationId xmlns:a16="http://schemas.microsoft.com/office/drawing/2014/main" id="{5E978209-C889-4AA5-8B13-92DB9C06990A}"/>
              </a:ext>
            </a:extLst>
          </p:cNvPr>
          <p:cNvPicPr>
            <a:picLocks noChangeAspect="1"/>
          </p:cNvPicPr>
          <p:nvPr/>
        </p:nvPicPr>
        <p:blipFill>
          <a:blip r:embed="rId4"/>
          <a:stretch>
            <a:fillRect/>
          </a:stretch>
        </p:blipFill>
        <p:spPr>
          <a:xfrm>
            <a:off x="4859557" y="246890"/>
            <a:ext cx="2133785" cy="1097375"/>
          </a:xfrm>
          <a:prstGeom prst="rect">
            <a:avLst/>
          </a:prstGeom>
        </p:spPr>
      </p:pic>
      <p:pic>
        <p:nvPicPr>
          <p:cNvPr id="7" name="Picture 6"/>
          <p:cNvPicPr>
            <a:picLocks noChangeAspect="1"/>
          </p:cNvPicPr>
          <p:nvPr/>
        </p:nvPicPr>
        <p:blipFill>
          <a:blip r:embed="rId5"/>
          <a:stretch>
            <a:fillRect/>
          </a:stretch>
        </p:blipFill>
        <p:spPr>
          <a:xfrm>
            <a:off x="8725988" y="209752"/>
            <a:ext cx="1306286" cy="1306286"/>
          </a:xfrm>
          <a:prstGeom prst="rect">
            <a:avLst/>
          </a:prstGeom>
        </p:spPr>
      </p:pic>
    </p:spTree>
    <p:extLst>
      <p:ext uri="{BB962C8B-B14F-4D97-AF65-F5344CB8AC3E}">
        <p14:creationId xmlns:p14="http://schemas.microsoft.com/office/powerpoint/2010/main" val="30530194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9166" y="225235"/>
            <a:ext cx="7694023" cy="642390"/>
          </a:xfrm>
        </p:spPr>
        <p:txBody>
          <a:bodyPr>
            <a:normAutofit/>
          </a:bodyPr>
          <a:lstStyle/>
          <a:p>
            <a:pPr algn="ctr"/>
            <a:r>
              <a:rPr lang="en-US" sz="1800" b="1" dirty="0">
                <a:solidFill>
                  <a:srgbClr val="00B050"/>
                </a:solidFill>
                <a:latin typeface="Georgia" panose="02040502050405020303" pitchFamily="18" charset="0"/>
              </a:rPr>
              <a:t>…AFRICAN COURT DECISIONS </a:t>
            </a:r>
          </a:p>
        </p:txBody>
      </p:sp>
      <p:sp>
        <p:nvSpPr>
          <p:cNvPr id="3" name="Content Placeholder 2"/>
          <p:cNvSpPr>
            <a:spLocks noGrp="1"/>
          </p:cNvSpPr>
          <p:nvPr>
            <p:ph idx="1"/>
          </p:nvPr>
        </p:nvSpPr>
        <p:spPr>
          <a:xfrm>
            <a:off x="940525" y="1073427"/>
            <a:ext cx="10842171" cy="5039138"/>
          </a:xfrm>
        </p:spPr>
        <p:txBody>
          <a:bodyPr>
            <a:normAutofit fontScale="25000" lnSpcReduction="20000"/>
          </a:bodyPr>
          <a:lstStyle/>
          <a:p>
            <a:pPr marL="1143000" indent="-1143000" algn="just">
              <a:lnSpc>
                <a:spcPct val="110000"/>
              </a:lnSpc>
              <a:buFont typeface="+mj-lt"/>
              <a:buAutoNum type="arabicPeriod" startAt="4"/>
            </a:pPr>
            <a:r>
              <a:rPr lang="en-US" sz="68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Application No. 013/2015 </a:t>
            </a:r>
            <a:r>
              <a:rPr lang="en-GB" sz="68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Robert John </a:t>
            </a:r>
            <a:r>
              <a:rPr lang="en-GB" sz="6800" b="1" dirty="0" err="1">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Penessis</a:t>
            </a:r>
            <a:r>
              <a:rPr lang="en-US" sz="68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 v. United Republic of Tanzania [Merits and reparations decision, 28 November 2019]</a:t>
            </a:r>
          </a:p>
          <a:p>
            <a:pPr algn="just">
              <a:lnSpc>
                <a:spcPct val="170000"/>
              </a:lnSpc>
              <a:spcBef>
                <a:spcPts val="0"/>
              </a:spcBef>
              <a:spcAft>
                <a:spcPts val="0"/>
              </a:spcAft>
              <a:buFont typeface="Wingdings" panose="05000000000000000000" pitchFamily="2" charset="2"/>
              <a:buChar char="v"/>
            </a:pPr>
            <a:r>
              <a:rPr lang="en-GB" sz="6400" dirty="0">
                <a:solidFill>
                  <a:schemeClr val="tx1"/>
                </a:solidFill>
                <a:latin typeface="Georgia" panose="02040502050405020303" pitchFamily="18" charset="0"/>
              </a:rPr>
              <a:t>The Application related to the detention of Mr. </a:t>
            </a:r>
            <a:r>
              <a:rPr lang="en-GB" sz="6400" dirty="0" err="1">
                <a:solidFill>
                  <a:schemeClr val="tx1"/>
                </a:solidFill>
                <a:latin typeface="Georgia" panose="02040502050405020303" pitchFamily="18" charset="0"/>
              </a:rPr>
              <a:t>Penessis</a:t>
            </a:r>
            <a:r>
              <a:rPr lang="en-GB" sz="6400" dirty="0">
                <a:solidFill>
                  <a:schemeClr val="tx1"/>
                </a:solidFill>
                <a:latin typeface="Georgia" panose="02040502050405020303" pitchFamily="18" charset="0"/>
              </a:rPr>
              <a:t> (or the Applicant) on the ground that he did not possess the necessary documentation to prove that his presence in Tanzania (or the Respondent State) was legal. </a:t>
            </a:r>
            <a:r>
              <a:rPr lang="en-GB" sz="6400" dirty="0" err="1">
                <a:solidFill>
                  <a:schemeClr val="tx1"/>
                </a:solidFill>
                <a:latin typeface="Georgia" panose="02040502050405020303" pitchFamily="18" charset="0"/>
              </a:rPr>
              <a:t>Penessis</a:t>
            </a:r>
            <a:r>
              <a:rPr lang="en-GB" sz="6400" dirty="0">
                <a:solidFill>
                  <a:schemeClr val="tx1"/>
                </a:solidFill>
                <a:latin typeface="Georgia" panose="02040502050405020303" pitchFamily="18" charset="0"/>
              </a:rPr>
              <a:t> was arrested in 2010 by immigration officers at </a:t>
            </a:r>
            <a:r>
              <a:rPr lang="en-GB" sz="6400" dirty="0" err="1">
                <a:solidFill>
                  <a:schemeClr val="tx1"/>
                </a:solidFill>
                <a:latin typeface="Georgia" panose="02040502050405020303" pitchFamily="18" charset="0"/>
              </a:rPr>
              <a:t>Kagera</a:t>
            </a:r>
            <a:r>
              <a:rPr lang="en-GB" sz="6400" dirty="0">
                <a:solidFill>
                  <a:schemeClr val="tx1"/>
                </a:solidFill>
                <a:latin typeface="Georgia" panose="02040502050405020303" pitchFamily="18" charset="0"/>
              </a:rPr>
              <a:t>, tried and convicted for illegal entry and irregular presence in Tanzania, and sentenced to two years’ imprisonment </a:t>
            </a:r>
          </a:p>
          <a:p>
            <a:pPr algn="just">
              <a:buFont typeface="Wingdings" panose="05000000000000000000" pitchFamily="2" charset="2"/>
              <a:buChar char="v"/>
            </a:pPr>
            <a:r>
              <a:rPr lang="en-GB" sz="6400" dirty="0">
                <a:solidFill>
                  <a:schemeClr val="tx1"/>
                </a:solidFill>
                <a:latin typeface="Georgia" panose="02040502050405020303" pitchFamily="18" charset="0"/>
              </a:rPr>
              <a:t>The Respondent State contended that </a:t>
            </a:r>
            <a:r>
              <a:rPr lang="en-GB" sz="6400" dirty="0" err="1">
                <a:solidFill>
                  <a:schemeClr val="tx1"/>
                </a:solidFill>
                <a:latin typeface="Georgia" panose="02040502050405020303" pitchFamily="18" charset="0"/>
              </a:rPr>
              <a:t>Penessis</a:t>
            </a:r>
            <a:r>
              <a:rPr lang="en-GB" sz="6400" dirty="0">
                <a:solidFill>
                  <a:schemeClr val="tx1"/>
                </a:solidFill>
                <a:latin typeface="Georgia" panose="02040502050405020303" pitchFamily="18" charset="0"/>
              </a:rPr>
              <a:t> was not a citizen of Tanzania, proven, </a:t>
            </a:r>
            <a:r>
              <a:rPr lang="en-GB" sz="6400" i="1" dirty="0">
                <a:solidFill>
                  <a:schemeClr val="tx1"/>
                </a:solidFill>
                <a:latin typeface="Georgia" panose="02040502050405020303" pitchFamily="18" charset="0"/>
              </a:rPr>
              <a:t>inter alia</a:t>
            </a:r>
            <a:r>
              <a:rPr lang="en-GB" sz="6400" dirty="0">
                <a:solidFill>
                  <a:schemeClr val="tx1"/>
                </a:solidFill>
                <a:latin typeface="Georgia" panose="02040502050405020303" pitchFamily="18" charset="0"/>
              </a:rPr>
              <a:t>, by the following</a:t>
            </a:r>
          </a:p>
          <a:p>
            <a:pPr marL="742950" marR="0" lvl="1" indent="-285750" algn="just">
              <a:lnSpc>
                <a:spcPct val="150000"/>
              </a:lnSpc>
              <a:spcBef>
                <a:spcPts val="0"/>
              </a:spcBef>
              <a:spcAft>
                <a:spcPts val="0"/>
              </a:spcAft>
              <a:buSzPts val="1200"/>
              <a:buFont typeface="+mj-lt"/>
              <a:buAutoNum type="romanLcPeriod"/>
            </a:pPr>
            <a:r>
              <a:rPr lang="en-GB" sz="6400" dirty="0">
                <a:solidFill>
                  <a:schemeClr val="tx1"/>
                </a:solidFill>
                <a:latin typeface="Georgia" panose="02040502050405020303" pitchFamily="18" charset="0"/>
                <a:ea typeface="Calibri" panose="020F0502020204030204" pitchFamily="34" charset="0"/>
                <a:cs typeface="Arial" panose="020B0604020202020204" pitchFamily="34" charset="0"/>
              </a:rPr>
              <a:t>His possession of a South African passport indicating his nationality as South African and place of birth as Johannesburg</a:t>
            </a:r>
            <a:endParaRPr lang="en-US" sz="6400" dirty="0">
              <a:solidFill>
                <a:schemeClr val="tx1"/>
              </a:solidFill>
              <a:latin typeface="Georgia" panose="02040502050405020303" pitchFamily="18" charset="0"/>
              <a:ea typeface="Calibri" panose="020F0502020204030204" pitchFamily="34" charset="0"/>
              <a:cs typeface="Arial" panose="020B0604020202020204" pitchFamily="34" charset="0"/>
            </a:endParaRPr>
          </a:p>
          <a:p>
            <a:pPr marL="742950" marR="0" lvl="1" indent="-285750" algn="just">
              <a:lnSpc>
                <a:spcPct val="150000"/>
              </a:lnSpc>
              <a:spcBef>
                <a:spcPts val="0"/>
              </a:spcBef>
              <a:spcAft>
                <a:spcPts val="0"/>
              </a:spcAft>
              <a:buSzPts val="1200"/>
              <a:buFont typeface="+mj-lt"/>
              <a:buAutoNum type="romanLcPeriod"/>
            </a:pPr>
            <a:r>
              <a:rPr lang="en-GB" sz="6400" dirty="0">
                <a:solidFill>
                  <a:schemeClr val="tx1"/>
                </a:solidFill>
                <a:latin typeface="Georgia" panose="02040502050405020303" pitchFamily="18" charset="0"/>
                <a:ea typeface="Calibri" panose="020F0502020204030204" pitchFamily="34" charset="0"/>
                <a:cs typeface="Arial" panose="020B0604020202020204" pitchFamily="34" charset="0"/>
              </a:rPr>
              <a:t>His possession of a passport from the United Kingdom indicating that his name was Robert John Rubenstein, indicating that he was a British citizen who was born in South Africa</a:t>
            </a:r>
            <a:endParaRPr lang="en-US" sz="6400" dirty="0">
              <a:solidFill>
                <a:schemeClr val="tx1"/>
              </a:solidFill>
              <a:latin typeface="Georgia" panose="02040502050405020303" pitchFamily="18" charset="0"/>
              <a:ea typeface="Calibri" panose="020F0502020204030204" pitchFamily="34" charset="0"/>
              <a:cs typeface="Arial" panose="020B0604020202020204" pitchFamily="34" charset="0"/>
            </a:endParaRPr>
          </a:p>
          <a:p>
            <a:pPr marL="742950" marR="0" lvl="1" indent="-285750" algn="just">
              <a:lnSpc>
                <a:spcPct val="150000"/>
              </a:lnSpc>
              <a:spcBef>
                <a:spcPts val="0"/>
              </a:spcBef>
              <a:spcAft>
                <a:spcPts val="0"/>
              </a:spcAft>
              <a:buSzPts val="1200"/>
              <a:buFont typeface="+mj-lt"/>
              <a:buAutoNum type="romanLcPeriod"/>
            </a:pPr>
            <a:r>
              <a:rPr lang="en-GB" sz="6400" dirty="0">
                <a:solidFill>
                  <a:schemeClr val="tx1"/>
                </a:solidFill>
                <a:latin typeface="Georgia" panose="02040502050405020303" pitchFamily="18" charset="0"/>
                <a:ea typeface="Calibri" panose="020F0502020204030204" pitchFamily="34" charset="0"/>
                <a:cs typeface="Arial" panose="020B0604020202020204" pitchFamily="34" charset="0"/>
              </a:rPr>
              <a:t>The trial court relied on the certified copies of the South African and UK passports to convict the Applicant </a:t>
            </a:r>
            <a:endParaRPr lang="en-US" sz="6400" dirty="0">
              <a:solidFill>
                <a:schemeClr val="tx1"/>
              </a:solidFill>
              <a:latin typeface="Georgia" panose="02040502050405020303" pitchFamily="18" charset="0"/>
              <a:ea typeface="Calibri" panose="020F0502020204030204" pitchFamily="34" charset="0"/>
              <a:cs typeface="Arial" panose="020B0604020202020204" pitchFamily="34" charset="0"/>
            </a:endParaRPr>
          </a:p>
          <a:p>
            <a:pPr marL="742950" marR="0" lvl="1" indent="-285750" algn="just">
              <a:lnSpc>
                <a:spcPct val="150000"/>
              </a:lnSpc>
              <a:spcBef>
                <a:spcPts val="0"/>
              </a:spcBef>
              <a:spcAft>
                <a:spcPts val="800"/>
              </a:spcAft>
              <a:buSzPts val="1200"/>
              <a:buFont typeface="+mj-lt"/>
              <a:buAutoNum type="romanLcPeriod"/>
            </a:pPr>
            <a:r>
              <a:rPr lang="en-GB" sz="6400" dirty="0">
                <a:solidFill>
                  <a:schemeClr val="tx1"/>
                </a:solidFill>
                <a:latin typeface="Georgia" panose="02040502050405020303" pitchFamily="18" charset="0"/>
                <a:ea typeface="Calibri" panose="020F0502020204030204" pitchFamily="34" charset="0"/>
                <a:cs typeface="Arial" panose="020B0604020202020204" pitchFamily="34" charset="0"/>
              </a:rPr>
              <a:t>The Applicant submitted the copies of the two passports in support of his application for a Tanzanian residence permit</a:t>
            </a:r>
            <a:endParaRPr lang="en-US" sz="6400" dirty="0">
              <a:solidFill>
                <a:schemeClr val="tx1"/>
              </a:solidFill>
              <a:latin typeface="Georgia" panose="02040502050405020303" pitchFamily="18" charset="0"/>
              <a:ea typeface="Calibri" panose="020F0502020204030204" pitchFamily="34" charset="0"/>
              <a:cs typeface="Arial" panose="020B0604020202020204" pitchFamily="34" charset="0"/>
            </a:endParaRPr>
          </a:p>
          <a:p>
            <a:pPr lvl="0" algn="just">
              <a:buFont typeface="Wingdings" panose="05000000000000000000" pitchFamily="2" charset="2"/>
              <a:buChar char="v"/>
            </a:pPr>
            <a:endParaRPr lang="en-GB" sz="6400" dirty="0">
              <a:latin typeface="Georgia" panose="02040502050405020303" pitchFamily="18" charset="0"/>
              <a:cs typeface="Arial" panose="020B0604020202020204" pitchFamily="34" charset="0"/>
            </a:endParaRPr>
          </a:p>
          <a:p>
            <a:pPr lvl="0" algn="just">
              <a:buFont typeface="Wingdings" panose="05000000000000000000" pitchFamily="2" charset="2"/>
              <a:buChar char="v"/>
            </a:pPr>
            <a:endParaRPr lang="en-GB" sz="6400" dirty="0">
              <a:latin typeface="Georgia" panose="02040502050405020303" pitchFamily="18" charset="0"/>
              <a:cs typeface="Arial" panose="020B0604020202020204" pitchFamily="34" charset="0"/>
            </a:endParaRPr>
          </a:p>
          <a:p>
            <a:pPr algn="just">
              <a:buFont typeface="Wingdings" panose="05000000000000000000" pitchFamily="2" charset="2"/>
              <a:buChar char="v"/>
            </a:pPr>
            <a:endParaRPr lang="en-GB" sz="2600" dirty="0">
              <a:solidFill>
                <a:schemeClr val="tx1"/>
              </a:solidFill>
              <a:latin typeface="Arial" panose="020B0604020202020204" pitchFamily="34" charset="0"/>
              <a:cs typeface="Arial" panose="020B0604020202020204" pitchFamily="34" charset="0"/>
            </a:endParaRPr>
          </a:p>
          <a:p>
            <a:pPr marL="0" indent="0" algn="just">
              <a:buNone/>
            </a:pPr>
            <a:endParaRPr lang="en-US" sz="2800" dirty="0"/>
          </a:p>
        </p:txBody>
      </p:sp>
      <p:sp>
        <p:nvSpPr>
          <p:cNvPr id="6" name="Slide Number Placeholder 5"/>
          <p:cNvSpPr>
            <a:spLocks noGrp="1"/>
          </p:cNvSpPr>
          <p:nvPr>
            <p:ph type="sldNum" sz="quarter" idx="12"/>
          </p:nvPr>
        </p:nvSpPr>
        <p:spPr/>
        <p:txBody>
          <a:bodyPr/>
          <a:lstStyle/>
          <a:p>
            <a:pPr>
              <a:defRPr/>
            </a:pPr>
            <a:fld id="{39963D47-99A3-4AE2-ABDC-E9C585ABA9F6}" type="slidenum">
              <a:rPr lang="en-GB" smtClean="0"/>
              <a:pPr>
                <a:defRPr/>
              </a:pPr>
              <a:t>10</a:t>
            </a:fld>
            <a:endParaRPr lang="en-GB" dirty="0"/>
          </a:p>
        </p:txBody>
      </p:sp>
    </p:spTree>
    <p:extLst>
      <p:ext uri="{BB962C8B-B14F-4D97-AF65-F5344CB8AC3E}">
        <p14:creationId xmlns:p14="http://schemas.microsoft.com/office/powerpoint/2010/main" val="19583579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9D5D1-A798-F09D-4E5E-2F035B270AF8}"/>
              </a:ext>
            </a:extLst>
          </p:cNvPr>
          <p:cNvSpPr>
            <a:spLocks noGrp="1"/>
          </p:cNvSpPr>
          <p:nvPr>
            <p:ph type="title"/>
          </p:nvPr>
        </p:nvSpPr>
        <p:spPr>
          <a:xfrm>
            <a:off x="1097280" y="286603"/>
            <a:ext cx="10058400" cy="702303"/>
          </a:xfrm>
        </p:spPr>
        <p:txBody>
          <a:bodyPr>
            <a:normAutofit fontScale="90000"/>
          </a:bodyPr>
          <a:lstStyle/>
          <a:p>
            <a:pPr algn="ctr"/>
            <a:r>
              <a:rPr lang="en-US" sz="2000" b="1" dirty="0">
                <a:solidFill>
                  <a:srgbClr val="00B050"/>
                </a:solidFill>
                <a:latin typeface="Georgia" panose="02040502050405020303" pitchFamily="18" charset="0"/>
              </a:rPr>
              <a:t>….AFRICAN COURT DECISIONS </a:t>
            </a:r>
            <a:br>
              <a:rPr lang="en-GB" sz="20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br>
            <a:br>
              <a:rPr lang="en-GB" sz="1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br>
            <a:endParaRPr lang="en-GB" sz="1600" dirty="0"/>
          </a:p>
        </p:txBody>
      </p:sp>
      <p:sp>
        <p:nvSpPr>
          <p:cNvPr id="3" name="Content Placeholder 2">
            <a:extLst>
              <a:ext uri="{FF2B5EF4-FFF2-40B4-BE49-F238E27FC236}">
                <a16:creationId xmlns:a16="http://schemas.microsoft.com/office/drawing/2014/main" id="{5AD4DFC8-F6AD-5BED-E2DF-413DEE16A4D1}"/>
              </a:ext>
            </a:extLst>
          </p:cNvPr>
          <p:cNvSpPr>
            <a:spLocks noGrp="1"/>
          </p:cNvSpPr>
          <p:nvPr>
            <p:ph idx="1"/>
          </p:nvPr>
        </p:nvSpPr>
        <p:spPr>
          <a:xfrm>
            <a:off x="596347" y="1142999"/>
            <a:ext cx="11092069" cy="4840357"/>
          </a:xfrm>
        </p:spPr>
        <p:txBody>
          <a:bodyPr>
            <a:normAutofit fontScale="92500" lnSpcReduction="20000"/>
          </a:bodyPr>
          <a:lstStyle/>
          <a:p>
            <a:pPr marL="0" lvl="0" indent="0" algn="just" rtl="0">
              <a:lnSpc>
                <a:spcPct val="150000"/>
              </a:lnSpc>
              <a:buSzPts val="1200"/>
              <a:buNone/>
            </a:pPr>
            <a:r>
              <a:rPr lang="en-GB" sz="1600" b="1" dirty="0">
                <a:solidFill>
                  <a:schemeClr val="accent1"/>
                </a:solidFill>
                <a:latin typeface="Georgia" panose="02040502050405020303" pitchFamily="18" charset="0"/>
                <a:ea typeface="Calibri" panose="020F0502020204030204" pitchFamily="34" charset="0"/>
                <a:cs typeface="Arial" panose="020B0604020202020204" pitchFamily="34" charset="0"/>
              </a:rPr>
              <a:t> …..</a:t>
            </a:r>
            <a:r>
              <a:rPr lang="en-GB" sz="18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Robert John </a:t>
            </a:r>
            <a:r>
              <a:rPr lang="en-GB" sz="1800" b="1" dirty="0" err="1">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Penessis</a:t>
            </a:r>
            <a:r>
              <a:rPr lang="en-US" sz="18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 v. United Republic of Tanzania</a:t>
            </a:r>
            <a:endParaRPr lang="en-GB" sz="1800" dirty="0">
              <a:effectLst/>
              <a:latin typeface="Georgia" panose="02040502050405020303" pitchFamily="18" charset="0"/>
              <a:ea typeface="Calibri" panose="020F0502020204030204" pitchFamily="34" charset="0"/>
              <a:cs typeface="Arial" panose="020B0604020202020204" pitchFamily="34" charset="0"/>
            </a:endParaRPr>
          </a:p>
          <a:p>
            <a:pPr lvl="0" algn="just" rtl="0">
              <a:lnSpc>
                <a:spcPct val="150000"/>
              </a:lnSpc>
              <a:buSzPts val="1200"/>
              <a:buFont typeface="Wingdings" panose="05000000000000000000" pitchFamily="2" charset="2"/>
              <a:buChar char="v"/>
            </a:pPr>
            <a:r>
              <a:rPr lang="en-GB" sz="1700" dirty="0">
                <a:effectLst/>
                <a:latin typeface="Georgia" panose="02040502050405020303" pitchFamily="18" charset="0"/>
                <a:ea typeface="Calibri" panose="020F0502020204030204" pitchFamily="34" charset="0"/>
                <a:cs typeface="Arial" panose="020B0604020202020204" pitchFamily="34" charset="0"/>
              </a:rPr>
              <a:t>The Court was satisfied that there was a presumption that </a:t>
            </a:r>
            <a:r>
              <a:rPr lang="en-GB" sz="1700" dirty="0" err="1">
                <a:effectLst/>
                <a:latin typeface="Georgia" panose="02040502050405020303" pitchFamily="18" charset="0"/>
                <a:ea typeface="Calibri" panose="020F0502020204030204" pitchFamily="34" charset="0"/>
                <a:cs typeface="Arial" panose="020B0604020202020204" pitchFamily="34" charset="0"/>
              </a:rPr>
              <a:t>Penessis</a:t>
            </a:r>
            <a:r>
              <a:rPr lang="en-GB" sz="1700" dirty="0">
                <a:effectLst/>
                <a:latin typeface="Georgia" panose="02040502050405020303" pitchFamily="18" charset="0"/>
                <a:ea typeface="Calibri" panose="020F0502020204030204" pitchFamily="34" charset="0"/>
                <a:cs typeface="Arial" panose="020B0604020202020204" pitchFamily="34" charset="0"/>
              </a:rPr>
              <a:t> was a Tanzanian citizen based on the testimony of his mother, Anastasia </a:t>
            </a:r>
            <a:r>
              <a:rPr lang="en-GB" sz="1700" dirty="0" err="1">
                <a:effectLst/>
                <a:latin typeface="Georgia" panose="02040502050405020303" pitchFamily="18" charset="0"/>
                <a:ea typeface="Calibri" panose="020F0502020204030204" pitchFamily="34" charset="0"/>
                <a:cs typeface="Arial" panose="020B0604020202020204" pitchFamily="34" charset="0"/>
              </a:rPr>
              <a:t>Penessis</a:t>
            </a:r>
            <a:r>
              <a:rPr lang="en-GB" sz="1700" dirty="0">
                <a:effectLst/>
                <a:latin typeface="Georgia" panose="02040502050405020303" pitchFamily="18" charset="0"/>
                <a:ea typeface="Calibri" panose="020F0502020204030204" pitchFamily="34" charset="0"/>
                <a:cs typeface="Arial" panose="020B0604020202020204" pitchFamily="34" charset="0"/>
              </a:rPr>
              <a:t>, who confirmed that her son was born in Tanzania. Further, the certified copy of the birth certificate adduced before the Court indicated that Anastasia was </a:t>
            </a:r>
            <a:r>
              <a:rPr lang="en-GB" sz="1700" dirty="0" err="1">
                <a:effectLst/>
                <a:latin typeface="Georgia" panose="02040502050405020303" pitchFamily="18" charset="0"/>
                <a:ea typeface="Calibri" panose="020F0502020204030204" pitchFamily="34" charset="0"/>
                <a:cs typeface="Arial" panose="020B0604020202020204" pitchFamily="34" charset="0"/>
              </a:rPr>
              <a:t>Penessis</a:t>
            </a:r>
            <a:r>
              <a:rPr lang="en-GB" sz="1700" dirty="0">
                <a:effectLst/>
                <a:latin typeface="Georgia" panose="02040502050405020303" pitchFamily="18" charset="0"/>
                <a:ea typeface="Calibri" panose="020F0502020204030204" pitchFamily="34" charset="0"/>
                <a:cs typeface="Arial" panose="020B0604020202020204" pitchFamily="34" charset="0"/>
              </a:rPr>
              <a:t>’ mother and that the Applicant was born in Tanzania. Consequently, the burden shifted to the Respondent State to refute the presumption. In the Court’s finding, the Respondent State failed to refute the presumption by: </a:t>
            </a:r>
            <a:endParaRPr lang="en-KE" sz="1700" dirty="0">
              <a:effectLst/>
              <a:latin typeface="Georgia" panose="02040502050405020303" pitchFamily="18" charset="0"/>
              <a:ea typeface="Calibri" panose="020F0502020204030204" pitchFamily="34" charset="0"/>
              <a:cs typeface="Arial" panose="020B0604020202020204" pitchFamily="34" charset="0"/>
            </a:endParaRPr>
          </a:p>
          <a:p>
            <a:pPr marL="742950" lvl="1" indent="-285750" algn="just">
              <a:lnSpc>
                <a:spcPct val="150000"/>
              </a:lnSpc>
              <a:buSzPts val="1200"/>
              <a:buFont typeface="+mj-lt"/>
              <a:buAutoNum type="romanLcPeriod"/>
            </a:pPr>
            <a:r>
              <a:rPr lang="en-GB" sz="1700" dirty="0">
                <a:effectLst/>
                <a:latin typeface="Georgia" panose="02040502050405020303" pitchFamily="18" charset="0"/>
                <a:ea typeface="Calibri" panose="020F0502020204030204" pitchFamily="34" charset="0"/>
                <a:cs typeface="Arial" panose="020B0604020202020204" pitchFamily="34" charset="0"/>
              </a:rPr>
              <a:t>Not providing compelling evidence to substantiate its averment that the South African and United Kingdom passports belonged to the Applicant</a:t>
            </a:r>
            <a:endParaRPr lang="en-KE" sz="1700" dirty="0">
              <a:effectLst/>
              <a:latin typeface="Georgia" panose="02040502050405020303" pitchFamily="18" charset="0"/>
              <a:ea typeface="Calibri" panose="020F0502020204030204" pitchFamily="34" charset="0"/>
              <a:cs typeface="Arial" panose="020B0604020202020204" pitchFamily="34" charset="0"/>
            </a:endParaRPr>
          </a:p>
          <a:p>
            <a:pPr marL="742950" lvl="1" indent="-285750" algn="just">
              <a:lnSpc>
                <a:spcPct val="150000"/>
              </a:lnSpc>
              <a:buSzPts val="1200"/>
              <a:buFont typeface="+mj-lt"/>
              <a:buAutoNum type="romanLcPeriod"/>
            </a:pPr>
            <a:r>
              <a:rPr lang="en-GB" sz="1700" dirty="0">
                <a:effectLst/>
                <a:latin typeface="Georgia" panose="02040502050405020303" pitchFamily="18" charset="0"/>
                <a:ea typeface="Calibri" panose="020F0502020204030204" pitchFamily="34" charset="0"/>
                <a:cs typeface="Arial" panose="020B0604020202020204" pitchFamily="34" charset="0"/>
              </a:rPr>
              <a:t>Not providing a copy of </a:t>
            </a:r>
            <a:r>
              <a:rPr lang="en-GB" sz="1700" dirty="0" err="1">
                <a:effectLst/>
                <a:latin typeface="Georgia" panose="02040502050405020303" pitchFamily="18" charset="0"/>
                <a:ea typeface="Calibri" panose="020F0502020204030204" pitchFamily="34" charset="0"/>
                <a:cs typeface="Arial" panose="020B0604020202020204" pitchFamily="34" charset="0"/>
              </a:rPr>
              <a:t>Penessis</a:t>
            </a:r>
            <a:r>
              <a:rPr lang="en-GB" sz="1700" dirty="0">
                <a:effectLst/>
                <a:latin typeface="Georgia" panose="02040502050405020303" pitchFamily="18" charset="0"/>
                <a:ea typeface="Calibri" panose="020F0502020204030204" pitchFamily="34" charset="0"/>
                <a:cs typeface="Arial" panose="020B0604020202020204" pitchFamily="34" charset="0"/>
              </a:rPr>
              <a:t>’ application for a resident permit, where the application was supported by the alleged British passport </a:t>
            </a:r>
            <a:endParaRPr lang="en-KE" sz="1700" dirty="0">
              <a:effectLst/>
              <a:latin typeface="Georgia" panose="02040502050405020303" pitchFamily="18" charset="0"/>
              <a:ea typeface="Calibri" panose="020F0502020204030204" pitchFamily="34" charset="0"/>
              <a:cs typeface="Arial" panose="020B0604020202020204" pitchFamily="34" charset="0"/>
            </a:endParaRPr>
          </a:p>
          <a:p>
            <a:pPr marL="742950" lvl="1" indent="-285750" algn="just">
              <a:lnSpc>
                <a:spcPct val="150000"/>
              </a:lnSpc>
              <a:spcAft>
                <a:spcPts val="800"/>
              </a:spcAft>
              <a:buSzPts val="1200"/>
              <a:buFont typeface="+mj-lt"/>
              <a:buAutoNum type="romanLcPeriod"/>
            </a:pPr>
            <a:r>
              <a:rPr lang="en-GB" sz="1700" dirty="0">
                <a:effectLst/>
                <a:latin typeface="Georgia" panose="02040502050405020303" pitchFamily="18" charset="0"/>
                <a:ea typeface="Calibri" panose="020F0502020204030204" pitchFamily="34" charset="0"/>
                <a:cs typeface="Arial" panose="020B0604020202020204" pitchFamily="34" charset="0"/>
              </a:rPr>
              <a:t>Not providing concrete evidence (e.g., original documents) to back its assertions despite its position of authority ‘as a depository and guarantor of public authority and custodian of the civil status registry,’ with the means to accurately determine whether the Applicant was a Tanzanian, South African or a British citizen.</a:t>
            </a:r>
            <a:endParaRPr lang="en-KE" sz="1700" dirty="0">
              <a:effectLst/>
              <a:latin typeface="Georgia" panose="02040502050405020303" pitchFamily="18" charset="0"/>
              <a:ea typeface="Calibri" panose="020F0502020204030204" pitchFamily="34" charset="0"/>
              <a:cs typeface="Arial" panose="020B0604020202020204" pitchFamily="34" charset="0"/>
            </a:endParaRPr>
          </a:p>
          <a:p>
            <a:endParaRPr lang="en-GB" dirty="0"/>
          </a:p>
        </p:txBody>
      </p:sp>
      <p:sp>
        <p:nvSpPr>
          <p:cNvPr id="4" name="Slide Number Placeholder 3">
            <a:extLst>
              <a:ext uri="{FF2B5EF4-FFF2-40B4-BE49-F238E27FC236}">
                <a16:creationId xmlns:a16="http://schemas.microsoft.com/office/drawing/2014/main" id="{A14A2B9E-61DC-996B-B3F3-0988ABD8BFB5}"/>
              </a:ext>
            </a:extLst>
          </p:cNvPr>
          <p:cNvSpPr>
            <a:spLocks noGrp="1"/>
          </p:cNvSpPr>
          <p:nvPr>
            <p:ph type="sldNum" sz="quarter" idx="12"/>
          </p:nvPr>
        </p:nvSpPr>
        <p:spPr/>
        <p:txBody>
          <a:bodyPr/>
          <a:lstStyle/>
          <a:p>
            <a:fld id="{2DDFB868-A25B-4680-871C-DD30D2A462D3}" type="slidenum">
              <a:rPr lang="en-GB" smtClean="0"/>
              <a:t>11</a:t>
            </a:fld>
            <a:endParaRPr lang="en-GB" dirty="0"/>
          </a:p>
        </p:txBody>
      </p:sp>
    </p:spTree>
    <p:extLst>
      <p:ext uri="{BB962C8B-B14F-4D97-AF65-F5344CB8AC3E}">
        <p14:creationId xmlns:p14="http://schemas.microsoft.com/office/powerpoint/2010/main" val="151902934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310" y="159919"/>
            <a:ext cx="8242662" cy="799999"/>
          </a:xfrm>
        </p:spPr>
        <p:txBody>
          <a:bodyPr>
            <a:normAutofit/>
          </a:bodyPr>
          <a:lstStyle/>
          <a:p>
            <a:pPr algn="ctr"/>
            <a:r>
              <a:rPr lang="en-US" sz="1800" b="1" dirty="0">
                <a:solidFill>
                  <a:srgbClr val="00B050"/>
                </a:solidFill>
                <a:latin typeface="Georgia" panose="02040502050405020303" pitchFamily="18" charset="0"/>
              </a:rPr>
              <a:t>….AFRICAN COURT DECISIONS </a:t>
            </a:r>
          </a:p>
        </p:txBody>
      </p:sp>
      <p:sp>
        <p:nvSpPr>
          <p:cNvPr id="3" name="Content Placeholder 2"/>
          <p:cNvSpPr>
            <a:spLocks noGrp="1"/>
          </p:cNvSpPr>
          <p:nvPr>
            <p:ph idx="1"/>
          </p:nvPr>
        </p:nvSpPr>
        <p:spPr>
          <a:xfrm>
            <a:off x="581298" y="1019950"/>
            <a:ext cx="11364686" cy="5277395"/>
          </a:xfrm>
        </p:spPr>
        <p:txBody>
          <a:bodyPr>
            <a:normAutofit lnSpcReduction="10000"/>
          </a:bodyPr>
          <a:lstStyle/>
          <a:p>
            <a:pPr marL="0" indent="0">
              <a:buNone/>
            </a:pPr>
            <a:r>
              <a:rPr lang="en-GB" sz="1600" b="1" i="1" dirty="0">
                <a:latin typeface="Georgia" panose="02040502050405020303" pitchFamily="18" charset="0"/>
              </a:rPr>
              <a:t>……. </a:t>
            </a:r>
            <a:r>
              <a:rPr lang="en-GB" sz="1600" b="1" i="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Robert John </a:t>
            </a:r>
            <a:r>
              <a:rPr lang="en-GB" sz="1600" b="1" i="1" dirty="0" err="1">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Penessis</a:t>
            </a:r>
            <a:r>
              <a:rPr lang="en-US" sz="1600" b="1" i="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 v. United Republic of Tanzania </a:t>
            </a:r>
            <a:endParaRPr lang="en-GB" sz="1600" b="1" i="1" dirty="0">
              <a:latin typeface="Georgia" panose="02040502050405020303" pitchFamily="18" charset="0"/>
            </a:endParaRPr>
          </a:p>
          <a:p>
            <a:pPr marL="0" indent="0">
              <a:buNone/>
            </a:pPr>
            <a:endParaRPr lang="en-GB" sz="1600" b="1" i="1" dirty="0">
              <a:latin typeface="Georgia" panose="02040502050405020303" pitchFamily="18" charset="0"/>
            </a:endParaRPr>
          </a:p>
          <a:p>
            <a:pPr algn="just">
              <a:buFont typeface="Wingdings" panose="05000000000000000000" pitchFamily="2" charset="2"/>
              <a:buChar char="v"/>
            </a:pPr>
            <a:r>
              <a:rPr lang="en-GB" sz="1600" dirty="0">
                <a:solidFill>
                  <a:schemeClr val="tx1"/>
                </a:solidFill>
                <a:latin typeface="Georgia" panose="02040502050405020303" pitchFamily="18" charset="0"/>
              </a:rPr>
              <a:t>Whereas in </a:t>
            </a:r>
            <a:r>
              <a:rPr lang="en-GB" sz="1600" i="1" dirty="0" err="1">
                <a:solidFill>
                  <a:schemeClr val="tx1"/>
                </a:solidFill>
                <a:latin typeface="Georgia" panose="02040502050405020303" pitchFamily="18" charset="0"/>
              </a:rPr>
              <a:t>Anudo</a:t>
            </a:r>
            <a:r>
              <a:rPr lang="en-GB" sz="1600" i="1" dirty="0">
                <a:solidFill>
                  <a:schemeClr val="tx1"/>
                </a:solidFill>
                <a:latin typeface="Georgia" panose="02040502050405020303" pitchFamily="18" charset="0"/>
              </a:rPr>
              <a:t> v Tanzania</a:t>
            </a:r>
            <a:r>
              <a:rPr lang="en-GB" sz="1600" dirty="0">
                <a:solidFill>
                  <a:schemeClr val="tx1"/>
                </a:solidFill>
                <a:latin typeface="Georgia" panose="02040502050405020303" pitchFamily="18" charset="0"/>
              </a:rPr>
              <a:t>, the Court relied on Article 15 of the UDHR, in this Application, the Court also determined the right to nationality within the context of Article 5 of the Charter and Article 6 of the UDHR on the inherent right to human dignity</a:t>
            </a:r>
          </a:p>
          <a:p>
            <a:pPr algn="just">
              <a:buFont typeface="Wingdings" panose="05000000000000000000" pitchFamily="2" charset="2"/>
              <a:buChar char="v"/>
            </a:pPr>
            <a:r>
              <a:rPr lang="en-GB" sz="1600" dirty="0">
                <a:solidFill>
                  <a:schemeClr val="tx1"/>
                </a:solidFill>
                <a:latin typeface="Georgia" panose="02040502050405020303" pitchFamily="18" charset="0"/>
                <a:ea typeface="Calibri" panose="020F0502020204030204" pitchFamily="34" charset="0"/>
              </a:rPr>
              <a:t>Another distinctive feature of the Court’s appreciation of the right to nationality in this Application, was the evidentiary exercise that the Court undertook to find a violation of Article 5 of the Charter and Article 15 of the UDHR, with regard to settling the issue of proof of nationality.</a:t>
            </a:r>
            <a:r>
              <a:rPr lang="en-GB" sz="1600" dirty="0">
                <a:solidFill>
                  <a:schemeClr val="tx1"/>
                </a:solidFill>
                <a:latin typeface="Georgia" panose="02040502050405020303" pitchFamily="18" charset="0"/>
              </a:rPr>
              <a:t> The Court established the principle that: “</a:t>
            </a:r>
            <a:r>
              <a:rPr lang="en-GB" sz="1600" b="1" dirty="0">
                <a:solidFill>
                  <a:schemeClr val="tx1"/>
                </a:solidFill>
                <a:latin typeface="Georgia" panose="02040502050405020303" pitchFamily="18" charset="0"/>
              </a:rPr>
              <a:t>the Applicant who alleges that he holds a certain nationality bears the onus to prove so. Once he has discharged the duty </a:t>
            </a:r>
            <a:r>
              <a:rPr lang="en-GB" sz="1600" b="1" i="1" dirty="0">
                <a:solidFill>
                  <a:schemeClr val="tx1"/>
                </a:solidFill>
                <a:latin typeface="Georgia" panose="02040502050405020303" pitchFamily="18" charset="0"/>
              </a:rPr>
              <a:t>prima facie</a:t>
            </a:r>
            <a:r>
              <a:rPr lang="en-GB" sz="1600" b="1" dirty="0">
                <a:solidFill>
                  <a:schemeClr val="tx1"/>
                </a:solidFill>
                <a:latin typeface="Georgia" panose="02040502050405020303" pitchFamily="18" charset="0"/>
              </a:rPr>
              <a:t>, the burden shifts to the Respondent State to prove otherwise</a:t>
            </a:r>
            <a:endParaRPr lang="en-GB" sz="1600" dirty="0">
              <a:solidFill>
                <a:schemeClr val="tx1"/>
              </a:solidFill>
              <a:latin typeface="Georgia" panose="02040502050405020303" pitchFamily="18" charset="0"/>
              <a:ea typeface="Calibri" panose="020F0502020204030204" pitchFamily="34" charset="0"/>
            </a:endParaRPr>
          </a:p>
          <a:p>
            <a:pPr algn="just">
              <a:buFont typeface="Wingdings" panose="05000000000000000000" pitchFamily="2" charset="2"/>
              <a:buChar char="v"/>
            </a:pPr>
            <a:r>
              <a:rPr lang="en-GB" sz="1600" dirty="0">
                <a:solidFill>
                  <a:schemeClr val="tx1"/>
                </a:solidFill>
                <a:latin typeface="Georgia" panose="02040502050405020303" pitchFamily="18" charset="0"/>
                <a:ea typeface="Calibri" panose="020F0502020204030204" pitchFamily="34" charset="0"/>
              </a:rPr>
              <a:t>The Court found a violation of Article 12 of the Charter because </a:t>
            </a:r>
            <a:r>
              <a:rPr lang="en-GB" sz="1600" dirty="0" err="1">
                <a:solidFill>
                  <a:schemeClr val="tx1"/>
                </a:solidFill>
                <a:latin typeface="Georgia" panose="02040502050405020303" pitchFamily="18" charset="0"/>
                <a:ea typeface="Calibri" panose="020F0502020204030204" pitchFamily="34" charset="0"/>
              </a:rPr>
              <a:t>Penessis</a:t>
            </a:r>
            <a:r>
              <a:rPr lang="en-GB" sz="1600" dirty="0">
                <a:solidFill>
                  <a:schemeClr val="tx1"/>
                </a:solidFill>
                <a:latin typeface="Georgia" panose="02040502050405020303" pitchFamily="18" charset="0"/>
                <a:ea typeface="Calibri" panose="020F0502020204030204" pitchFamily="34" charset="0"/>
              </a:rPr>
              <a:t> was still in detention for six (6 years) up to the time of the judgment, long after he had finished serving the prescribed 2-year imprisonment sentence meted out by the domestic courts in 2010.</a:t>
            </a:r>
          </a:p>
          <a:p>
            <a:pPr algn="just">
              <a:buFont typeface="Wingdings" panose="05000000000000000000" pitchFamily="2" charset="2"/>
              <a:buChar char="v"/>
            </a:pPr>
            <a:r>
              <a:rPr lang="en-GB" sz="1600" dirty="0">
                <a:solidFill>
                  <a:schemeClr val="tx1"/>
                </a:solidFill>
                <a:latin typeface="Georgia" panose="02040502050405020303" pitchFamily="18" charset="0"/>
                <a:ea typeface="Calibri" panose="020F0502020204030204" pitchFamily="34" charset="0"/>
              </a:rPr>
              <a:t>The Court awarded: </a:t>
            </a:r>
          </a:p>
          <a:p>
            <a:pPr lvl="1" algn="just"/>
            <a:r>
              <a:rPr lang="en-GB" sz="1600" dirty="0">
                <a:solidFill>
                  <a:schemeClr val="tx1"/>
                </a:solidFill>
                <a:latin typeface="Georgia" panose="02040502050405020303" pitchFamily="18" charset="0"/>
              </a:rPr>
              <a:t>A lump sum of ten million (10,000,000) Tanzanian shillings for his illegal detention to date of the Court’s judgment and a further sum of three hundred thousand (300,000) Tanzanian shillings for each month of illegal detention from the date of notification of the Court’s judgment until his release</a:t>
            </a:r>
            <a:endParaRPr lang="en-US" sz="1600" dirty="0">
              <a:solidFill>
                <a:schemeClr val="tx1"/>
              </a:solidFill>
              <a:latin typeface="Georgia" panose="02040502050405020303" pitchFamily="18" charset="0"/>
            </a:endParaRPr>
          </a:p>
          <a:p>
            <a:pPr lvl="1" algn="just"/>
            <a:r>
              <a:rPr lang="en-GB" sz="1600" dirty="0">
                <a:solidFill>
                  <a:schemeClr val="tx1"/>
                </a:solidFill>
                <a:latin typeface="Georgia" panose="02040502050405020303" pitchFamily="18" charset="0"/>
              </a:rPr>
              <a:t>A lump sum of Five Million (5,000,000) Tanzanian Shillings to the Applicant’s mother for the moral prejudice she suffered </a:t>
            </a:r>
          </a:p>
          <a:p>
            <a:pPr lvl="1" algn="just"/>
            <a:r>
              <a:rPr lang="en-GB" sz="1600" dirty="0">
                <a:solidFill>
                  <a:schemeClr val="tx1"/>
                </a:solidFill>
                <a:latin typeface="Georgia" panose="02040502050405020303" pitchFamily="18" charset="0"/>
              </a:rPr>
              <a:t>The immediate release of the Applicant.</a:t>
            </a:r>
            <a:endParaRPr lang="en-GB" sz="1600" dirty="0">
              <a:solidFill>
                <a:schemeClr val="tx1"/>
              </a:solidFill>
              <a:latin typeface="Georgia" panose="02040502050405020303" pitchFamily="18" charset="0"/>
              <a:cs typeface="Arial" panose="020B0604020202020204" pitchFamily="34" charset="0"/>
            </a:endParaRPr>
          </a:p>
          <a:p>
            <a:pPr lvl="1"/>
            <a:endParaRPr lang="en-US" sz="2600" dirty="0">
              <a:latin typeface="Georgia" panose="02040502050405020303" pitchFamily="18" charset="0"/>
            </a:endParaRPr>
          </a:p>
          <a:p>
            <a:pPr algn="just">
              <a:buFont typeface="Wingdings" panose="05000000000000000000" pitchFamily="2" charset="2"/>
              <a:buChar char="v"/>
            </a:pPr>
            <a:endParaRPr lang="en-GB" sz="4900" dirty="0">
              <a:solidFill>
                <a:schemeClr val="tx1"/>
              </a:solidFill>
              <a:latin typeface="Georgia" panose="02040502050405020303" pitchFamily="18" charset="0"/>
              <a:cs typeface="Arial" panose="020B0604020202020204" pitchFamily="34" charset="0"/>
            </a:endParaRPr>
          </a:p>
          <a:p>
            <a:pPr marL="0" lvl="0" indent="0" algn="just">
              <a:buNone/>
            </a:pPr>
            <a:endParaRPr lang="en-GB" dirty="0">
              <a:solidFill>
                <a:schemeClr val="tx1"/>
              </a:solidFill>
            </a:endParaRPr>
          </a:p>
          <a:p>
            <a:pPr lvl="0"/>
            <a:endParaRPr lang="en-US" dirty="0"/>
          </a:p>
        </p:txBody>
      </p:sp>
      <p:sp>
        <p:nvSpPr>
          <p:cNvPr id="6" name="Slide Number Placeholder 5"/>
          <p:cNvSpPr>
            <a:spLocks noGrp="1"/>
          </p:cNvSpPr>
          <p:nvPr>
            <p:ph type="sldNum" sz="quarter" idx="12"/>
          </p:nvPr>
        </p:nvSpPr>
        <p:spPr/>
        <p:txBody>
          <a:bodyPr/>
          <a:lstStyle/>
          <a:p>
            <a:pPr>
              <a:defRPr/>
            </a:pPr>
            <a:fld id="{39963D47-99A3-4AE2-ABDC-E9C585ABA9F6}" type="slidenum">
              <a:rPr lang="en-GB" smtClean="0"/>
              <a:pPr>
                <a:defRPr/>
              </a:pPr>
              <a:t>12</a:t>
            </a:fld>
            <a:endParaRPr lang="en-GB" dirty="0"/>
          </a:p>
        </p:txBody>
      </p:sp>
    </p:spTree>
    <p:extLst>
      <p:ext uri="{BB962C8B-B14F-4D97-AF65-F5344CB8AC3E}">
        <p14:creationId xmlns:p14="http://schemas.microsoft.com/office/powerpoint/2010/main" val="21510557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3390" y="450376"/>
            <a:ext cx="8589901" cy="668741"/>
          </a:xfrm>
        </p:spPr>
        <p:txBody>
          <a:bodyPr>
            <a:normAutofit/>
          </a:bodyPr>
          <a:lstStyle/>
          <a:p>
            <a:pPr marL="1028700" indent="-1028700" algn="ctr">
              <a:buFont typeface="+mj-lt"/>
              <a:buAutoNum type="romanUcPeriod" startAt="2"/>
            </a:pPr>
            <a:r>
              <a:rPr lang="en-US" sz="1800" b="1" dirty="0">
                <a:solidFill>
                  <a:srgbClr val="00B050"/>
                </a:solidFill>
                <a:latin typeface="Georgia" panose="02040502050405020303" pitchFamily="18" charset="0"/>
              </a:rPr>
              <a:t>AFRICAN COMMISSION DECISIONS </a:t>
            </a:r>
          </a:p>
        </p:txBody>
      </p:sp>
      <p:sp>
        <p:nvSpPr>
          <p:cNvPr id="3" name="Content Placeholder 2"/>
          <p:cNvSpPr>
            <a:spLocks noGrp="1"/>
          </p:cNvSpPr>
          <p:nvPr>
            <p:ph idx="1"/>
          </p:nvPr>
        </p:nvSpPr>
        <p:spPr>
          <a:xfrm>
            <a:off x="1149140" y="1726741"/>
            <a:ext cx="10058400" cy="4278273"/>
          </a:xfrm>
        </p:spPr>
        <p:txBody>
          <a:bodyPr>
            <a:normAutofit fontScale="92500"/>
          </a:bodyPr>
          <a:lstStyle/>
          <a:p>
            <a:pPr marL="457200" indent="-457200">
              <a:buFont typeface="+mj-lt"/>
              <a:buAutoNum type="arabicPeriod"/>
            </a:pPr>
            <a:r>
              <a:rPr lang="en-US" sz="1900" dirty="0">
                <a:solidFill>
                  <a:schemeClr val="tx1"/>
                </a:solidFill>
                <a:latin typeface="Georgia" panose="02040502050405020303" pitchFamily="18" charset="0"/>
              </a:rPr>
              <a:t>Communication No.71/92, </a:t>
            </a:r>
            <a:r>
              <a:rPr lang="en-US" sz="1900" i="1" dirty="0">
                <a:solidFill>
                  <a:schemeClr val="tx1"/>
                </a:solidFill>
                <a:latin typeface="Georgia" panose="02040502050405020303" pitchFamily="18" charset="0"/>
              </a:rPr>
              <a:t>Rencontre </a:t>
            </a:r>
            <a:r>
              <a:rPr lang="en-US" sz="1900" i="1" dirty="0" err="1">
                <a:solidFill>
                  <a:schemeClr val="tx1"/>
                </a:solidFill>
                <a:latin typeface="Georgia" panose="02040502050405020303" pitchFamily="18" charset="0"/>
              </a:rPr>
              <a:t>Africaine</a:t>
            </a:r>
            <a:r>
              <a:rPr lang="en-US" sz="1900" i="1" dirty="0">
                <a:solidFill>
                  <a:schemeClr val="tx1"/>
                </a:solidFill>
                <a:latin typeface="Georgia" panose="02040502050405020303" pitchFamily="18" charset="0"/>
              </a:rPr>
              <a:t> pour la </a:t>
            </a:r>
            <a:r>
              <a:rPr lang="en-US" sz="1900" i="1" dirty="0" err="1">
                <a:solidFill>
                  <a:schemeClr val="tx1"/>
                </a:solidFill>
                <a:latin typeface="Georgia" panose="02040502050405020303" pitchFamily="18" charset="0"/>
              </a:rPr>
              <a:t>Défence</a:t>
            </a:r>
            <a:r>
              <a:rPr lang="en-US" sz="1900" i="1" dirty="0">
                <a:solidFill>
                  <a:schemeClr val="tx1"/>
                </a:solidFill>
                <a:latin typeface="Georgia" panose="02040502050405020303" pitchFamily="18" charset="0"/>
              </a:rPr>
              <a:t> des Droits de </a:t>
            </a:r>
            <a:r>
              <a:rPr lang="en-US" sz="1900" i="1" dirty="0" err="1">
                <a:solidFill>
                  <a:schemeClr val="tx1"/>
                </a:solidFill>
                <a:latin typeface="Georgia" panose="02040502050405020303" pitchFamily="18" charset="0"/>
              </a:rPr>
              <a:t>l'Homme</a:t>
            </a:r>
            <a:r>
              <a:rPr lang="en-US" sz="1900" i="1" dirty="0">
                <a:solidFill>
                  <a:schemeClr val="tx1"/>
                </a:solidFill>
                <a:latin typeface="Georgia" panose="02040502050405020303" pitchFamily="18" charset="0"/>
              </a:rPr>
              <a:t> (RADDHO) v Zambia</a:t>
            </a:r>
            <a:r>
              <a:rPr lang="en-US" sz="1900" dirty="0">
                <a:solidFill>
                  <a:schemeClr val="tx1"/>
                </a:solidFill>
                <a:latin typeface="Georgia" panose="02040502050405020303" pitchFamily="18" charset="0"/>
              </a:rPr>
              <a:t> [Merits decision, 31 October 1997]	</a:t>
            </a:r>
          </a:p>
          <a:p>
            <a:pPr marL="457200" indent="-457200">
              <a:buFont typeface="+mj-lt"/>
              <a:buAutoNum type="arabicPeriod"/>
            </a:pPr>
            <a:r>
              <a:rPr lang="en-US" sz="1900" dirty="0">
                <a:solidFill>
                  <a:schemeClr val="tx1"/>
                </a:solidFill>
                <a:latin typeface="Georgia" panose="02040502050405020303" pitchFamily="18" charset="0"/>
              </a:rPr>
              <a:t>Communication No. 159/96, </a:t>
            </a:r>
            <a:r>
              <a:rPr lang="en-US" sz="1900" i="1" dirty="0">
                <a:solidFill>
                  <a:schemeClr val="tx1"/>
                </a:solidFill>
                <a:latin typeface="Georgia" panose="02040502050405020303" pitchFamily="18" charset="0"/>
              </a:rPr>
              <a:t>Union Inter </a:t>
            </a:r>
            <a:r>
              <a:rPr lang="en-US" sz="1900" i="1" dirty="0" err="1">
                <a:solidFill>
                  <a:schemeClr val="tx1"/>
                </a:solidFill>
                <a:latin typeface="Georgia" panose="02040502050405020303" pitchFamily="18" charset="0"/>
              </a:rPr>
              <a:t>Africaine</a:t>
            </a:r>
            <a:r>
              <a:rPr lang="en-US" sz="1900" i="1" dirty="0">
                <a:solidFill>
                  <a:schemeClr val="tx1"/>
                </a:solidFill>
                <a:latin typeface="Georgia" panose="02040502050405020303" pitchFamily="18" charset="0"/>
              </a:rPr>
              <a:t> des Droits de </a:t>
            </a:r>
            <a:r>
              <a:rPr lang="en-US" sz="1900" i="1" dirty="0" err="1">
                <a:solidFill>
                  <a:schemeClr val="tx1"/>
                </a:solidFill>
                <a:latin typeface="Georgia" panose="02040502050405020303" pitchFamily="18" charset="0"/>
              </a:rPr>
              <a:t>L’homme</a:t>
            </a:r>
            <a:r>
              <a:rPr lang="en-US" sz="1900" i="1" dirty="0">
                <a:solidFill>
                  <a:schemeClr val="tx1"/>
                </a:solidFill>
                <a:latin typeface="Georgia" panose="02040502050405020303" pitchFamily="18" charset="0"/>
              </a:rPr>
              <a:t> (UIDH), Federation </a:t>
            </a:r>
            <a:r>
              <a:rPr lang="en-US" sz="1900" i="1" dirty="0" err="1">
                <a:solidFill>
                  <a:schemeClr val="tx1"/>
                </a:solidFill>
                <a:latin typeface="Georgia" panose="02040502050405020303" pitchFamily="18" charset="0"/>
              </a:rPr>
              <a:t>Internationale</a:t>
            </a:r>
            <a:r>
              <a:rPr lang="en-US" sz="1900" i="1" dirty="0">
                <a:solidFill>
                  <a:schemeClr val="tx1"/>
                </a:solidFill>
                <a:latin typeface="Georgia" panose="02040502050405020303" pitchFamily="18" charset="0"/>
              </a:rPr>
              <a:t> des </a:t>
            </a:r>
            <a:r>
              <a:rPr lang="en-US" sz="1900" i="1" dirty="0" err="1">
                <a:solidFill>
                  <a:schemeClr val="tx1"/>
                </a:solidFill>
                <a:latin typeface="Georgia" panose="02040502050405020303" pitchFamily="18" charset="0"/>
              </a:rPr>
              <a:t>Ligues</a:t>
            </a:r>
            <a:r>
              <a:rPr lang="en-US" sz="1900" i="1" dirty="0">
                <a:solidFill>
                  <a:schemeClr val="tx1"/>
                </a:solidFill>
                <a:latin typeface="Georgia" panose="02040502050405020303" pitchFamily="18" charset="0"/>
              </a:rPr>
              <a:t> des Droits de </a:t>
            </a:r>
            <a:r>
              <a:rPr lang="en-US" sz="1900" i="1" dirty="0" err="1">
                <a:solidFill>
                  <a:schemeClr val="tx1"/>
                </a:solidFill>
                <a:latin typeface="Georgia" panose="02040502050405020303" pitchFamily="18" charset="0"/>
              </a:rPr>
              <a:t>L’homme</a:t>
            </a:r>
            <a:r>
              <a:rPr lang="en-US" sz="1900" i="1" dirty="0">
                <a:solidFill>
                  <a:schemeClr val="tx1"/>
                </a:solidFill>
                <a:latin typeface="Georgia" panose="02040502050405020303" pitchFamily="18" charset="0"/>
              </a:rPr>
              <a:t> (FIDH), Rencontre </a:t>
            </a:r>
            <a:r>
              <a:rPr lang="en-US" sz="1900" i="1" dirty="0" err="1">
                <a:solidFill>
                  <a:schemeClr val="tx1"/>
                </a:solidFill>
                <a:latin typeface="Georgia" panose="02040502050405020303" pitchFamily="18" charset="0"/>
              </a:rPr>
              <a:t>Africaine</a:t>
            </a:r>
            <a:r>
              <a:rPr lang="en-US" sz="1900" i="1" dirty="0">
                <a:solidFill>
                  <a:schemeClr val="tx1"/>
                </a:solidFill>
                <a:latin typeface="Georgia" panose="02040502050405020303" pitchFamily="18" charset="0"/>
              </a:rPr>
              <a:t> des Droits de </a:t>
            </a:r>
            <a:r>
              <a:rPr lang="en-US" sz="1900" i="1" dirty="0" err="1">
                <a:solidFill>
                  <a:schemeClr val="tx1"/>
                </a:solidFill>
                <a:latin typeface="Georgia" panose="02040502050405020303" pitchFamily="18" charset="0"/>
              </a:rPr>
              <a:t>L’homme</a:t>
            </a:r>
            <a:r>
              <a:rPr lang="en-US" sz="1900" i="1" dirty="0">
                <a:solidFill>
                  <a:schemeClr val="tx1"/>
                </a:solidFill>
                <a:latin typeface="Georgia" panose="02040502050405020303" pitchFamily="18" charset="0"/>
              </a:rPr>
              <a:t> (RADDHO), </a:t>
            </a:r>
            <a:r>
              <a:rPr lang="en-US" sz="1900" i="1" dirty="0" err="1">
                <a:solidFill>
                  <a:schemeClr val="tx1"/>
                </a:solidFill>
                <a:latin typeface="Georgia" panose="02040502050405020303" pitchFamily="18" charset="0"/>
              </a:rPr>
              <a:t>Organisation</a:t>
            </a:r>
            <a:r>
              <a:rPr lang="en-US" sz="1900" i="1" dirty="0">
                <a:solidFill>
                  <a:schemeClr val="tx1"/>
                </a:solidFill>
                <a:latin typeface="Georgia" panose="02040502050405020303" pitchFamily="18" charset="0"/>
              </a:rPr>
              <a:t> </a:t>
            </a:r>
            <a:r>
              <a:rPr lang="en-US" sz="1900" i="1" dirty="0" err="1">
                <a:solidFill>
                  <a:schemeClr val="tx1"/>
                </a:solidFill>
                <a:latin typeface="Georgia" panose="02040502050405020303" pitchFamily="18" charset="0"/>
              </a:rPr>
              <a:t>Nationale</a:t>
            </a:r>
            <a:r>
              <a:rPr lang="en-US" sz="1900" i="1" dirty="0">
                <a:solidFill>
                  <a:schemeClr val="tx1"/>
                </a:solidFill>
                <a:latin typeface="Georgia" panose="02040502050405020303" pitchFamily="18" charset="0"/>
              </a:rPr>
              <a:t> des Droits de </a:t>
            </a:r>
            <a:r>
              <a:rPr lang="en-US" sz="1900" i="1" dirty="0" err="1">
                <a:solidFill>
                  <a:schemeClr val="tx1"/>
                </a:solidFill>
                <a:latin typeface="Georgia" panose="02040502050405020303" pitchFamily="18" charset="0"/>
              </a:rPr>
              <a:t>L’homme</a:t>
            </a:r>
            <a:r>
              <a:rPr lang="en-US" sz="1900" i="1" dirty="0">
                <a:solidFill>
                  <a:schemeClr val="tx1"/>
                </a:solidFill>
                <a:latin typeface="Georgia" panose="02040502050405020303" pitchFamily="18" charset="0"/>
              </a:rPr>
              <a:t> au </a:t>
            </a:r>
            <a:r>
              <a:rPr lang="en-US" sz="1900" i="1" dirty="0" err="1">
                <a:solidFill>
                  <a:schemeClr val="tx1"/>
                </a:solidFill>
                <a:latin typeface="Georgia" panose="02040502050405020303" pitchFamily="18" charset="0"/>
              </a:rPr>
              <a:t>Sénégal</a:t>
            </a:r>
            <a:r>
              <a:rPr lang="en-US" sz="1900" i="1" dirty="0">
                <a:solidFill>
                  <a:schemeClr val="tx1"/>
                </a:solidFill>
                <a:latin typeface="Georgia" panose="02040502050405020303" pitchFamily="18" charset="0"/>
              </a:rPr>
              <a:t> (ONDH) and Association </a:t>
            </a:r>
            <a:r>
              <a:rPr lang="en-US" sz="1900" i="1" dirty="0" err="1">
                <a:solidFill>
                  <a:schemeClr val="tx1"/>
                </a:solidFill>
                <a:latin typeface="Georgia" panose="02040502050405020303" pitchFamily="18" charset="0"/>
              </a:rPr>
              <a:t>Malienne</a:t>
            </a:r>
            <a:r>
              <a:rPr lang="en-US" sz="1900" i="1" dirty="0">
                <a:solidFill>
                  <a:schemeClr val="tx1"/>
                </a:solidFill>
                <a:latin typeface="Georgia" panose="02040502050405020303" pitchFamily="18" charset="0"/>
              </a:rPr>
              <a:t> des Droits de </a:t>
            </a:r>
            <a:r>
              <a:rPr lang="en-US" sz="1900" i="1" dirty="0" err="1">
                <a:solidFill>
                  <a:schemeClr val="tx1"/>
                </a:solidFill>
                <a:latin typeface="Georgia" panose="02040502050405020303" pitchFamily="18" charset="0"/>
              </a:rPr>
              <a:t>l'homme</a:t>
            </a:r>
            <a:r>
              <a:rPr lang="en-US" sz="1900" i="1" dirty="0">
                <a:solidFill>
                  <a:schemeClr val="tx1"/>
                </a:solidFill>
                <a:latin typeface="Georgia" panose="02040502050405020303" pitchFamily="18" charset="0"/>
              </a:rPr>
              <a:t> (AMDE) v. Angola </a:t>
            </a:r>
            <a:r>
              <a:rPr lang="en-US" sz="1900" dirty="0">
                <a:solidFill>
                  <a:schemeClr val="tx1"/>
                </a:solidFill>
                <a:latin typeface="Georgia" panose="02040502050405020303" pitchFamily="18" charset="0"/>
              </a:rPr>
              <a:t>[Merits decision, 11 November 1997]	</a:t>
            </a:r>
          </a:p>
          <a:p>
            <a:pPr marL="457200" indent="-457200">
              <a:buFont typeface="+mj-lt"/>
              <a:buAutoNum type="arabicPeriod"/>
            </a:pPr>
            <a:r>
              <a:rPr lang="en-US" sz="1900" dirty="0">
                <a:solidFill>
                  <a:schemeClr val="tx1"/>
                </a:solidFill>
                <a:latin typeface="Georgia" panose="02040502050405020303" pitchFamily="18" charset="0"/>
              </a:rPr>
              <a:t>Communication No. 212/98, </a:t>
            </a:r>
            <a:r>
              <a:rPr lang="en-US" sz="1900" i="1" dirty="0">
                <a:solidFill>
                  <a:schemeClr val="tx1"/>
                </a:solidFill>
                <a:latin typeface="Georgia" panose="02040502050405020303" pitchFamily="18" charset="0"/>
              </a:rPr>
              <a:t>Amnesty International v. Zambia </a:t>
            </a:r>
            <a:r>
              <a:rPr lang="en-US" sz="1900" dirty="0">
                <a:solidFill>
                  <a:schemeClr val="tx1"/>
                </a:solidFill>
                <a:latin typeface="Georgia" panose="02040502050405020303" pitchFamily="18" charset="0"/>
              </a:rPr>
              <a:t>[Merits decision, 5 May 1999]	</a:t>
            </a:r>
          </a:p>
          <a:p>
            <a:pPr marL="457200" indent="-457200">
              <a:buFont typeface="+mj-lt"/>
              <a:buAutoNum type="arabicPeriod"/>
            </a:pPr>
            <a:r>
              <a:rPr lang="en-US" sz="1900" dirty="0">
                <a:solidFill>
                  <a:schemeClr val="tx1"/>
                </a:solidFill>
                <a:latin typeface="Georgia" panose="02040502050405020303" pitchFamily="18" charset="0"/>
              </a:rPr>
              <a:t>Communication No. 97/93, </a:t>
            </a:r>
            <a:r>
              <a:rPr lang="en-US" sz="1900" i="1" dirty="0">
                <a:solidFill>
                  <a:schemeClr val="tx1"/>
                </a:solidFill>
                <a:latin typeface="Georgia" panose="02040502050405020303" pitchFamily="18" charset="0"/>
              </a:rPr>
              <a:t>John K. </a:t>
            </a:r>
            <a:r>
              <a:rPr lang="en-US" sz="1900" i="1" dirty="0" err="1">
                <a:solidFill>
                  <a:schemeClr val="tx1"/>
                </a:solidFill>
                <a:latin typeface="Georgia" panose="02040502050405020303" pitchFamily="18" charset="0"/>
              </a:rPr>
              <a:t>Modise</a:t>
            </a:r>
            <a:r>
              <a:rPr lang="en-US" sz="1900" i="1" dirty="0">
                <a:solidFill>
                  <a:schemeClr val="tx1"/>
                </a:solidFill>
                <a:latin typeface="Georgia" panose="02040502050405020303" pitchFamily="18" charset="0"/>
              </a:rPr>
              <a:t> v. Botswana </a:t>
            </a:r>
            <a:r>
              <a:rPr lang="en-US" sz="1900" dirty="0">
                <a:solidFill>
                  <a:schemeClr val="tx1"/>
                </a:solidFill>
                <a:latin typeface="Georgia" panose="02040502050405020303" pitchFamily="18" charset="0"/>
              </a:rPr>
              <a:t>[Merits decision, November 2000]	</a:t>
            </a:r>
          </a:p>
          <a:p>
            <a:pPr marL="457200" indent="-457200">
              <a:buFont typeface="+mj-lt"/>
              <a:buAutoNum type="arabicPeriod"/>
            </a:pPr>
            <a:r>
              <a:rPr lang="en-US" sz="1900" dirty="0">
                <a:solidFill>
                  <a:schemeClr val="tx1"/>
                </a:solidFill>
                <a:latin typeface="Georgia" panose="02040502050405020303" pitchFamily="18" charset="0"/>
              </a:rPr>
              <a:t>Communication No. 292/02, </a:t>
            </a:r>
            <a:r>
              <a:rPr lang="en-US" sz="1900" i="1" dirty="0">
                <a:solidFill>
                  <a:schemeClr val="tx1"/>
                </a:solidFill>
                <a:latin typeface="Georgia" panose="02040502050405020303" pitchFamily="18" charset="0"/>
              </a:rPr>
              <a:t>Institute for Human Rights and Development in Africa (on behalf of Sierra Leonean refugees in Guinea) v. Guinea </a:t>
            </a:r>
            <a:r>
              <a:rPr lang="en-US" sz="1900" dirty="0">
                <a:solidFill>
                  <a:schemeClr val="tx1"/>
                </a:solidFill>
                <a:latin typeface="Georgia" panose="02040502050405020303" pitchFamily="18" charset="0"/>
              </a:rPr>
              <a:t>[Merits decision, 2004]	</a:t>
            </a:r>
          </a:p>
          <a:p>
            <a:pPr marL="457200" indent="-457200">
              <a:buFont typeface="+mj-lt"/>
              <a:buAutoNum type="arabicPeriod"/>
            </a:pPr>
            <a:r>
              <a:rPr lang="en-US" sz="1900" dirty="0">
                <a:solidFill>
                  <a:schemeClr val="tx1"/>
                </a:solidFill>
                <a:latin typeface="Georgia" panose="02040502050405020303" pitchFamily="18" charset="0"/>
              </a:rPr>
              <a:t>Communication No. 317/2006, </a:t>
            </a:r>
            <a:r>
              <a:rPr lang="en-US" sz="1900" i="1" dirty="0">
                <a:solidFill>
                  <a:schemeClr val="tx1"/>
                </a:solidFill>
                <a:latin typeface="Georgia" panose="02040502050405020303" pitchFamily="18" charset="0"/>
              </a:rPr>
              <a:t>The Nubian Community in Kenya v. The Republic of Kenya </a:t>
            </a:r>
            <a:r>
              <a:rPr lang="en-US" sz="1900" dirty="0">
                <a:solidFill>
                  <a:schemeClr val="tx1"/>
                </a:solidFill>
                <a:latin typeface="Georgia" panose="02040502050405020303" pitchFamily="18" charset="0"/>
              </a:rPr>
              <a:t>[Merits decision, February 2015]	</a:t>
            </a:r>
          </a:p>
          <a:p>
            <a:endParaRPr lang="en-US" dirty="0"/>
          </a:p>
        </p:txBody>
      </p:sp>
      <p:sp>
        <p:nvSpPr>
          <p:cNvPr id="4" name="Slide Number Placeholder 3"/>
          <p:cNvSpPr>
            <a:spLocks noGrp="1"/>
          </p:cNvSpPr>
          <p:nvPr>
            <p:ph type="sldNum" sz="quarter" idx="12"/>
          </p:nvPr>
        </p:nvSpPr>
        <p:spPr/>
        <p:txBody>
          <a:bodyPr/>
          <a:lstStyle/>
          <a:p>
            <a:fld id="{2DDFB868-A25B-4680-871C-DD30D2A462D3}" type="slidenum">
              <a:rPr lang="en-GB" smtClean="0"/>
              <a:t>13</a:t>
            </a:fld>
            <a:endParaRPr lang="en-GB" dirty="0"/>
          </a:p>
        </p:txBody>
      </p:sp>
    </p:spTree>
    <p:extLst>
      <p:ext uri="{BB962C8B-B14F-4D97-AF65-F5344CB8AC3E}">
        <p14:creationId xmlns:p14="http://schemas.microsoft.com/office/powerpoint/2010/main" val="375884087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6915" y="235132"/>
            <a:ext cx="9117874" cy="550060"/>
          </a:xfrm>
        </p:spPr>
        <p:txBody>
          <a:bodyPr>
            <a:normAutofit/>
          </a:bodyPr>
          <a:lstStyle/>
          <a:p>
            <a:pPr algn="ctr"/>
            <a:r>
              <a:rPr lang="en-US" sz="1800" b="1" dirty="0">
                <a:solidFill>
                  <a:srgbClr val="00B050"/>
                </a:solidFill>
                <a:latin typeface="Georgia" panose="02040502050405020303" pitchFamily="18" charset="0"/>
              </a:rPr>
              <a:t>AFRICAN COMMISSION DECISIONS </a:t>
            </a:r>
            <a:endParaRPr lang="en-GB" sz="1800" dirty="0">
              <a:latin typeface="Georgia" panose="02040502050405020303" pitchFamily="18" charset="0"/>
            </a:endParaRPr>
          </a:p>
        </p:txBody>
      </p:sp>
      <p:sp>
        <p:nvSpPr>
          <p:cNvPr id="3" name="Content Placeholder 2"/>
          <p:cNvSpPr>
            <a:spLocks noGrp="1"/>
          </p:cNvSpPr>
          <p:nvPr>
            <p:ph idx="1"/>
          </p:nvPr>
        </p:nvSpPr>
        <p:spPr>
          <a:xfrm>
            <a:off x="765313" y="1030156"/>
            <a:ext cx="10992679" cy="5105151"/>
          </a:xfrm>
        </p:spPr>
        <p:txBody>
          <a:bodyPr>
            <a:normAutofit/>
          </a:bodyPr>
          <a:lstStyle/>
          <a:p>
            <a:pPr marL="342900" lvl="0" indent="-342900" algn="just">
              <a:buFont typeface="+mj-lt"/>
              <a:buAutoNum type="arabicPeriod"/>
            </a:pPr>
            <a:r>
              <a:rPr lang="fr-FR" sz="1700" b="1" dirty="0">
                <a:latin typeface="Georgia" panose="02040502050405020303" pitchFamily="18" charset="0"/>
              </a:rPr>
              <a:t>Communication No.71/92, </a:t>
            </a:r>
            <a:r>
              <a:rPr lang="fr-FR" sz="1700" b="1" i="1" dirty="0">
                <a:latin typeface="Georgia" panose="02040502050405020303" pitchFamily="18" charset="0"/>
              </a:rPr>
              <a:t>Rencontre Africaine pour la </a:t>
            </a:r>
            <a:r>
              <a:rPr lang="fr-FR" sz="1700" b="1" i="1" dirty="0" err="1">
                <a:latin typeface="Georgia" panose="02040502050405020303" pitchFamily="18" charset="0"/>
              </a:rPr>
              <a:t>Défence</a:t>
            </a:r>
            <a:r>
              <a:rPr lang="fr-FR" sz="1700" b="1" i="1" dirty="0">
                <a:latin typeface="Georgia" panose="02040502050405020303" pitchFamily="18" charset="0"/>
              </a:rPr>
              <a:t> des Droits de l'Homme (RADDHO) v </a:t>
            </a:r>
            <a:r>
              <a:rPr lang="fr-FR" sz="1700" b="1" i="1" dirty="0" err="1">
                <a:latin typeface="Georgia" panose="02040502050405020303" pitchFamily="18" charset="0"/>
              </a:rPr>
              <a:t>Zambia</a:t>
            </a:r>
            <a:r>
              <a:rPr lang="fr-FR" sz="1700" b="1" i="1" dirty="0">
                <a:latin typeface="Georgia" panose="02040502050405020303" pitchFamily="18" charset="0"/>
              </a:rPr>
              <a:t> </a:t>
            </a:r>
            <a:r>
              <a:rPr lang="fr-FR" sz="1700" b="1" dirty="0">
                <a:latin typeface="Georgia" panose="02040502050405020303" pitchFamily="18" charset="0"/>
              </a:rPr>
              <a:t>[</a:t>
            </a:r>
            <a:r>
              <a:rPr lang="fr-FR" sz="1700" b="1" dirty="0" err="1">
                <a:latin typeface="Georgia" panose="02040502050405020303" pitchFamily="18" charset="0"/>
              </a:rPr>
              <a:t>Merits</a:t>
            </a:r>
            <a:r>
              <a:rPr lang="fr-FR" sz="1700" b="1" dirty="0">
                <a:latin typeface="Georgia" panose="02040502050405020303" pitchFamily="18" charset="0"/>
              </a:rPr>
              <a:t> </a:t>
            </a:r>
            <a:r>
              <a:rPr lang="fr-FR" sz="1700" b="1" dirty="0" err="1">
                <a:latin typeface="Georgia" panose="02040502050405020303" pitchFamily="18" charset="0"/>
              </a:rPr>
              <a:t>decision</a:t>
            </a:r>
            <a:r>
              <a:rPr lang="fr-FR" sz="1700" b="1" dirty="0">
                <a:latin typeface="Georgia" panose="02040502050405020303" pitchFamily="18" charset="0"/>
              </a:rPr>
              <a:t>, 31 </a:t>
            </a:r>
            <a:r>
              <a:rPr lang="fr-FR" sz="1700" b="1" dirty="0" err="1">
                <a:latin typeface="Georgia" panose="02040502050405020303" pitchFamily="18" charset="0"/>
              </a:rPr>
              <a:t>October</a:t>
            </a:r>
            <a:r>
              <a:rPr lang="fr-FR" sz="1700" b="1" dirty="0">
                <a:latin typeface="Georgia" panose="02040502050405020303" pitchFamily="18" charset="0"/>
              </a:rPr>
              <a:t> 1997]</a:t>
            </a:r>
            <a:endParaRPr lang="en-GB" sz="1700" dirty="0">
              <a:solidFill>
                <a:schemeClr val="tx1"/>
              </a:solidFill>
              <a:latin typeface="Georgia" panose="02040502050405020303" pitchFamily="18" charset="0"/>
            </a:endParaRPr>
          </a:p>
          <a:p>
            <a:endParaRPr lang="en-GB" sz="1700" dirty="0">
              <a:effectLst/>
              <a:latin typeface="Arial" panose="020B0604020202020204" pitchFamily="34" charset="0"/>
              <a:ea typeface="Calibri" panose="020F0502020204030204" pitchFamily="34" charset="0"/>
              <a:cs typeface="Arial" panose="020B0604020202020204" pitchFamily="34" charset="0"/>
            </a:endParaRPr>
          </a:p>
          <a:p>
            <a:r>
              <a:rPr lang="en-GB" sz="1700" dirty="0">
                <a:effectLst/>
                <a:latin typeface="Georgia" panose="02040502050405020303" pitchFamily="18" charset="0"/>
                <a:ea typeface="Calibri" panose="020F0502020204030204" pitchFamily="34" charset="0"/>
                <a:cs typeface="Arial" panose="020B0604020202020204" pitchFamily="34" charset="0"/>
              </a:rPr>
              <a:t>This Communication was about the expulsion of five hundred and seventeen (517) West Africans, who between 26 and 27 February 1992 were found to be in Zambia illegally. Before the expulsion, a majority of the concerned individuals had been detained in a camp for over two months. </a:t>
            </a:r>
            <a:endParaRPr lang="en-GB" sz="2600" dirty="0">
              <a:latin typeface="Georgia" panose="02040502050405020303" pitchFamily="18" charset="0"/>
            </a:endParaRPr>
          </a:p>
          <a:p>
            <a:pPr lvl="0" algn="just">
              <a:lnSpc>
                <a:spcPct val="150000"/>
              </a:lnSpc>
              <a:spcBef>
                <a:spcPts val="0"/>
              </a:spcBef>
              <a:spcAft>
                <a:spcPts val="0"/>
              </a:spcAft>
            </a:pPr>
            <a:r>
              <a:rPr lang="en-GB" sz="1700" dirty="0">
                <a:solidFill>
                  <a:schemeClr val="tx1"/>
                </a:solidFill>
                <a:latin typeface="Georgia" panose="02040502050405020303" pitchFamily="18" charset="0"/>
              </a:rPr>
              <a:t>The Commission found violations of: </a:t>
            </a:r>
            <a:endParaRPr lang="en-US" sz="1700" dirty="0">
              <a:solidFill>
                <a:schemeClr val="tx1"/>
              </a:solidFill>
              <a:latin typeface="Georgia" panose="02040502050405020303" pitchFamily="18" charset="0"/>
            </a:endParaRPr>
          </a:p>
          <a:p>
            <a:pPr lvl="1" algn="just">
              <a:lnSpc>
                <a:spcPct val="150000"/>
              </a:lnSpc>
              <a:spcBef>
                <a:spcPts val="0"/>
              </a:spcBef>
              <a:spcAft>
                <a:spcPts val="0"/>
              </a:spcAft>
            </a:pPr>
            <a:r>
              <a:rPr lang="en-GB" sz="1700" dirty="0">
                <a:solidFill>
                  <a:schemeClr val="tx1"/>
                </a:solidFill>
                <a:latin typeface="Georgia" panose="02040502050405020303" pitchFamily="18" charset="0"/>
              </a:rPr>
              <a:t>Article 2 of the Charter, on freedom from discrimination, as Zambia based the expulsion on the nationalities of the individuals, specifically, persons from West Africa. </a:t>
            </a:r>
            <a:endParaRPr lang="en-US" sz="1700" dirty="0">
              <a:solidFill>
                <a:schemeClr val="tx1"/>
              </a:solidFill>
              <a:latin typeface="Georgia" panose="02040502050405020303" pitchFamily="18" charset="0"/>
            </a:endParaRPr>
          </a:p>
          <a:p>
            <a:pPr lvl="1" algn="just">
              <a:lnSpc>
                <a:spcPct val="150000"/>
              </a:lnSpc>
              <a:spcBef>
                <a:spcPts val="0"/>
              </a:spcBef>
              <a:spcAft>
                <a:spcPts val="0"/>
              </a:spcAft>
            </a:pPr>
            <a:r>
              <a:rPr lang="en-GB" sz="1700" dirty="0">
                <a:solidFill>
                  <a:schemeClr val="tx1"/>
                </a:solidFill>
                <a:latin typeface="Georgia" panose="02040502050405020303" pitchFamily="18" charset="0"/>
              </a:rPr>
              <a:t>Article 7(1) (a) of the Charter, on the right to appeal, as none of the individuals were given the opportunity to appeal against the expulsion order. </a:t>
            </a:r>
            <a:endParaRPr lang="en-US" sz="1700" dirty="0">
              <a:solidFill>
                <a:schemeClr val="tx1"/>
              </a:solidFill>
              <a:latin typeface="Georgia" panose="02040502050405020303" pitchFamily="18" charset="0"/>
            </a:endParaRPr>
          </a:p>
          <a:p>
            <a:pPr lvl="1" algn="just">
              <a:lnSpc>
                <a:spcPct val="150000"/>
              </a:lnSpc>
              <a:spcBef>
                <a:spcPts val="0"/>
              </a:spcBef>
              <a:spcAft>
                <a:spcPts val="0"/>
              </a:spcAft>
            </a:pPr>
            <a:r>
              <a:rPr lang="en-GB" sz="1700" dirty="0">
                <a:solidFill>
                  <a:schemeClr val="tx1"/>
                </a:solidFill>
                <a:latin typeface="Georgia" panose="02040502050405020303" pitchFamily="18" charset="0"/>
              </a:rPr>
              <a:t>Article 12(5) of the Charter, which provides that: “</a:t>
            </a:r>
            <a:r>
              <a:rPr lang="en-GB" sz="1700" i="1" dirty="0">
                <a:solidFill>
                  <a:schemeClr val="tx1"/>
                </a:solidFill>
                <a:latin typeface="Georgia" panose="02040502050405020303" pitchFamily="18" charset="0"/>
              </a:rPr>
              <a:t>The mass expulsion of non-nationals shall be prohibited. Mass expulsion shall be that which is aimed at national, racial, ethnic or religious groups</a:t>
            </a:r>
            <a:r>
              <a:rPr lang="en-GB" sz="1700" dirty="0">
                <a:solidFill>
                  <a:schemeClr val="tx1"/>
                </a:solidFill>
                <a:latin typeface="Georgia" panose="02040502050405020303" pitchFamily="18" charset="0"/>
              </a:rPr>
              <a:t>.” The Commission characterised the expulsion as </a:t>
            </a:r>
            <a:r>
              <a:rPr lang="en-GB" sz="1700" i="1" dirty="0" err="1">
                <a:solidFill>
                  <a:schemeClr val="tx1"/>
                </a:solidFill>
                <a:latin typeface="Georgia" panose="02040502050405020303" pitchFamily="18" charset="0"/>
              </a:rPr>
              <a:t>en</a:t>
            </a:r>
            <a:r>
              <a:rPr lang="en-GB" sz="1700" i="1" dirty="0">
                <a:solidFill>
                  <a:schemeClr val="tx1"/>
                </a:solidFill>
                <a:latin typeface="Georgia" panose="02040502050405020303" pitchFamily="18" charset="0"/>
              </a:rPr>
              <a:t> masse</a:t>
            </a:r>
            <a:r>
              <a:rPr lang="en-GB" sz="1700" dirty="0">
                <a:solidFill>
                  <a:schemeClr val="tx1"/>
                </a:solidFill>
                <a:latin typeface="Georgia" panose="02040502050405020303" pitchFamily="18" charset="0"/>
              </a:rPr>
              <a:t> targeted at persons with nationalities of various West African </a:t>
            </a:r>
            <a:r>
              <a:rPr lang="en-GB" sz="1600" dirty="0">
                <a:solidFill>
                  <a:schemeClr val="tx1"/>
                </a:solidFill>
                <a:latin typeface="Georgia" panose="02040502050405020303" pitchFamily="18" charset="0"/>
              </a:rPr>
              <a:t>states. </a:t>
            </a:r>
            <a:endParaRPr lang="en-US" sz="1600" dirty="0">
              <a:solidFill>
                <a:schemeClr val="tx1"/>
              </a:solidFill>
              <a:latin typeface="Georgia" panose="02040502050405020303" pitchFamily="18" charset="0"/>
            </a:endParaRPr>
          </a:p>
          <a:p>
            <a:pPr>
              <a:lnSpc>
                <a:spcPct val="150000"/>
              </a:lnSpc>
              <a:spcBef>
                <a:spcPts val="0"/>
              </a:spcBef>
              <a:spcAft>
                <a:spcPts val="0"/>
              </a:spcAft>
            </a:pPr>
            <a:endParaRPr lang="en-GB" sz="1600" i="1" dirty="0">
              <a:latin typeface="Georgia" panose="02040502050405020303" pitchFamily="18" charset="0"/>
            </a:endParaRPr>
          </a:p>
          <a:p>
            <a:pPr>
              <a:buFont typeface="Wingdings" panose="05000000000000000000" pitchFamily="2" charset="2"/>
              <a:buChar char="v"/>
            </a:pPr>
            <a:endParaRPr lang="en-GB" sz="2400" dirty="0">
              <a:solidFill>
                <a:schemeClr val="tx1"/>
              </a:solidFill>
            </a:endParaRPr>
          </a:p>
          <a:p>
            <a:endParaRPr lang="en-GB" dirty="0"/>
          </a:p>
        </p:txBody>
      </p:sp>
      <p:sp>
        <p:nvSpPr>
          <p:cNvPr id="4" name="Slide Number Placeholder 3"/>
          <p:cNvSpPr>
            <a:spLocks noGrp="1"/>
          </p:cNvSpPr>
          <p:nvPr>
            <p:ph type="sldNum" sz="quarter" idx="12"/>
          </p:nvPr>
        </p:nvSpPr>
        <p:spPr/>
        <p:txBody>
          <a:bodyPr/>
          <a:lstStyle/>
          <a:p>
            <a:fld id="{2DDFB868-A25B-4680-871C-DD30D2A462D3}" type="slidenum">
              <a:rPr lang="en-GB" smtClean="0"/>
              <a:t>14</a:t>
            </a:fld>
            <a:endParaRPr lang="en-GB" dirty="0"/>
          </a:p>
        </p:txBody>
      </p:sp>
    </p:spTree>
    <p:extLst>
      <p:ext uri="{BB962C8B-B14F-4D97-AF65-F5344CB8AC3E}">
        <p14:creationId xmlns:p14="http://schemas.microsoft.com/office/powerpoint/2010/main" val="17462290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6628" y="229048"/>
            <a:ext cx="7483830" cy="716469"/>
          </a:xfrm>
        </p:spPr>
        <p:txBody>
          <a:bodyPr>
            <a:normAutofit/>
          </a:bodyPr>
          <a:lstStyle/>
          <a:p>
            <a:pPr algn="ctr"/>
            <a:r>
              <a:rPr lang="en-US" sz="1600" b="1" dirty="0">
                <a:solidFill>
                  <a:srgbClr val="00B050"/>
                </a:solidFill>
                <a:latin typeface="Georgia" panose="02040502050405020303" pitchFamily="18" charset="0"/>
              </a:rPr>
              <a:t>…</a:t>
            </a:r>
            <a:r>
              <a:rPr lang="en-US" sz="1800" b="1" dirty="0">
                <a:solidFill>
                  <a:srgbClr val="00B050"/>
                </a:solidFill>
                <a:latin typeface="Georgia" panose="02040502050405020303" pitchFamily="18" charset="0"/>
              </a:rPr>
              <a:t>AFRICAN COMMISSION DECISIONS </a:t>
            </a:r>
            <a:endParaRPr lang="en-GB" sz="1800" dirty="0">
              <a:latin typeface="Georgia" panose="02040502050405020303" pitchFamily="18" charset="0"/>
            </a:endParaRPr>
          </a:p>
        </p:txBody>
      </p:sp>
      <p:sp>
        <p:nvSpPr>
          <p:cNvPr id="3" name="Content Placeholder 2"/>
          <p:cNvSpPr>
            <a:spLocks noGrp="1"/>
          </p:cNvSpPr>
          <p:nvPr>
            <p:ph idx="1"/>
          </p:nvPr>
        </p:nvSpPr>
        <p:spPr>
          <a:xfrm>
            <a:off x="874643" y="1063487"/>
            <a:ext cx="10281037" cy="5118652"/>
          </a:xfrm>
        </p:spPr>
        <p:txBody>
          <a:bodyPr>
            <a:normAutofit/>
          </a:bodyPr>
          <a:lstStyle/>
          <a:p>
            <a:pPr marL="342900" lvl="0" indent="-342900" algn="just">
              <a:buFont typeface="+mj-lt"/>
              <a:buAutoNum type="arabicPeriod" startAt="2"/>
            </a:pPr>
            <a:r>
              <a:rPr lang="fr-FR" sz="1600" b="1" dirty="0">
                <a:latin typeface="Georgia" panose="02040502050405020303" pitchFamily="18" charset="0"/>
              </a:rPr>
              <a:t>Communication No. 159/96, </a:t>
            </a:r>
            <a:r>
              <a:rPr lang="fr-FR" sz="1600" b="1" i="1" dirty="0">
                <a:latin typeface="Georgia" panose="02040502050405020303" pitchFamily="18" charset="0"/>
              </a:rPr>
              <a:t>Union Inter Africaine des Droits de L’homme (UIDH), </a:t>
            </a:r>
            <a:r>
              <a:rPr lang="fr-FR" sz="1600" b="1" i="1" dirty="0" err="1">
                <a:latin typeface="Georgia" panose="02040502050405020303" pitchFamily="18" charset="0"/>
              </a:rPr>
              <a:t>Federation</a:t>
            </a:r>
            <a:r>
              <a:rPr lang="fr-FR" sz="1600" b="1" i="1" dirty="0">
                <a:latin typeface="Georgia" panose="02040502050405020303" pitchFamily="18" charset="0"/>
              </a:rPr>
              <a:t> Internationale des Ligues des Droits de L’homme (FIDH), Rencontre Africaine des Droits de L’homme (RADDHO), Organisation Nationale des Droits de L’homme au Sénégal (ONDH) and Association Malienne des Droits de l'homme (AMDE) v. Angola </a:t>
            </a:r>
            <a:r>
              <a:rPr lang="fr-FR" sz="1600" b="1" dirty="0">
                <a:latin typeface="Georgia" panose="02040502050405020303" pitchFamily="18" charset="0"/>
              </a:rPr>
              <a:t>[</a:t>
            </a:r>
            <a:r>
              <a:rPr lang="fr-FR" sz="1600" b="1" dirty="0" err="1">
                <a:latin typeface="Georgia" panose="02040502050405020303" pitchFamily="18" charset="0"/>
              </a:rPr>
              <a:t>Merits</a:t>
            </a:r>
            <a:r>
              <a:rPr lang="fr-FR" sz="1600" b="1" dirty="0">
                <a:latin typeface="Georgia" panose="02040502050405020303" pitchFamily="18" charset="0"/>
              </a:rPr>
              <a:t> </a:t>
            </a:r>
            <a:r>
              <a:rPr lang="fr-FR" sz="1600" b="1" dirty="0" err="1">
                <a:latin typeface="Georgia" panose="02040502050405020303" pitchFamily="18" charset="0"/>
              </a:rPr>
              <a:t>decision</a:t>
            </a:r>
            <a:r>
              <a:rPr lang="fr-FR" sz="1600" b="1" dirty="0">
                <a:latin typeface="Georgia" panose="02040502050405020303" pitchFamily="18" charset="0"/>
              </a:rPr>
              <a:t>, 11 </a:t>
            </a:r>
            <a:r>
              <a:rPr lang="fr-FR" sz="1600" b="1" dirty="0" err="1">
                <a:latin typeface="Georgia" panose="02040502050405020303" pitchFamily="18" charset="0"/>
              </a:rPr>
              <a:t>November</a:t>
            </a:r>
            <a:r>
              <a:rPr lang="fr-FR" sz="1600" b="1" dirty="0">
                <a:latin typeface="Georgia" panose="02040502050405020303" pitchFamily="18" charset="0"/>
              </a:rPr>
              <a:t> 1997] </a:t>
            </a:r>
            <a:endParaRPr lang="en-US" sz="1600" b="1" dirty="0">
              <a:latin typeface="Georgia" panose="02040502050405020303" pitchFamily="18" charset="0"/>
            </a:endParaRPr>
          </a:p>
          <a:p>
            <a:pPr algn="just">
              <a:buFont typeface="Wingdings" panose="05000000000000000000" pitchFamily="2" charset="2"/>
              <a:buChar char="v"/>
            </a:pPr>
            <a:r>
              <a:rPr lang="en-GB" sz="1700" dirty="0">
                <a:effectLst/>
                <a:latin typeface="Georgia" panose="02040502050405020303" pitchFamily="18" charset="0"/>
                <a:ea typeface="Calibri" panose="020F0502020204030204" pitchFamily="34" charset="0"/>
                <a:cs typeface="Arial" panose="020B0604020202020204" pitchFamily="34" charset="0"/>
              </a:rPr>
              <a:t>This communication related to the rounding up and expulsion of West African nationals by the Angolan government between April and September 1996. The merits decision developed further the interpretation of Article 12(5) on mass expulsions, which was established in Communication 71/92 discussed above.</a:t>
            </a:r>
            <a:endParaRPr lang="en-KE" sz="1700" dirty="0">
              <a:effectLst/>
              <a:latin typeface="Georgia" panose="02040502050405020303" pitchFamily="18" charset="0"/>
              <a:ea typeface="Calibri" panose="020F0502020204030204" pitchFamily="34" charset="0"/>
              <a:cs typeface="Arial" panose="020B0604020202020204" pitchFamily="34" charset="0"/>
            </a:endParaRPr>
          </a:p>
          <a:p>
            <a:pPr algn="just">
              <a:buFont typeface="Wingdings" panose="05000000000000000000" pitchFamily="2" charset="2"/>
              <a:buChar char="v"/>
            </a:pPr>
            <a:r>
              <a:rPr lang="en-GB" sz="1700" dirty="0">
                <a:solidFill>
                  <a:schemeClr val="tx1"/>
                </a:solidFill>
                <a:latin typeface="Georgia" panose="02040502050405020303" pitchFamily="18" charset="0"/>
              </a:rPr>
              <a:t>The merits decision developed further the interpretation of Article 12(5) of the Charter on mass expulsions, which was established in RADDHO v Zambia discussed above.</a:t>
            </a:r>
          </a:p>
          <a:p>
            <a:pPr algn="just">
              <a:buFont typeface="Wingdings" panose="05000000000000000000" pitchFamily="2" charset="2"/>
              <a:buChar char="v"/>
            </a:pPr>
            <a:r>
              <a:rPr lang="en-GB" sz="1700" dirty="0">
                <a:solidFill>
                  <a:schemeClr val="tx1"/>
                </a:solidFill>
                <a:latin typeface="Georgia" panose="02040502050405020303" pitchFamily="18" charset="0"/>
              </a:rPr>
              <a:t>Notably, the Commission was of the view that: </a:t>
            </a:r>
            <a:endParaRPr lang="en-US" sz="1700" dirty="0">
              <a:solidFill>
                <a:schemeClr val="tx1"/>
              </a:solidFill>
              <a:latin typeface="Georgia" panose="02040502050405020303" pitchFamily="18" charset="0"/>
            </a:endParaRPr>
          </a:p>
          <a:p>
            <a:pPr algn="just"/>
            <a:r>
              <a:rPr lang="en-GB" sz="1700" i="1" dirty="0">
                <a:solidFill>
                  <a:schemeClr val="tx1"/>
                </a:solidFill>
                <a:latin typeface="Georgia" panose="02040502050405020303" pitchFamily="18" charset="0"/>
              </a:rPr>
              <a:t>African States in general and the Republic of Angola in particular are faced with many challenges, mainly economic. In the face of such difficulties, States often resort to radical measures aimed at protecting their nationals and their economies from non-nationals. Whatever the circumstances may be, however, such measures should not be taken to the detriment of the enjoyment of human rights. Mass expulsions of any category of persons, whether on the basis of nationality, religion, ethnic, racial or other considerations ‘</a:t>
            </a:r>
            <a:r>
              <a:rPr lang="en-GB" sz="1700" b="1" i="1" u="sng" dirty="0">
                <a:solidFill>
                  <a:schemeClr val="tx1"/>
                </a:solidFill>
                <a:latin typeface="Georgia" panose="02040502050405020303" pitchFamily="18" charset="0"/>
              </a:rPr>
              <a:t>constitute a special violation of human rights</a:t>
            </a:r>
            <a:r>
              <a:rPr lang="en-GB" sz="1700" i="1" dirty="0">
                <a:solidFill>
                  <a:schemeClr val="tx1"/>
                </a:solidFill>
                <a:latin typeface="Georgia" panose="02040502050405020303" pitchFamily="18" charset="0"/>
              </a:rPr>
              <a:t>’ </a:t>
            </a:r>
            <a:r>
              <a:rPr lang="en-GB" sz="1700" dirty="0">
                <a:solidFill>
                  <a:schemeClr val="tx1"/>
                </a:solidFill>
                <a:latin typeface="Georgia" panose="02040502050405020303" pitchFamily="18" charset="0"/>
              </a:rPr>
              <a:t>(Emphasis added)</a:t>
            </a:r>
            <a:endParaRPr lang="en-US" sz="1700" dirty="0">
              <a:solidFill>
                <a:schemeClr val="tx1"/>
              </a:solidFill>
              <a:latin typeface="Georgia" panose="02040502050405020303" pitchFamily="18" charset="0"/>
            </a:endParaRPr>
          </a:p>
          <a:p>
            <a:endParaRPr lang="en-GB" dirty="0"/>
          </a:p>
        </p:txBody>
      </p:sp>
      <p:sp>
        <p:nvSpPr>
          <p:cNvPr id="4" name="Slide Number Placeholder 3"/>
          <p:cNvSpPr>
            <a:spLocks noGrp="1"/>
          </p:cNvSpPr>
          <p:nvPr>
            <p:ph type="sldNum" sz="quarter" idx="12"/>
          </p:nvPr>
        </p:nvSpPr>
        <p:spPr/>
        <p:txBody>
          <a:bodyPr/>
          <a:lstStyle/>
          <a:p>
            <a:fld id="{2DDFB868-A25B-4680-871C-DD30D2A462D3}" type="slidenum">
              <a:rPr lang="en-GB" smtClean="0"/>
              <a:t>15</a:t>
            </a:fld>
            <a:endParaRPr lang="en-GB" dirty="0"/>
          </a:p>
        </p:txBody>
      </p:sp>
    </p:spTree>
    <p:extLst>
      <p:ext uri="{BB962C8B-B14F-4D97-AF65-F5344CB8AC3E}">
        <p14:creationId xmlns:p14="http://schemas.microsoft.com/office/powerpoint/2010/main" val="5100748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81050" y="365759"/>
            <a:ext cx="7102565" cy="391887"/>
          </a:xfrm>
        </p:spPr>
        <p:txBody>
          <a:bodyPr>
            <a:normAutofit/>
          </a:bodyPr>
          <a:lstStyle/>
          <a:p>
            <a:pPr algn="ctr"/>
            <a:r>
              <a:rPr lang="en-GB" sz="1600" b="1" dirty="0">
                <a:solidFill>
                  <a:srgbClr val="00B050"/>
                </a:solidFill>
                <a:latin typeface="Georgia" panose="02040502050405020303" pitchFamily="18" charset="0"/>
              </a:rPr>
              <a:t>…MERITS DECISIONS</a:t>
            </a:r>
          </a:p>
        </p:txBody>
      </p:sp>
      <p:sp>
        <p:nvSpPr>
          <p:cNvPr id="3" name="Subtitle 2"/>
          <p:cNvSpPr>
            <a:spLocks noGrp="1"/>
          </p:cNvSpPr>
          <p:nvPr>
            <p:ph type="subTitle" idx="1"/>
          </p:nvPr>
        </p:nvSpPr>
        <p:spPr>
          <a:xfrm>
            <a:off x="551542" y="1162698"/>
            <a:ext cx="11277599" cy="5136501"/>
          </a:xfrm>
        </p:spPr>
        <p:txBody>
          <a:bodyPr>
            <a:noAutofit/>
          </a:bodyPr>
          <a:lstStyle/>
          <a:p>
            <a:pPr marL="457200" lvl="0" indent="-457200" algn="just">
              <a:buFont typeface="+mj-lt"/>
              <a:buAutoNum type="arabicPeriod" startAt="3"/>
            </a:pPr>
            <a:r>
              <a:rPr lang="en-GB" sz="1600" b="1" cap="none" dirty="0">
                <a:solidFill>
                  <a:schemeClr val="tx1"/>
                </a:solidFill>
                <a:latin typeface="Georgia" panose="02040502050405020303" pitchFamily="18" charset="0"/>
              </a:rPr>
              <a:t>Communication No. 212/98, </a:t>
            </a:r>
            <a:r>
              <a:rPr lang="en-GB" sz="1600" b="1" i="1" cap="none" dirty="0">
                <a:solidFill>
                  <a:schemeClr val="tx1"/>
                </a:solidFill>
                <a:latin typeface="Georgia" panose="02040502050405020303" pitchFamily="18" charset="0"/>
              </a:rPr>
              <a:t>Amnesty International v. Zambia</a:t>
            </a:r>
            <a:r>
              <a:rPr lang="en-GB" sz="1600" b="1" cap="none" dirty="0">
                <a:solidFill>
                  <a:schemeClr val="tx1"/>
                </a:solidFill>
                <a:latin typeface="Georgia" panose="02040502050405020303" pitchFamily="18" charset="0"/>
              </a:rPr>
              <a:t> [Merits Decision, 5 May 1999]</a:t>
            </a:r>
            <a:endParaRPr lang="en-US" sz="1600" b="1" cap="none" dirty="0">
              <a:solidFill>
                <a:schemeClr val="tx1"/>
              </a:solidFill>
              <a:latin typeface="Georgia" panose="02040502050405020303" pitchFamily="18" charset="0"/>
            </a:endParaRPr>
          </a:p>
          <a:p>
            <a:pPr marL="342900" indent="-342900" algn="just">
              <a:buFont typeface="Wingdings" panose="05000000000000000000" pitchFamily="2" charset="2"/>
              <a:buChar char="v"/>
            </a:pPr>
            <a:r>
              <a:rPr lang="en-US" sz="1600" cap="none" dirty="0">
                <a:solidFill>
                  <a:schemeClr val="tx1"/>
                </a:solidFill>
                <a:latin typeface="Georgia" panose="02040502050405020303" pitchFamily="18" charset="0"/>
                <a:cs typeface="Arial" panose="020B0604020202020204" pitchFamily="34" charset="0"/>
              </a:rPr>
              <a:t>This communication related to the arbitrary deportation of two politicians (Mr. William Steven Banda and the late Mr. John </a:t>
            </a:r>
            <a:r>
              <a:rPr lang="en-US" sz="1600" cap="none" dirty="0" err="1">
                <a:solidFill>
                  <a:schemeClr val="tx1"/>
                </a:solidFill>
                <a:latin typeface="Georgia" panose="02040502050405020303" pitchFamily="18" charset="0"/>
                <a:cs typeface="Arial" panose="020B0604020202020204" pitchFamily="34" charset="0"/>
              </a:rPr>
              <a:t>Lyson</a:t>
            </a:r>
            <a:r>
              <a:rPr lang="en-US" sz="1600" cap="none" dirty="0">
                <a:solidFill>
                  <a:schemeClr val="tx1"/>
                </a:solidFill>
                <a:latin typeface="Georgia" panose="02040502050405020303" pitchFamily="18" charset="0"/>
                <a:cs typeface="Arial" panose="020B0604020202020204" pitchFamily="34" charset="0"/>
              </a:rPr>
              <a:t> </a:t>
            </a:r>
            <a:r>
              <a:rPr lang="en-US" sz="1600" cap="none" dirty="0" err="1">
                <a:solidFill>
                  <a:schemeClr val="tx1"/>
                </a:solidFill>
                <a:latin typeface="Georgia" panose="02040502050405020303" pitchFamily="18" charset="0"/>
                <a:cs typeface="Arial" panose="020B0604020202020204" pitchFamily="34" charset="0"/>
              </a:rPr>
              <a:t>Chinula</a:t>
            </a:r>
            <a:r>
              <a:rPr lang="en-US" sz="1600" cap="none" dirty="0">
                <a:solidFill>
                  <a:schemeClr val="tx1"/>
                </a:solidFill>
                <a:latin typeface="Georgia" panose="02040502050405020303" pitchFamily="18" charset="0"/>
                <a:cs typeface="Arial" panose="020B0604020202020204" pitchFamily="34" charset="0"/>
              </a:rPr>
              <a:t>) in 1991 and 1994 respectively) from Zambia to Malawi, based on the fact that the Respondent State opined that their “presence, [was] likely to be a danger to peace and good order in Zambia.” Both politicians obtained decisions from the High Court of the Republic of Malawi declaring that they were not citizens of Malawi, hence, ordered their return to Zambia. </a:t>
            </a:r>
          </a:p>
          <a:p>
            <a:pPr marL="342900" indent="-342900" algn="just">
              <a:buFont typeface="Wingdings" panose="05000000000000000000" pitchFamily="2" charset="2"/>
              <a:buChar char="v"/>
            </a:pPr>
            <a:r>
              <a:rPr lang="en-US" sz="1600" cap="none" dirty="0">
                <a:solidFill>
                  <a:schemeClr val="tx1"/>
                </a:solidFill>
                <a:latin typeface="Georgia" panose="02040502050405020303" pitchFamily="18" charset="0"/>
                <a:cs typeface="Arial" panose="020B0604020202020204" pitchFamily="34" charset="0"/>
              </a:rPr>
              <a:t>The African Commission found, inter alia, violations of: </a:t>
            </a:r>
          </a:p>
          <a:p>
            <a:pPr marL="1146175" indent="-1146175" algn="just">
              <a:buFont typeface="+mj-lt"/>
              <a:buAutoNum type="romanLcPeriod"/>
            </a:pPr>
            <a:r>
              <a:rPr lang="en-US" sz="1600" cap="none" dirty="0">
                <a:solidFill>
                  <a:schemeClr val="tx1"/>
                </a:solidFill>
                <a:latin typeface="Georgia" panose="02040502050405020303" pitchFamily="18" charset="0"/>
                <a:cs typeface="Arial" panose="020B0604020202020204" pitchFamily="34" charset="0"/>
              </a:rPr>
              <a:t>Article 9(1) of the Charter, on the right to receive information, to the extent that neither of the two politicians were supplied with reasons for their respective deportation orders.</a:t>
            </a:r>
          </a:p>
          <a:p>
            <a:pPr marL="1146175" indent="-1146175" algn="just">
              <a:buFont typeface="+mj-lt"/>
              <a:buAutoNum type="romanLcPeriod"/>
            </a:pPr>
            <a:r>
              <a:rPr lang="en-US" sz="1600" cap="none" dirty="0">
                <a:solidFill>
                  <a:schemeClr val="tx1"/>
                </a:solidFill>
                <a:latin typeface="Georgia" panose="02040502050405020303" pitchFamily="18" charset="0"/>
                <a:cs typeface="Arial" panose="020B0604020202020204" pitchFamily="34" charset="0"/>
              </a:rPr>
              <a:t>Article 12(4) of the Charter, in respect of Mr. Banda. The provision reads: “A non-national legally admitted in a territory of a state party to the present Charter, may only be expelled from it by virtue of a decision taken in accordance with the law.”</a:t>
            </a:r>
          </a:p>
          <a:p>
            <a:pPr marL="1146175" indent="-1146175" algn="just">
              <a:buFont typeface="+mj-lt"/>
              <a:buAutoNum type="romanLcPeriod"/>
            </a:pPr>
            <a:r>
              <a:rPr lang="en-US" sz="1600" cap="none" dirty="0">
                <a:solidFill>
                  <a:schemeClr val="tx1"/>
                </a:solidFill>
                <a:latin typeface="Georgia" panose="02040502050405020303" pitchFamily="18" charset="0"/>
                <a:cs typeface="Arial" panose="020B0604020202020204" pitchFamily="34" charset="0"/>
              </a:rPr>
              <a:t> The African Commission found that Mr. Banda was not a national of Zambia by birth, but that his deportation to Malawi was not backed by law.</a:t>
            </a:r>
          </a:p>
          <a:p>
            <a:pPr marL="285750" indent="-285750" algn="l">
              <a:buFont typeface="Arial" panose="020B0604020202020204" pitchFamily="34" charset="0"/>
              <a:buChar char="•"/>
            </a:pPr>
            <a:endParaRPr lang="en-GB" sz="1600" dirty="0">
              <a:latin typeface="Georgia" panose="02040502050405020303" pitchFamily="18" charset="0"/>
            </a:endParaRPr>
          </a:p>
        </p:txBody>
      </p:sp>
    </p:spTree>
    <p:extLst>
      <p:ext uri="{BB962C8B-B14F-4D97-AF65-F5344CB8AC3E}">
        <p14:creationId xmlns:p14="http://schemas.microsoft.com/office/powerpoint/2010/main" val="9458965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8967" y="149797"/>
            <a:ext cx="6061167" cy="744725"/>
          </a:xfrm>
        </p:spPr>
        <p:txBody>
          <a:bodyPr>
            <a:normAutofit/>
          </a:bodyPr>
          <a:lstStyle/>
          <a:p>
            <a:pPr algn="ctr"/>
            <a:r>
              <a:rPr lang="en-GB" sz="1800" b="1" dirty="0">
                <a:solidFill>
                  <a:srgbClr val="00B050"/>
                </a:solidFill>
                <a:latin typeface="Georgia" panose="02040502050405020303" pitchFamily="18" charset="0"/>
              </a:rPr>
              <a:t>…AFRICAN COMMISSION DECISIONS</a:t>
            </a:r>
            <a:endParaRPr lang="en-GB" sz="1800" dirty="0">
              <a:latin typeface="Georgia" panose="02040502050405020303" pitchFamily="18" charset="0"/>
            </a:endParaRPr>
          </a:p>
        </p:txBody>
      </p:sp>
      <p:sp>
        <p:nvSpPr>
          <p:cNvPr id="3" name="Content Placeholder 2"/>
          <p:cNvSpPr>
            <a:spLocks noGrp="1"/>
          </p:cNvSpPr>
          <p:nvPr>
            <p:ph idx="1"/>
          </p:nvPr>
        </p:nvSpPr>
        <p:spPr>
          <a:xfrm>
            <a:off x="824948" y="1255594"/>
            <a:ext cx="10387535" cy="5022376"/>
          </a:xfrm>
        </p:spPr>
        <p:txBody>
          <a:bodyPr>
            <a:normAutofit fontScale="40000" lnSpcReduction="20000"/>
          </a:bodyPr>
          <a:lstStyle/>
          <a:p>
            <a:pPr marL="0" indent="0" algn="ctr">
              <a:buNone/>
            </a:pPr>
            <a:r>
              <a:rPr lang="en-GB" sz="4300" dirty="0">
                <a:solidFill>
                  <a:schemeClr val="tx1"/>
                </a:solidFill>
                <a:latin typeface="Georgia" panose="02040502050405020303" pitchFamily="18" charset="0"/>
                <a:cs typeface="Arial" panose="020B0604020202020204" pitchFamily="34" charset="0"/>
              </a:rPr>
              <a:t>….</a:t>
            </a:r>
            <a:r>
              <a:rPr lang="en-GB" sz="4300" b="1" i="1" dirty="0">
                <a:solidFill>
                  <a:schemeClr val="tx1"/>
                </a:solidFill>
                <a:latin typeface="Georgia" panose="02040502050405020303" pitchFamily="18" charset="0"/>
                <a:cs typeface="Arial" panose="020B0604020202020204" pitchFamily="34" charset="0"/>
              </a:rPr>
              <a:t>Amnesty International v. Zambia </a:t>
            </a:r>
            <a:endParaRPr lang="en-GB" sz="4300" b="1" i="1" cap="none" dirty="0">
              <a:solidFill>
                <a:schemeClr val="tx1"/>
              </a:solidFill>
              <a:latin typeface="Georgia" panose="02040502050405020303" pitchFamily="18" charset="0"/>
              <a:cs typeface="Arial" panose="020B0604020202020204" pitchFamily="34" charset="0"/>
            </a:endParaRPr>
          </a:p>
          <a:p>
            <a:pPr marL="342900" lvl="0" indent="-342900" algn="just">
              <a:buClr>
                <a:srgbClr val="E48312"/>
              </a:buClr>
              <a:buFont typeface="Wingdings" panose="05000000000000000000" pitchFamily="2" charset="2"/>
              <a:buChar char="v"/>
            </a:pPr>
            <a:endParaRPr lang="en-US" sz="4000" spc="200" dirty="0">
              <a:solidFill>
                <a:srgbClr val="000000"/>
              </a:solidFill>
              <a:latin typeface="Georgia" panose="02040502050405020303" pitchFamily="18" charset="0"/>
              <a:cs typeface="Arial" panose="020B0604020202020204" pitchFamily="34" charset="0"/>
            </a:endParaRPr>
          </a:p>
          <a:p>
            <a:pPr marL="400050" lvl="0" indent="-400050" algn="just">
              <a:lnSpc>
                <a:spcPct val="160000"/>
              </a:lnSpc>
              <a:spcBef>
                <a:spcPts val="0"/>
              </a:spcBef>
              <a:spcAft>
                <a:spcPts val="0"/>
              </a:spcAft>
              <a:buClr>
                <a:srgbClr val="E48312"/>
              </a:buClr>
              <a:buFont typeface="+mj-lt"/>
              <a:buAutoNum type="romanLcPeriod" startAt="3"/>
            </a:pPr>
            <a:r>
              <a:rPr lang="en-US" sz="4300" dirty="0">
                <a:solidFill>
                  <a:schemeClr val="tx1"/>
                </a:solidFill>
                <a:latin typeface="Georgia" panose="02040502050405020303" pitchFamily="18" charset="0"/>
                <a:cs typeface="Arial" panose="020B0604020202020204" pitchFamily="34" charset="0"/>
              </a:rPr>
              <a:t>Article 7 (1) (a) of the Charter, on the right to appeal, in respect of Mr. </a:t>
            </a:r>
            <a:r>
              <a:rPr lang="en-US" sz="4300" dirty="0" err="1">
                <a:solidFill>
                  <a:schemeClr val="tx1"/>
                </a:solidFill>
                <a:latin typeface="Georgia" panose="02040502050405020303" pitchFamily="18" charset="0"/>
                <a:cs typeface="Arial" panose="020B0604020202020204" pitchFamily="34" charset="0"/>
              </a:rPr>
              <a:t>Chinula</a:t>
            </a:r>
            <a:r>
              <a:rPr lang="en-US" sz="4300" dirty="0">
                <a:solidFill>
                  <a:schemeClr val="tx1"/>
                </a:solidFill>
                <a:latin typeface="Georgia" panose="02040502050405020303" pitchFamily="18" charset="0"/>
                <a:cs typeface="Arial" panose="020B0604020202020204" pitchFamily="34" charset="0"/>
              </a:rPr>
              <a:t>, as he was not given any opportunity to approach the Zambian courts and appeal against the deportation order</a:t>
            </a:r>
            <a:r>
              <a:rPr lang="en-US" sz="4300" spc="200" dirty="0">
                <a:solidFill>
                  <a:srgbClr val="000000"/>
                </a:solidFill>
                <a:latin typeface="Georgia" panose="02040502050405020303" pitchFamily="18" charset="0"/>
                <a:cs typeface="Arial" panose="020B0604020202020204" pitchFamily="34" charset="0"/>
              </a:rPr>
              <a:t>.  </a:t>
            </a:r>
          </a:p>
          <a:p>
            <a:pPr marL="400050" lvl="0" indent="-400050" algn="just">
              <a:lnSpc>
                <a:spcPct val="160000"/>
              </a:lnSpc>
              <a:spcBef>
                <a:spcPts val="0"/>
              </a:spcBef>
              <a:spcAft>
                <a:spcPts val="0"/>
              </a:spcAft>
              <a:buClr>
                <a:srgbClr val="E48312"/>
              </a:buClr>
              <a:buFont typeface="+mj-lt"/>
              <a:buAutoNum type="romanLcPeriod" startAt="3"/>
            </a:pPr>
            <a:r>
              <a:rPr lang="en-US" sz="4300" dirty="0">
                <a:solidFill>
                  <a:schemeClr val="tx1"/>
                </a:solidFill>
                <a:latin typeface="Georgia" panose="02040502050405020303" pitchFamily="18" charset="0"/>
                <a:cs typeface="Arial" panose="020B0604020202020204" pitchFamily="34" charset="0"/>
              </a:rPr>
              <a:t>Article 5 of the Charter, on the inherent right to human dignity, “by forcing Banda and </a:t>
            </a:r>
            <a:r>
              <a:rPr lang="en-US" sz="4300" dirty="0" err="1">
                <a:solidFill>
                  <a:schemeClr val="tx1"/>
                </a:solidFill>
                <a:latin typeface="Georgia" panose="02040502050405020303" pitchFamily="18" charset="0"/>
                <a:cs typeface="Arial" panose="020B0604020202020204" pitchFamily="34" charset="0"/>
              </a:rPr>
              <a:t>Chinula</a:t>
            </a:r>
            <a:r>
              <a:rPr lang="en-US" sz="4300" dirty="0">
                <a:solidFill>
                  <a:schemeClr val="tx1"/>
                </a:solidFill>
                <a:latin typeface="Georgia" panose="02040502050405020303" pitchFamily="18" charset="0"/>
                <a:cs typeface="Arial" panose="020B0604020202020204" pitchFamily="34" charset="0"/>
              </a:rPr>
              <a:t> to live as stateless persons under degrading conditions…depriving them of their family and…depriving their families of the men’s support…”</a:t>
            </a:r>
          </a:p>
          <a:p>
            <a:pPr marL="400050" lvl="0" indent="-400050" algn="just">
              <a:lnSpc>
                <a:spcPct val="160000"/>
              </a:lnSpc>
              <a:spcBef>
                <a:spcPts val="0"/>
              </a:spcBef>
              <a:spcAft>
                <a:spcPts val="0"/>
              </a:spcAft>
              <a:buClr>
                <a:srgbClr val="E48312"/>
              </a:buClr>
              <a:buFont typeface="+mj-lt"/>
              <a:buAutoNum type="romanLcPeriod" startAt="3"/>
            </a:pPr>
            <a:r>
              <a:rPr lang="en-US" sz="4300" dirty="0">
                <a:solidFill>
                  <a:schemeClr val="tx1"/>
                </a:solidFill>
                <a:latin typeface="Georgia" panose="02040502050405020303" pitchFamily="18" charset="0"/>
                <a:cs typeface="Arial" panose="020B0604020202020204" pitchFamily="34" charset="0"/>
              </a:rPr>
              <a:t>Article 10 of the Charter, on the right to free association, as the arbitrary deportation of the two politicians prevented them from participating in the activities of their political party, United National Independence Party</a:t>
            </a:r>
          </a:p>
          <a:p>
            <a:pPr marL="0" indent="0" algn="just">
              <a:lnSpc>
                <a:spcPct val="160000"/>
              </a:lnSpc>
              <a:spcBef>
                <a:spcPts val="0"/>
              </a:spcBef>
              <a:spcAft>
                <a:spcPts val="0"/>
              </a:spcAft>
              <a:buNone/>
            </a:pPr>
            <a:endParaRPr lang="en-US" sz="4300" dirty="0">
              <a:solidFill>
                <a:schemeClr val="tx1"/>
              </a:solidFill>
              <a:latin typeface="Georgia" panose="02040502050405020303" pitchFamily="18" charset="0"/>
              <a:cs typeface="Arial" panose="020B0604020202020204" pitchFamily="34" charset="0"/>
            </a:endParaRPr>
          </a:p>
          <a:p>
            <a:pPr algn="just">
              <a:lnSpc>
                <a:spcPct val="160000"/>
              </a:lnSpc>
              <a:spcBef>
                <a:spcPts val="0"/>
              </a:spcBef>
              <a:spcAft>
                <a:spcPts val="0"/>
              </a:spcAft>
              <a:buFont typeface="Wingdings" panose="05000000000000000000" pitchFamily="2" charset="2"/>
              <a:buChar char="v"/>
            </a:pPr>
            <a:r>
              <a:rPr lang="en-US" sz="4300" dirty="0">
                <a:solidFill>
                  <a:schemeClr val="tx1"/>
                </a:solidFill>
                <a:latin typeface="Georgia" panose="02040502050405020303" pitchFamily="18" charset="0"/>
                <a:cs typeface="Arial" panose="020B0604020202020204" pitchFamily="34" charset="0"/>
              </a:rPr>
              <a:t>The Commission also recommended that the Government of Zambia should grant the request of the family of </a:t>
            </a:r>
            <a:r>
              <a:rPr lang="en-US" sz="4300" dirty="0" err="1">
                <a:solidFill>
                  <a:schemeClr val="tx1"/>
                </a:solidFill>
                <a:latin typeface="Georgia" panose="02040502050405020303" pitchFamily="18" charset="0"/>
                <a:cs typeface="Arial" panose="020B0604020202020204" pitchFamily="34" charset="0"/>
              </a:rPr>
              <a:t>Chinula</a:t>
            </a:r>
            <a:r>
              <a:rPr lang="en-US" sz="4300" dirty="0">
                <a:solidFill>
                  <a:schemeClr val="tx1"/>
                </a:solidFill>
                <a:latin typeface="Georgia" panose="02040502050405020303" pitchFamily="18" charset="0"/>
                <a:cs typeface="Arial" panose="020B0604020202020204" pitchFamily="34" charset="0"/>
              </a:rPr>
              <a:t> for the return of Mr. </a:t>
            </a:r>
            <a:r>
              <a:rPr lang="en-US" sz="4300" dirty="0" err="1">
                <a:solidFill>
                  <a:schemeClr val="tx1"/>
                </a:solidFill>
                <a:latin typeface="Georgia" panose="02040502050405020303" pitchFamily="18" charset="0"/>
                <a:cs typeface="Arial" panose="020B0604020202020204" pitchFamily="34" charset="0"/>
              </a:rPr>
              <a:t>Chinula’s</a:t>
            </a:r>
            <a:r>
              <a:rPr lang="en-US" sz="4300" dirty="0">
                <a:solidFill>
                  <a:schemeClr val="tx1"/>
                </a:solidFill>
                <a:latin typeface="Georgia" panose="02040502050405020303" pitchFamily="18" charset="0"/>
                <a:cs typeface="Arial" panose="020B0604020202020204" pitchFamily="34" charset="0"/>
              </a:rPr>
              <a:t> body for burial in Zambia. </a:t>
            </a:r>
          </a:p>
          <a:p>
            <a:pPr>
              <a:buFont typeface="Wingdings" panose="05000000000000000000" pitchFamily="2" charset="2"/>
              <a:buChar char="v"/>
            </a:pPr>
            <a:endParaRPr lang="en-GB" sz="4300" cap="none" dirty="0">
              <a:solidFill>
                <a:schemeClr val="tx1"/>
              </a:solidFill>
              <a:latin typeface="Georgia" panose="02040502050405020303" pitchFamily="18" charset="0"/>
              <a:cs typeface="Arial" panose="020B0604020202020204" pitchFamily="34" charset="0"/>
            </a:endParaRPr>
          </a:p>
          <a:p>
            <a:endParaRPr lang="en-GB" dirty="0"/>
          </a:p>
        </p:txBody>
      </p:sp>
      <p:sp>
        <p:nvSpPr>
          <p:cNvPr id="4" name="Slide Number Placeholder 3"/>
          <p:cNvSpPr>
            <a:spLocks noGrp="1"/>
          </p:cNvSpPr>
          <p:nvPr>
            <p:ph type="sldNum" sz="quarter" idx="12"/>
          </p:nvPr>
        </p:nvSpPr>
        <p:spPr/>
        <p:txBody>
          <a:bodyPr/>
          <a:lstStyle/>
          <a:p>
            <a:fld id="{2DDFB868-A25B-4680-871C-DD30D2A462D3}" type="slidenum">
              <a:rPr lang="en-GB" smtClean="0"/>
              <a:t>17</a:t>
            </a:fld>
            <a:endParaRPr lang="en-GB" dirty="0"/>
          </a:p>
        </p:txBody>
      </p:sp>
    </p:spTree>
    <p:extLst>
      <p:ext uri="{BB962C8B-B14F-4D97-AF65-F5344CB8AC3E}">
        <p14:creationId xmlns:p14="http://schemas.microsoft.com/office/powerpoint/2010/main" val="7852755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DB1BD-A0F5-0C3D-09DF-FC2FA3DAF500}"/>
              </a:ext>
            </a:extLst>
          </p:cNvPr>
          <p:cNvSpPr>
            <a:spLocks noGrp="1"/>
          </p:cNvSpPr>
          <p:nvPr>
            <p:ph type="title"/>
          </p:nvPr>
        </p:nvSpPr>
        <p:spPr>
          <a:xfrm>
            <a:off x="2210936" y="423080"/>
            <a:ext cx="7506269" cy="718936"/>
          </a:xfrm>
        </p:spPr>
        <p:txBody>
          <a:bodyPr>
            <a:normAutofit/>
          </a:bodyPr>
          <a:lstStyle/>
          <a:p>
            <a:pPr algn="ctr"/>
            <a:r>
              <a:rPr lang="en-GB" sz="1600" b="1" dirty="0">
                <a:solidFill>
                  <a:srgbClr val="00B050"/>
                </a:solidFill>
                <a:latin typeface="Georgia" panose="02040502050405020303" pitchFamily="18" charset="0"/>
              </a:rPr>
              <a:t>…</a:t>
            </a:r>
            <a:r>
              <a:rPr lang="en-GB" sz="1800" b="1" dirty="0">
                <a:solidFill>
                  <a:srgbClr val="00B050"/>
                </a:solidFill>
                <a:latin typeface="Georgia" panose="02040502050405020303" pitchFamily="18" charset="0"/>
              </a:rPr>
              <a:t>AFRICAN COMMISSION DECISIONS</a:t>
            </a:r>
            <a:endParaRPr lang="en-TZ" sz="1800" dirty="0">
              <a:latin typeface="Georgia" panose="02040502050405020303" pitchFamily="18" charset="0"/>
            </a:endParaRPr>
          </a:p>
        </p:txBody>
      </p:sp>
      <p:sp>
        <p:nvSpPr>
          <p:cNvPr id="3" name="Content Placeholder 2">
            <a:extLst>
              <a:ext uri="{FF2B5EF4-FFF2-40B4-BE49-F238E27FC236}">
                <a16:creationId xmlns:a16="http://schemas.microsoft.com/office/drawing/2014/main" id="{716864C0-CD1E-11FE-96FA-9A3EA93488D7}"/>
              </a:ext>
            </a:extLst>
          </p:cNvPr>
          <p:cNvSpPr>
            <a:spLocks noGrp="1"/>
          </p:cNvSpPr>
          <p:nvPr>
            <p:ph idx="1"/>
          </p:nvPr>
        </p:nvSpPr>
        <p:spPr>
          <a:xfrm>
            <a:off x="600502" y="1364775"/>
            <a:ext cx="11041038" cy="4872251"/>
          </a:xfrm>
        </p:spPr>
        <p:txBody>
          <a:bodyPr>
            <a:normAutofit lnSpcReduction="10000"/>
          </a:bodyPr>
          <a:lstStyle/>
          <a:p>
            <a:pPr marL="342900" indent="-342900">
              <a:buFont typeface="+mj-lt"/>
              <a:buAutoNum type="arabicPeriod" startAt="4"/>
            </a:pPr>
            <a:r>
              <a:rPr lang="en-US" sz="1600" b="1" dirty="0">
                <a:latin typeface="Georgia" panose="02040502050405020303" pitchFamily="18" charset="0"/>
                <a:ea typeface="Calibri" panose="020F0502020204030204" pitchFamily="34" charset="0"/>
                <a:cs typeface="Times New Roman" panose="02020603050405020304" pitchFamily="18" charset="0"/>
              </a:rPr>
              <a:t>Communication No. 97/93, John K. </a:t>
            </a:r>
            <a:r>
              <a:rPr lang="en-US" sz="1600" b="1" dirty="0" err="1">
                <a:latin typeface="Georgia" panose="02040502050405020303" pitchFamily="18" charset="0"/>
                <a:ea typeface="Calibri" panose="020F0502020204030204" pitchFamily="34" charset="0"/>
                <a:cs typeface="Times New Roman" panose="02020603050405020304" pitchFamily="18" charset="0"/>
              </a:rPr>
              <a:t>Modise</a:t>
            </a:r>
            <a:r>
              <a:rPr lang="en-US" sz="1600" b="1" dirty="0">
                <a:latin typeface="Georgia" panose="02040502050405020303" pitchFamily="18" charset="0"/>
                <a:ea typeface="Calibri" panose="020F0502020204030204" pitchFamily="34" charset="0"/>
                <a:cs typeface="Times New Roman" panose="02020603050405020304" pitchFamily="18" charset="0"/>
              </a:rPr>
              <a:t> v. Botswana [Merits decision, November 2000]</a:t>
            </a:r>
            <a:endParaRPr lang="en-GB" sz="1600" b="1" dirty="0">
              <a:effectLst/>
              <a:latin typeface="Georgia" panose="02040502050405020303"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v"/>
            </a:pPr>
            <a:r>
              <a:rPr lang="en-GB" sz="1600" dirty="0">
                <a:effectLst/>
                <a:latin typeface="Georgia" panose="02040502050405020303" pitchFamily="18" charset="0"/>
                <a:ea typeface="DengXian" panose="02010600030101010101" pitchFamily="2" charset="-122"/>
                <a:cs typeface="Arial" panose="020B0604020202020204" pitchFamily="34" charset="0"/>
              </a:rPr>
              <a:t>The communication related to a claim by Mr. John K. Modise to Botswana nationality by ancestry. He alleged that he grew up in Botswana although he was born in South Africa, after his father (a Botswana citizen) got married there having immigrated to South Africa for work purposes. In 1978, Botswana authorities deported the Complainant to South Africa following the government’s decision to render him an “undesirable immigrant,” based on his supposed membership in an opposition party named, Botswana National Front</a:t>
            </a:r>
            <a:endParaRPr lang="en-US" sz="1600" dirty="0">
              <a:solidFill>
                <a:schemeClr val="tx1"/>
              </a:solidFill>
              <a:latin typeface="Georgia" panose="02040502050405020303"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v"/>
            </a:pPr>
            <a:r>
              <a:rPr lang="en-US" sz="1600" dirty="0">
                <a:solidFill>
                  <a:schemeClr val="tx1"/>
                </a:solidFill>
                <a:latin typeface="Georgia" panose="02040502050405020303" pitchFamily="18" charset="0"/>
                <a:ea typeface="Calibri" panose="020F0502020204030204" pitchFamily="34" charset="0"/>
                <a:cs typeface="Times New Roman" panose="02020603050405020304" pitchFamily="18" charset="0"/>
              </a:rPr>
              <a:t>Commission also found, inter alia, violations of: </a:t>
            </a:r>
          </a:p>
          <a:p>
            <a:pPr marL="400050" indent="-400050">
              <a:buFont typeface="+mj-lt"/>
              <a:buAutoNum type="romanLcPeriod"/>
            </a:pPr>
            <a:r>
              <a:rPr lang="en-US" sz="1600" dirty="0">
                <a:solidFill>
                  <a:schemeClr val="tx1"/>
                </a:solidFill>
                <a:latin typeface="Georgia" panose="02040502050405020303" pitchFamily="18" charset="0"/>
                <a:ea typeface="Calibri" panose="020F0502020204030204" pitchFamily="34" charset="0"/>
                <a:cs typeface="Times New Roman" panose="02020603050405020304" pitchFamily="18" charset="0"/>
              </a:rPr>
              <a:t>Article 3(2) of the Charter, on the right to equal protection before the law, based on the refusal of South Africa to accept him as its citizen in all the four state-mandated deportations of the complainant from Botswana to South Africa. </a:t>
            </a:r>
          </a:p>
          <a:p>
            <a:pPr marL="400050" indent="-400050">
              <a:buFont typeface="+mj-lt"/>
              <a:buAutoNum type="romanLcPeriod"/>
            </a:pPr>
            <a:r>
              <a:rPr lang="en-US" sz="1600" dirty="0">
                <a:solidFill>
                  <a:schemeClr val="tx1"/>
                </a:solidFill>
                <a:latin typeface="Georgia" panose="02040502050405020303" pitchFamily="18" charset="0"/>
                <a:ea typeface="Calibri" panose="020F0502020204030204" pitchFamily="34" charset="0"/>
                <a:cs typeface="Times New Roman" panose="02020603050405020304" pitchFamily="18" charset="0"/>
              </a:rPr>
              <a:t>Article 5 of the Charter, as the final deportation forced Mr. </a:t>
            </a:r>
            <a:r>
              <a:rPr lang="en-US" sz="1600" dirty="0" err="1">
                <a:solidFill>
                  <a:schemeClr val="tx1"/>
                </a:solidFill>
                <a:latin typeface="Georgia" panose="02040502050405020303" pitchFamily="18" charset="0"/>
                <a:ea typeface="Calibri" panose="020F0502020204030204" pitchFamily="34" charset="0"/>
                <a:cs typeface="Times New Roman" panose="02020603050405020304" pitchFamily="18" charset="0"/>
              </a:rPr>
              <a:t>Modise</a:t>
            </a:r>
            <a:r>
              <a:rPr lang="en-US" sz="1600" dirty="0">
                <a:solidFill>
                  <a:schemeClr val="tx1"/>
                </a:solidFill>
                <a:latin typeface="Georgia" panose="02040502050405020303" pitchFamily="18" charset="0"/>
                <a:ea typeface="Calibri" panose="020F0502020204030204" pitchFamily="34" charset="0"/>
                <a:cs typeface="Times New Roman" panose="02020603050405020304" pitchFamily="18" charset="0"/>
              </a:rPr>
              <a:t> to live for eight years in the former South African Homeland of Bophuthatswana, which eventually deported him to Botswana. Further, the complainant had spent seven years in ‘no-man’s land,’ a border strip between the former South African Homeland of Bophuthatswana and Botswana. “These acts exposed him to personal suffering and indignity.”</a:t>
            </a:r>
          </a:p>
          <a:p>
            <a:pPr marL="400050" indent="-400050">
              <a:buFont typeface="+mj-lt"/>
              <a:buAutoNum type="romanLcPeriod"/>
            </a:pPr>
            <a:r>
              <a:rPr lang="en-US" sz="1600" dirty="0">
                <a:solidFill>
                  <a:schemeClr val="tx1"/>
                </a:solidFill>
                <a:latin typeface="Georgia" panose="02040502050405020303" pitchFamily="18" charset="0"/>
                <a:ea typeface="Calibri" panose="020F0502020204030204" pitchFamily="34" charset="0"/>
                <a:cs typeface="Times New Roman" panose="02020603050405020304" pitchFamily="18" charset="0"/>
              </a:rPr>
              <a:t>Article 13(1) of the Charter, on the right to participate freely in the government of [one’s] country, in two respects. First, the citizenship by registration granted by Botswana, impeded the complainant from vying for high political seats such as the presidency. Second, the complainant’s first deportation demonstrated an attempt to hamper his political participation as it occurred soon after the complainant founded the opposition party.</a:t>
            </a:r>
          </a:p>
          <a:p>
            <a:endParaRPr lang="en-TZ" sz="1600" dirty="0">
              <a:effectLst/>
              <a:latin typeface="Georgia" panose="02040502050405020303" pitchFamily="18" charset="0"/>
              <a:ea typeface="Calibri" panose="020F0502020204030204" pitchFamily="34" charset="0"/>
              <a:cs typeface="Times New Roman" panose="02020603050405020304" pitchFamily="18" charset="0"/>
            </a:endParaRPr>
          </a:p>
          <a:p>
            <a:endParaRPr lang="en-T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TZ" dirty="0"/>
          </a:p>
        </p:txBody>
      </p:sp>
      <p:sp>
        <p:nvSpPr>
          <p:cNvPr id="4" name="Slide Number Placeholder 3">
            <a:extLst>
              <a:ext uri="{FF2B5EF4-FFF2-40B4-BE49-F238E27FC236}">
                <a16:creationId xmlns:a16="http://schemas.microsoft.com/office/drawing/2014/main" id="{2A55DEAD-FD1D-30B1-5483-99502ECB0CBC}"/>
              </a:ext>
            </a:extLst>
          </p:cNvPr>
          <p:cNvSpPr>
            <a:spLocks noGrp="1"/>
          </p:cNvSpPr>
          <p:nvPr>
            <p:ph type="sldNum" sz="quarter" idx="12"/>
          </p:nvPr>
        </p:nvSpPr>
        <p:spPr/>
        <p:txBody>
          <a:bodyPr/>
          <a:lstStyle/>
          <a:p>
            <a:fld id="{2DDFB868-A25B-4680-871C-DD30D2A462D3}" type="slidenum">
              <a:rPr lang="en-GB" smtClean="0"/>
              <a:t>18</a:t>
            </a:fld>
            <a:endParaRPr lang="en-GB" dirty="0"/>
          </a:p>
        </p:txBody>
      </p:sp>
    </p:spTree>
    <p:extLst>
      <p:ext uri="{BB962C8B-B14F-4D97-AF65-F5344CB8AC3E}">
        <p14:creationId xmlns:p14="http://schemas.microsoft.com/office/powerpoint/2010/main" val="310040614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18" y="409434"/>
            <a:ext cx="7246963" cy="705845"/>
          </a:xfrm>
        </p:spPr>
        <p:txBody>
          <a:bodyPr>
            <a:normAutofit/>
          </a:bodyPr>
          <a:lstStyle/>
          <a:p>
            <a:pPr algn="ctr"/>
            <a:r>
              <a:rPr lang="en-US" sz="1800" dirty="0">
                <a:solidFill>
                  <a:srgbClr val="00B050"/>
                </a:solidFill>
                <a:latin typeface="Georgia" panose="02040502050405020303" pitchFamily="18" charset="0"/>
              </a:rPr>
              <a:t>…</a:t>
            </a:r>
            <a:r>
              <a:rPr lang="en-US" sz="1800" b="1" dirty="0">
                <a:solidFill>
                  <a:srgbClr val="00B050"/>
                </a:solidFill>
                <a:latin typeface="Georgia" panose="02040502050405020303" pitchFamily="18" charset="0"/>
              </a:rPr>
              <a:t>AFRICAN COMMISSION DECISIONS </a:t>
            </a:r>
          </a:p>
        </p:txBody>
      </p:sp>
      <p:sp>
        <p:nvSpPr>
          <p:cNvPr id="3" name="Content Placeholder 2"/>
          <p:cNvSpPr>
            <a:spLocks noGrp="1"/>
          </p:cNvSpPr>
          <p:nvPr>
            <p:ph idx="1"/>
          </p:nvPr>
        </p:nvSpPr>
        <p:spPr>
          <a:xfrm>
            <a:off x="1097280" y="1331843"/>
            <a:ext cx="10058400" cy="4537251"/>
          </a:xfrm>
        </p:spPr>
        <p:txBody>
          <a:bodyPr>
            <a:normAutofit/>
          </a:bodyPr>
          <a:lstStyle/>
          <a:p>
            <a:pPr marL="457200" indent="-457200" algn="just">
              <a:buFont typeface="+mj-lt"/>
              <a:buAutoNum type="arabicPeriod" startAt="5"/>
            </a:pPr>
            <a:r>
              <a:rPr lang="en-US" sz="1900" b="1" dirty="0">
                <a:latin typeface="Georgia" panose="02040502050405020303" pitchFamily="18" charset="0"/>
              </a:rPr>
              <a:t>Communication No. 292/02, Institute for Human Rights and Development in Africa (on behalf of Sierra Leonean refugees in Guinea) v. Guinea [Merits decision, 2004]</a:t>
            </a:r>
            <a:endParaRPr lang="en-GB" sz="1900" b="1" dirty="0">
              <a:latin typeface="Georgia" panose="02040502050405020303" pitchFamily="18" charset="0"/>
            </a:endParaRPr>
          </a:p>
          <a:p>
            <a:pPr algn="just">
              <a:buFont typeface="Wingdings" panose="05000000000000000000" pitchFamily="2" charset="2"/>
              <a:buChar char="v"/>
            </a:pPr>
            <a:r>
              <a:rPr lang="en-US" sz="1900" dirty="0">
                <a:solidFill>
                  <a:schemeClr val="tx1"/>
                </a:solidFill>
                <a:latin typeface="Georgia" panose="02040502050405020303" pitchFamily="18" charset="0"/>
              </a:rPr>
              <a:t>This communication related to the treatment of several Sierra Leonean refugees living in Guinea. In 2004, a presidential proclamation (over national radio) instructed that all Sierra Leonean refugees should be rounded up and detained in camps. This resulted in arbitrary deportation to Sierra Leone, extortion, sexual violence, assassinations and daily harassment; mainly perpetrated by the Guinean soldiers.</a:t>
            </a:r>
          </a:p>
          <a:p>
            <a:pPr algn="just">
              <a:buFont typeface="Wingdings" panose="05000000000000000000" pitchFamily="2" charset="2"/>
              <a:buChar char="v"/>
            </a:pPr>
            <a:endParaRPr lang="en-US" sz="1900" dirty="0">
              <a:solidFill>
                <a:schemeClr val="tx1"/>
              </a:solidFill>
              <a:latin typeface="Georgia" panose="02040502050405020303" pitchFamily="18" charset="0"/>
            </a:endParaRPr>
          </a:p>
          <a:p>
            <a:pPr algn="just">
              <a:buFont typeface="Wingdings" panose="05000000000000000000" pitchFamily="2" charset="2"/>
              <a:buChar char="v"/>
            </a:pPr>
            <a:r>
              <a:rPr lang="en-US" sz="1900" dirty="0">
                <a:solidFill>
                  <a:schemeClr val="tx1"/>
                </a:solidFill>
                <a:latin typeface="Georgia" panose="02040502050405020303" pitchFamily="18" charset="0"/>
              </a:rPr>
              <a:t> The Commission found the Republic of Guinea in violation of Articles 2, 4, 5, 12(5) and 14 of the Charter and Article 4 of the Convention Governing Specific Aspects of the Refugee Problems in Africa. Further, it recommended the establishment of a Joint Commission of the Sierra Leonean and the Guinea Governments mandated to assess the losses by various victims with the view to compensate the victims. </a:t>
            </a:r>
            <a:endParaRPr lang="en-GB" sz="1900" dirty="0">
              <a:solidFill>
                <a:schemeClr val="tx1"/>
              </a:solidFill>
              <a:latin typeface="Georgia" panose="02040502050405020303" pitchFamily="18" charset="0"/>
            </a:endParaRPr>
          </a:p>
          <a:p>
            <a:pPr algn="just">
              <a:buFont typeface="Wingdings" panose="05000000000000000000" pitchFamily="2" charset="2"/>
              <a:buChar char="v"/>
            </a:pPr>
            <a:endParaRPr lang="en-GB" sz="1900" dirty="0">
              <a:solidFill>
                <a:schemeClr val="tx1"/>
              </a:solidFill>
              <a:latin typeface="Georgia" panose="02040502050405020303" pitchFamily="18" charset="0"/>
            </a:endParaRPr>
          </a:p>
          <a:p>
            <a:pPr algn="just">
              <a:buFont typeface="Wingdings" panose="05000000000000000000" pitchFamily="2" charset="2"/>
              <a:buChar char="v"/>
            </a:pPr>
            <a:endParaRPr lang="en-GB" b="1" dirty="0"/>
          </a:p>
          <a:p>
            <a:pPr marL="457200" lvl="0" indent="-457200" algn="just">
              <a:buFont typeface="+mj-lt"/>
              <a:buAutoNum type="arabicPeriod"/>
            </a:pPr>
            <a:endParaRPr lang="en-US" b="1" dirty="0"/>
          </a:p>
          <a:p>
            <a:pPr marL="457200" indent="-457200" algn="just">
              <a:buFont typeface="+mj-lt"/>
              <a:buAutoNum type="arabicPeriod"/>
            </a:pPr>
            <a:endParaRPr lang="en-GB" b="1" dirty="0"/>
          </a:p>
          <a:p>
            <a:pPr lvl="0" algn="just"/>
            <a:endParaRPr lang="en-US" dirty="0">
              <a:latin typeface="Arial" panose="020B0604020202020204" pitchFamily="34" charset="0"/>
              <a:cs typeface="Arial" panose="020B0604020202020204" pitchFamily="34" charset="0"/>
            </a:endParaRPr>
          </a:p>
          <a:p>
            <a:pPr marL="0" indent="0" algn="just">
              <a:buNone/>
            </a:pPr>
            <a:endParaRPr lang="en-US" dirty="0"/>
          </a:p>
          <a:p>
            <a:pPr marL="0" indent="0" algn="just">
              <a:buNone/>
            </a:pPr>
            <a:endParaRPr lang="en-US" dirty="0"/>
          </a:p>
        </p:txBody>
      </p:sp>
      <p:sp>
        <p:nvSpPr>
          <p:cNvPr id="6" name="Slide Number Placeholder 5"/>
          <p:cNvSpPr>
            <a:spLocks noGrp="1"/>
          </p:cNvSpPr>
          <p:nvPr>
            <p:ph type="sldNum" sz="quarter" idx="12"/>
          </p:nvPr>
        </p:nvSpPr>
        <p:spPr/>
        <p:txBody>
          <a:bodyPr/>
          <a:lstStyle/>
          <a:p>
            <a:fld id="{6ECC5299-E43E-41E7-974C-CF0B27ED81DD}" type="slidenum">
              <a:rPr lang="en-US" smtClean="0"/>
              <a:t>19</a:t>
            </a:fld>
            <a:endParaRPr lang="en-US" dirty="0"/>
          </a:p>
        </p:txBody>
      </p:sp>
    </p:spTree>
    <p:extLst>
      <p:ext uri="{BB962C8B-B14F-4D97-AF65-F5344CB8AC3E}">
        <p14:creationId xmlns:p14="http://schemas.microsoft.com/office/powerpoint/2010/main" val="14482832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3857" y="377370"/>
            <a:ext cx="8229600" cy="1256554"/>
          </a:xfrm>
        </p:spPr>
        <p:txBody>
          <a:bodyPr>
            <a:normAutofit/>
          </a:bodyPr>
          <a:lstStyle/>
          <a:p>
            <a:pPr algn="ctr"/>
            <a:br>
              <a:rPr lang="en-US" b="1" dirty="0"/>
            </a:br>
            <a:r>
              <a:rPr lang="en-US" sz="1800" b="1" dirty="0">
                <a:solidFill>
                  <a:srgbClr val="00B050"/>
                </a:solidFill>
                <a:latin typeface="Georgia" panose="02040502050405020303" pitchFamily="18" charset="0"/>
              </a:rPr>
              <a:t>INTRODUCTION </a:t>
            </a:r>
            <a:br>
              <a:rPr lang="en-US" sz="1800" b="1" dirty="0">
                <a:solidFill>
                  <a:srgbClr val="00B050"/>
                </a:solidFill>
                <a:latin typeface="Georgia" panose="02040502050405020303" pitchFamily="18" charset="0"/>
              </a:rPr>
            </a:br>
            <a:endParaRPr lang="en-US" sz="1800" b="1" dirty="0">
              <a:solidFill>
                <a:srgbClr val="00B050"/>
              </a:solidFill>
              <a:latin typeface="Georgia" panose="02040502050405020303" pitchFamily="18" charset="0"/>
            </a:endParaRPr>
          </a:p>
        </p:txBody>
      </p:sp>
      <p:sp>
        <p:nvSpPr>
          <p:cNvPr id="3" name="Content Placeholder 2"/>
          <p:cNvSpPr>
            <a:spLocks noGrp="1"/>
          </p:cNvSpPr>
          <p:nvPr>
            <p:ph idx="1"/>
          </p:nvPr>
        </p:nvSpPr>
        <p:spPr>
          <a:xfrm>
            <a:off x="1345474" y="1737359"/>
            <a:ext cx="9496697" cy="4618991"/>
          </a:xfrm>
        </p:spPr>
        <p:txBody>
          <a:bodyPr>
            <a:normAutofit/>
          </a:bodyPr>
          <a:lstStyle/>
          <a:p>
            <a:pPr algn="just">
              <a:buFont typeface="Wingdings" panose="05000000000000000000" pitchFamily="2" charset="2"/>
              <a:buChar char="v"/>
            </a:pPr>
            <a:r>
              <a:rPr lang="en-GB" sz="1900" dirty="0">
                <a:solidFill>
                  <a:schemeClr val="tx1"/>
                </a:solidFill>
                <a:latin typeface="Georgia" panose="02040502050405020303" pitchFamily="18" charset="0"/>
              </a:rPr>
              <a:t>In relation to the development of human rights and social justice jurisprudence at the continental level, the African Union Human Rights System relies on three key organs: African Court on Human and Peoples’ Rights (African Court), African Commission on Human and Peoples’ Rights (African Commission) and African Committee of Experts on the Rights and Welfare of the Child (ACERWC)</a:t>
            </a:r>
            <a:endParaRPr lang="en-GB" sz="1900" dirty="0">
              <a:solidFill>
                <a:schemeClr val="tx1"/>
              </a:solidFill>
              <a:latin typeface="Georgia" panose="02040502050405020303" pitchFamily="18" charset="0"/>
              <a:ea typeface="Calibri" panose="020F0502020204030204" pitchFamily="34" charset="0"/>
            </a:endParaRPr>
          </a:p>
          <a:p>
            <a:pPr lvl="0" algn="just">
              <a:buFont typeface="Wingdings" panose="05000000000000000000" pitchFamily="2" charset="2"/>
              <a:buChar char="v"/>
            </a:pPr>
            <a:r>
              <a:rPr lang="en-GB" sz="1900" dirty="0">
                <a:solidFill>
                  <a:schemeClr val="tx1"/>
                </a:solidFill>
                <a:latin typeface="Georgia" panose="02040502050405020303" pitchFamily="18" charset="0"/>
              </a:rPr>
              <a:t>This presentation focuses on the landmark jurisprudential contributions of the three organs relevant to the theme of the conference: </a:t>
            </a:r>
            <a:r>
              <a:rPr lang="en-GB" sz="1900" i="1" dirty="0">
                <a:solidFill>
                  <a:schemeClr val="tx1"/>
                </a:solidFill>
                <a:latin typeface="Georgia" panose="02040502050405020303" pitchFamily="18" charset="0"/>
              </a:rPr>
              <a:t>access to asylum, access to territory, access to justice and access to rights</a:t>
            </a:r>
            <a:r>
              <a:rPr lang="en-GB" sz="1900" dirty="0">
                <a:solidFill>
                  <a:schemeClr val="tx1"/>
                </a:solidFill>
                <a:latin typeface="Georgia" panose="02040502050405020303" pitchFamily="18" charset="0"/>
              </a:rPr>
              <a:t>.  </a:t>
            </a:r>
            <a:endParaRPr lang="en-US" sz="1900" dirty="0">
              <a:solidFill>
                <a:schemeClr val="tx1"/>
              </a:solidFill>
              <a:latin typeface="Georgia" panose="02040502050405020303" pitchFamily="18" charset="0"/>
            </a:endParaRPr>
          </a:p>
          <a:p>
            <a:pPr algn="just">
              <a:buFont typeface="Wingdings" panose="05000000000000000000" pitchFamily="2" charset="2"/>
              <a:buChar char="v"/>
            </a:pPr>
            <a:r>
              <a:rPr lang="en-GB" sz="1900" dirty="0">
                <a:solidFill>
                  <a:schemeClr val="tx1"/>
                </a:solidFill>
                <a:latin typeface="Georgia" panose="02040502050405020303" pitchFamily="18" charset="0"/>
                <a:ea typeface="Calibri" panose="020F0502020204030204" pitchFamily="34" charset="0"/>
              </a:rPr>
              <a:t> </a:t>
            </a:r>
            <a:r>
              <a:rPr lang="en-GB" sz="1900" dirty="0">
                <a:solidFill>
                  <a:schemeClr val="tx1"/>
                </a:solidFill>
                <a:latin typeface="Georgia" panose="02040502050405020303" pitchFamily="18" charset="0"/>
              </a:rPr>
              <a:t>Instructively, the three organs have carved out the interpretation of pertinent concepts such as ‘statelessness,’ ‘nationality’, and ‘citizenship’ from a human rights approach, mainly stemming from the African Charter on Human and Peoples’ Rights (especially the African Commission and the African Court) and the African Charter on the Rights and Welfare of the Child (especially the ACERWC)</a:t>
            </a:r>
            <a:endParaRPr lang="en-US" sz="1900" b="1" dirty="0">
              <a:solidFill>
                <a:schemeClr val="tx1"/>
              </a:solidFill>
              <a:latin typeface="Georgia" panose="02040502050405020303" pitchFamily="18" charset="0"/>
              <a:cs typeface="Arial" panose="020B0604020202020204" pitchFamily="34" charset="0"/>
            </a:endParaRPr>
          </a:p>
          <a:p>
            <a:pPr marL="0" indent="0">
              <a:buNone/>
            </a:pPr>
            <a:endParaRPr lang="en-US" sz="1900" dirty="0">
              <a:latin typeface="Georgia" panose="02040502050405020303" pitchFamily="18" charset="0"/>
            </a:endParaRPr>
          </a:p>
        </p:txBody>
      </p:sp>
      <p:sp>
        <p:nvSpPr>
          <p:cNvPr id="6" name="Slide Number Placeholder 5"/>
          <p:cNvSpPr>
            <a:spLocks noGrp="1"/>
          </p:cNvSpPr>
          <p:nvPr>
            <p:ph type="sldNum" sz="quarter" idx="12"/>
          </p:nvPr>
        </p:nvSpPr>
        <p:spPr/>
        <p:txBody>
          <a:bodyPr/>
          <a:lstStyle/>
          <a:p>
            <a:fld id="{6ECC5299-E43E-41E7-974C-CF0B27ED81DD}" type="slidenum">
              <a:rPr lang="en-US" smtClean="0"/>
              <a:t>2</a:t>
            </a:fld>
            <a:endParaRPr lang="en-US" dirty="0"/>
          </a:p>
        </p:txBody>
      </p:sp>
    </p:spTree>
    <p:extLst>
      <p:ext uri="{BB962C8B-B14F-4D97-AF65-F5344CB8AC3E}">
        <p14:creationId xmlns:p14="http://schemas.microsoft.com/office/powerpoint/2010/main" val="81678034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19" y="409434"/>
            <a:ext cx="6619166" cy="614148"/>
          </a:xfrm>
        </p:spPr>
        <p:txBody>
          <a:bodyPr>
            <a:normAutofit/>
          </a:bodyPr>
          <a:lstStyle/>
          <a:p>
            <a:pPr algn="ctr"/>
            <a:r>
              <a:rPr lang="en-US" sz="1800" dirty="0">
                <a:solidFill>
                  <a:srgbClr val="00B050"/>
                </a:solidFill>
                <a:latin typeface="Georgia" panose="02040502050405020303" pitchFamily="18" charset="0"/>
              </a:rPr>
              <a:t>…</a:t>
            </a:r>
            <a:r>
              <a:rPr lang="en-US" sz="1800" b="1" dirty="0">
                <a:solidFill>
                  <a:srgbClr val="00B050"/>
                </a:solidFill>
                <a:latin typeface="Georgia" panose="02040502050405020303" pitchFamily="18" charset="0"/>
              </a:rPr>
              <a:t>AFRICAN COMMISSION DECISIONS </a:t>
            </a:r>
          </a:p>
        </p:txBody>
      </p:sp>
      <p:sp>
        <p:nvSpPr>
          <p:cNvPr id="3" name="Content Placeholder 2"/>
          <p:cNvSpPr>
            <a:spLocks noGrp="1"/>
          </p:cNvSpPr>
          <p:nvPr>
            <p:ph idx="1"/>
          </p:nvPr>
        </p:nvSpPr>
        <p:spPr>
          <a:xfrm>
            <a:off x="559558" y="1255044"/>
            <a:ext cx="11191164" cy="4614050"/>
          </a:xfrm>
        </p:spPr>
        <p:txBody>
          <a:bodyPr>
            <a:normAutofit fontScale="70000" lnSpcReduction="20000"/>
          </a:bodyPr>
          <a:lstStyle/>
          <a:p>
            <a:pPr marL="514350" indent="-514350" algn="just">
              <a:buFont typeface="+mj-lt"/>
              <a:buAutoNum type="arabicPeriod" startAt="6"/>
            </a:pPr>
            <a:r>
              <a:rPr lang="en-US" sz="2600" b="1" dirty="0">
                <a:latin typeface="Georgia" panose="02040502050405020303" pitchFamily="18" charset="0"/>
              </a:rPr>
              <a:t>Communication No. 317/2006, The Nubian Community in Kenya v. The Republic of Kenya [Merits decision, February 2015] </a:t>
            </a:r>
          </a:p>
          <a:p>
            <a:pPr algn="just">
              <a:buFont typeface="Wingdings" panose="05000000000000000000" pitchFamily="2" charset="2"/>
              <a:buChar char="v"/>
            </a:pPr>
            <a:r>
              <a:rPr lang="en-US" sz="2600" dirty="0">
                <a:solidFill>
                  <a:schemeClr val="tx1"/>
                </a:solidFill>
                <a:latin typeface="Georgia" panose="02040502050405020303" pitchFamily="18" charset="0"/>
              </a:rPr>
              <a:t>The Commission found, inter alia, violations of: </a:t>
            </a:r>
          </a:p>
          <a:p>
            <a:pPr marL="514350" indent="-514350" algn="just">
              <a:buFont typeface="+mj-lt"/>
              <a:buAutoNum type="romanLcPeriod"/>
            </a:pPr>
            <a:r>
              <a:rPr lang="en-US" sz="2600" dirty="0">
                <a:solidFill>
                  <a:schemeClr val="tx1"/>
                </a:solidFill>
                <a:latin typeface="Georgia" panose="02040502050405020303" pitchFamily="18" charset="0"/>
              </a:rPr>
              <a:t>Article 2 of the Charter, as the Nubian Community were unfairly discriminated against in the acquisition of identity documents solely on account of their ethnic and religious affiliations.</a:t>
            </a:r>
          </a:p>
          <a:p>
            <a:pPr marL="514350" indent="-514350" algn="just">
              <a:buFont typeface="+mj-lt"/>
              <a:buAutoNum type="romanLcPeriod"/>
            </a:pPr>
            <a:r>
              <a:rPr lang="en-US" sz="2600" dirty="0">
                <a:solidFill>
                  <a:schemeClr val="tx1"/>
                </a:solidFill>
                <a:latin typeface="Georgia" panose="02040502050405020303" pitchFamily="18" charset="0"/>
              </a:rPr>
              <a:t>Article 3 of the Charter, as the Nubian Community, unlike other communities, were subjected to unlawful procedures in their attempts to acquire national identity cards such as providing their grand-parents’ identification documents; undergoing questioning by a “vetting committee” and thereafter obtaining the committee’s approval; visiting the Magistrates’ Court in order to swear an affidavit in support of their claim; and payment of a mandatory court fee.  </a:t>
            </a:r>
          </a:p>
          <a:p>
            <a:pPr marL="514350" indent="-514350" algn="just">
              <a:buFont typeface="+mj-lt"/>
              <a:buAutoNum type="romanLcPeriod"/>
            </a:pPr>
            <a:r>
              <a:rPr lang="en-US" sz="2600" dirty="0">
                <a:solidFill>
                  <a:schemeClr val="tx1"/>
                </a:solidFill>
                <a:latin typeface="Georgia" panose="02040502050405020303" pitchFamily="18" charset="0"/>
              </a:rPr>
              <a:t>Article 5 of the Charter, on the right to inherent human dignity and respect of one’s legal status, as Kenya failed to take measures to prevent members of the Nubian Community from becoming stateless and by failing to put in place fair processes, devoid of discrimination and arbitrariness for the acquisition of identity documents. Notably, the Commission asserted that nationality was intricately linked to Kenyan Nubians’ juridical personality [synonymous with ‘legal status’]. </a:t>
            </a:r>
          </a:p>
          <a:p>
            <a:pPr algn="just">
              <a:buFont typeface="Wingdings" panose="05000000000000000000" pitchFamily="2" charset="2"/>
              <a:buChar char="v"/>
            </a:pPr>
            <a:r>
              <a:rPr lang="en-US" sz="2600" dirty="0">
                <a:solidFill>
                  <a:schemeClr val="tx1"/>
                </a:solidFill>
                <a:latin typeface="Georgia" panose="02040502050405020303" pitchFamily="18" charset="0"/>
              </a:rPr>
              <a:t>The Commission requested the Republic of Kenya to “establish objective, transparent and non-discriminatory criteria and procedures for determining Kenyan citizenship.”</a:t>
            </a:r>
          </a:p>
          <a:p>
            <a:pPr algn="just">
              <a:buFont typeface="Wingdings" panose="05000000000000000000" pitchFamily="2" charset="2"/>
              <a:buChar char="v"/>
            </a:pPr>
            <a:endParaRPr lang="en-GB" sz="2600" dirty="0">
              <a:solidFill>
                <a:schemeClr val="tx1"/>
              </a:solidFill>
              <a:latin typeface="Georgia" panose="02040502050405020303" pitchFamily="18" charset="0"/>
            </a:endParaRPr>
          </a:p>
          <a:p>
            <a:pPr algn="just">
              <a:buFont typeface="Wingdings" panose="05000000000000000000" pitchFamily="2" charset="2"/>
              <a:buChar char="v"/>
            </a:pPr>
            <a:endParaRPr lang="en-GB" b="1" dirty="0"/>
          </a:p>
          <a:p>
            <a:pPr marL="457200" lvl="0" indent="-457200" algn="just">
              <a:buFont typeface="+mj-lt"/>
              <a:buAutoNum type="arabicPeriod"/>
            </a:pPr>
            <a:endParaRPr lang="en-US" b="1" dirty="0"/>
          </a:p>
          <a:p>
            <a:pPr marL="457200" indent="-457200" algn="just">
              <a:buFont typeface="+mj-lt"/>
              <a:buAutoNum type="arabicPeriod"/>
            </a:pPr>
            <a:endParaRPr lang="en-GB" b="1" dirty="0"/>
          </a:p>
          <a:p>
            <a:pPr lvl="0" algn="just"/>
            <a:endParaRPr lang="en-US" dirty="0">
              <a:latin typeface="Arial" panose="020B0604020202020204" pitchFamily="34" charset="0"/>
              <a:cs typeface="Arial" panose="020B0604020202020204" pitchFamily="34" charset="0"/>
            </a:endParaRPr>
          </a:p>
          <a:p>
            <a:pPr marL="0" indent="0" algn="just">
              <a:buNone/>
            </a:pPr>
            <a:endParaRPr lang="en-US" dirty="0"/>
          </a:p>
          <a:p>
            <a:pPr marL="0" indent="0" algn="just">
              <a:buNone/>
            </a:pPr>
            <a:endParaRPr lang="en-US" dirty="0"/>
          </a:p>
        </p:txBody>
      </p:sp>
      <p:sp>
        <p:nvSpPr>
          <p:cNvPr id="6" name="Slide Number Placeholder 5"/>
          <p:cNvSpPr>
            <a:spLocks noGrp="1"/>
          </p:cNvSpPr>
          <p:nvPr>
            <p:ph type="sldNum" sz="quarter" idx="12"/>
          </p:nvPr>
        </p:nvSpPr>
        <p:spPr/>
        <p:txBody>
          <a:bodyPr/>
          <a:lstStyle/>
          <a:p>
            <a:fld id="{6ECC5299-E43E-41E7-974C-CF0B27ED81DD}" type="slidenum">
              <a:rPr lang="en-US" smtClean="0"/>
              <a:t>20</a:t>
            </a:fld>
            <a:endParaRPr lang="en-US" dirty="0"/>
          </a:p>
        </p:txBody>
      </p:sp>
    </p:spTree>
    <p:extLst>
      <p:ext uri="{BB962C8B-B14F-4D97-AF65-F5344CB8AC3E}">
        <p14:creationId xmlns:p14="http://schemas.microsoft.com/office/powerpoint/2010/main" val="16054259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8298" y="368490"/>
            <a:ext cx="9026629" cy="886554"/>
          </a:xfrm>
        </p:spPr>
        <p:txBody>
          <a:bodyPr>
            <a:normAutofit/>
          </a:bodyPr>
          <a:lstStyle/>
          <a:p>
            <a:pPr marL="1028700" indent="-1028700" algn="ctr">
              <a:buFont typeface="+mj-lt"/>
              <a:buAutoNum type="romanUcPeriod" startAt="3"/>
            </a:pPr>
            <a:r>
              <a:rPr lang="en-US" sz="2000" b="1" dirty="0">
                <a:solidFill>
                  <a:srgbClr val="00B050"/>
                </a:solidFill>
                <a:latin typeface="Georgia" panose="02040502050405020303" pitchFamily="18" charset="0"/>
                <a:cs typeface="Arial" panose="020B0604020202020204" pitchFamily="34" charset="0"/>
              </a:rPr>
              <a:t>ACERWC DECISIONS </a:t>
            </a:r>
            <a:endParaRPr lang="en-GB" sz="2000" dirty="0">
              <a:latin typeface="Georgia" panose="02040502050405020303" pitchFamily="18" charset="0"/>
            </a:endParaRPr>
          </a:p>
        </p:txBody>
      </p:sp>
      <p:sp>
        <p:nvSpPr>
          <p:cNvPr id="3" name="Content Placeholder 2"/>
          <p:cNvSpPr>
            <a:spLocks noGrp="1"/>
          </p:cNvSpPr>
          <p:nvPr>
            <p:ph idx="1"/>
          </p:nvPr>
        </p:nvSpPr>
        <p:spPr/>
        <p:txBody>
          <a:bodyPr>
            <a:normAutofit/>
          </a:bodyPr>
          <a:lstStyle/>
          <a:p>
            <a:pPr marL="457200" lvl="0" indent="-457200">
              <a:buFont typeface="+mj-lt"/>
              <a:buAutoNum type="arabicPeriod"/>
            </a:pPr>
            <a:r>
              <a:rPr lang="en-US" sz="1800" b="1" dirty="0">
                <a:latin typeface="Georgia" panose="02040502050405020303" pitchFamily="18" charset="0"/>
              </a:rPr>
              <a:t>Communication No. Com/002/2009, Decision on the communication submitted by the Institute for Human Rights and Development in Africa &amp; the Open Society Justice Initiative (On Behalf of Children of Nubian Descent in Kenya) against the Government of Kenya [Merits decision, 22 March 2011]	</a:t>
            </a:r>
          </a:p>
          <a:p>
            <a:pPr marL="457200" lvl="0" indent="-457200">
              <a:buFont typeface="+mj-lt"/>
              <a:buAutoNum type="arabicPeriod"/>
            </a:pPr>
            <a:r>
              <a:rPr lang="en-US" sz="1800" b="1" dirty="0">
                <a:latin typeface="Georgia" panose="02040502050405020303" pitchFamily="18" charset="0"/>
              </a:rPr>
              <a:t>Communication No. Com/001/2015, Decision on the communication submitted by the African Centre of Justice and Peace Studies (ACJPS) and Peoples’ Legal Aid Centre (PLACE) against the Government of Sudan [Merits decision, May 2018]	</a:t>
            </a:r>
          </a:p>
        </p:txBody>
      </p:sp>
      <p:sp>
        <p:nvSpPr>
          <p:cNvPr id="4" name="Slide Number Placeholder 3"/>
          <p:cNvSpPr>
            <a:spLocks noGrp="1"/>
          </p:cNvSpPr>
          <p:nvPr>
            <p:ph type="sldNum" sz="quarter" idx="12"/>
          </p:nvPr>
        </p:nvSpPr>
        <p:spPr/>
        <p:txBody>
          <a:bodyPr/>
          <a:lstStyle/>
          <a:p>
            <a:fld id="{2DDFB868-A25B-4680-871C-DD30D2A462D3}" type="slidenum">
              <a:rPr lang="en-GB" smtClean="0"/>
              <a:t>21</a:t>
            </a:fld>
            <a:endParaRPr lang="en-GB" dirty="0"/>
          </a:p>
        </p:txBody>
      </p:sp>
    </p:spTree>
    <p:extLst>
      <p:ext uri="{BB962C8B-B14F-4D97-AF65-F5344CB8AC3E}">
        <p14:creationId xmlns:p14="http://schemas.microsoft.com/office/powerpoint/2010/main" val="16532761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1174" y="298175"/>
            <a:ext cx="8274074" cy="487015"/>
          </a:xfrm>
        </p:spPr>
        <p:txBody>
          <a:bodyPr>
            <a:normAutofit/>
          </a:bodyPr>
          <a:lstStyle/>
          <a:p>
            <a:pPr algn="ctr"/>
            <a:r>
              <a:rPr lang="en-GB" sz="1600" b="1" dirty="0">
                <a:solidFill>
                  <a:srgbClr val="00B050"/>
                </a:solidFill>
                <a:latin typeface="Georgia" panose="02040502050405020303" pitchFamily="18" charset="0"/>
              </a:rPr>
              <a:t>ACERWC DECISIONS </a:t>
            </a:r>
          </a:p>
        </p:txBody>
      </p:sp>
      <p:sp>
        <p:nvSpPr>
          <p:cNvPr id="3" name="Content Placeholder 2"/>
          <p:cNvSpPr>
            <a:spLocks noGrp="1"/>
          </p:cNvSpPr>
          <p:nvPr>
            <p:ph idx="1"/>
          </p:nvPr>
        </p:nvSpPr>
        <p:spPr>
          <a:xfrm>
            <a:off x="1328199" y="954157"/>
            <a:ext cx="10072315" cy="5118653"/>
          </a:xfrm>
        </p:spPr>
        <p:txBody>
          <a:bodyPr>
            <a:normAutofit fontScale="92500" lnSpcReduction="10000"/>
          </a:bodyPr>
          <a:lstStyle/>
          <a:p>
            <a:pPr marL="342900" lvl="0" indent="-342900" algn="just">
              <a:buFont typeface="+mj-lt"/>
              <a:buAutoNum type="arabicPeriod"/>
            </a:pPr>
            <a:r>
              <a:rPr lang="en-US" sz="1600" b="1" dirty="0">
                <a:latin typeface="Georgia" panose="02040502050405020303" pitchFamily="18" charset="0"/>
              </a:rPr>
              <a:t>Communication No. Com/002/2009, Decision on the communication submitted by the Institute for Human Rights and Development in Africa &amp; the Open Society Justice Initiative (On Behalf of Children of Nubian Descent in Kenya) against the Government of Kenya [Merits decision, 22 March 2011] </a:t>
            </a:r>
          </a:p>
          <a:p>
            <a:pPr marL="0" lvl="0" indent="0" algn="just">
              <a:buNone/>
            </a:pPr>
            <a:endParaRPr lang="en-GB" sz="1600" dirty="0">
              <a:latin typeface="Georgia" panose="02040502050405020303" pitchFamily="18" charset="0"/>
            </a:endParaRPr>
          </a:p>
          <a:p>
            <a:pPr lvl="0" algn="just">
              <a:buFont typeface="Wingdings" panose="05000000000000000000" pitchFamily="2" charset="2"/>
              <a:buChar char="v"/>
            </a:pPr>
            <a:r>
              <a:rPr lang="en-US" sz="1800" dirty="0">
                <a:solidFill>
                  <a:schemeClr val="tx1"/>
                </a:solidFill>
                <a:latin typeface="Georgia" panose="02040502050405020303" pitchFamily="18" charset="0"/>
              </a:rPr>
              <a:t>The communication related to effecting the right to nationality for Nubian children in Kenya, which was tainted by the systemic denial of Kenyan nationality to the Nubian Community in Kenya, therefore, making untenable the birth registrations of their children. </a:t>
            </a:r>
          </a:p>
          <a:p>
            <a:pPr lvl="0" algn="just">
              <a:buFont typeface="Wingdings" panose="05000000000000000000" pitchFamily="2" charset="2"/>
              <a:buChar char="v"/>
            </a:pPr>
            <a:r>
              <a:rPr lang="en-US" sz="1800" dirty="0">
                <a:solidFill>
                  <a:schemeClr val="tx1"/>
                </a:solidFill>
                <a:latin typeface="Georgia" panose="02040502050405020303" pitchFamily="18" charset="0"/>
              </a:rPr>
              <a:t>Accordingly, the ACERWC found a violation of Article 6 of the African Children’s Charter on the right to nationality. </a:t>
            </a:r>
          </a:p>
          <a:p>
            <a:pPr lvl="0" algn="just">
              <a:buFont typeface="Wingdings" panose="05000000000000000000" pitchFamily="2" charset="2"/>
              <a:buChar char="v"/>
            </a:pPr>
            <a:r>
              <a:rPr lang="en-GB" sz="1800" dirty="0">
                <a:effectLst/>
                <a:latin typeface="Georgia" panose="02040502050405020303" pitchFamily="18" charset="0"/>
                <a:ea typeface="Calibri" panose="020F0502020204030204" pitchFamily="34" charset="0"/>
                <a:cs typeface="Arial" panose="020B0604020202020204" pitchFamily="34" charset="0"/>
              </a:rPr>
              <a:t>Worth mentioning is the ACERWC’s finding on the violation of Article 14 of the African Children’s Charter on the right to health as it relates to the arbitrary deprivation of nationality. According to the ACERWC: </a:t>
            </a:r>
            <a:endParaRPr lang="en-KE" sz="1800" dirty="0">
              <a:effectLst/>
              <a:latin typeface="Georgia" panose="02040502050405020303" pitchFamily="18" charset="0"/>
              <a:ea typeface="Calibri" panose="020F0502020204030204" pitchFamily="34" charset="0"/>
              <a:cs typeface="Arial" panose="020B0604020202020204" pitchFamily="34" charset="0"/>
            </a:endParaRPr>
          </a:p>
          <a:p>
            <a:pPr marL="457200" algn="just">
              <a:lnSpc>
                <a:spcPct val="150000"/>
              </a:lnSpc>
              <a:spcAft>
                <a:spcPts val="800"/>
              </a:spcAft>
            </a:pPr>
            <a:r>
              <a:rPr lang="en-GB" sz="1800" i="1" dirty="0">
                <a:effectLst/>
                <a:latin typeface="Georgia" panose="02040502050405020303" pitchFamily="18" charset="0"/>
                <a:ea typeface="Calibri" panose="020F0502020204030204" pitchFamily="34" charset="0"/>
                <a:cs typeface="Arial" panose="020B0604020202020204" pitchFamily="34" charset="0"/>
              </a:rPr>
              <a:t>The affected children had less access to health services than comparable communities who were not comprised of children of Nubian descent. There is de facto inequality in their access to available health care resources, and this can be attributed in practice to their lack of confirmed status as nationals of the Republic of Kenya</a:t>
            </a:r>
            <a:r>
              <a:rPr lang="en-GB" sz="1800" dirty="0">
                <a:effectLst/>
                <a:latin typeface="Georgia" panose="02040502050405020303" pitchFamily="18" charset="0"/>
                <a:ea typeface="Calibri" panose="020F0502020204030204" pitchFamily="34" charset="0"/>
                <a:cs typeface="Arial" panose="020B0604020202020204" pitchFamily="34" charset="0"/>
              </a:rPr>
              <a:t>.    </a:t>
            </a:r>
            <a:endParaRPr lang="en-KE" sz="1800" dirty="0">
              <a:effectLst/>
              <a:latin typeface="Georgia" panose="02040502050405020303" pitchFamily="18" charset="0"/>
              <a:ea typeface="Calibri" panose="020F050202020403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fld id="{2DDFB868-A25B-4680-871C-DD30D2A462D3}" type="slidenum">
              <a:rPr lang="en-GB" smtClean="0"/>
              <a:t>22</a:t>
            </a:fld>
            <a:endParaRPr lang="en-GB" dirty="0"/>
          </a:p>
        </p:txBody>
      </p:sp>
    </p:spTree>
    <p:extLst>
      <p:ext uri="{BB962C8B-B14F-4D97-AF65-F5344CB8AC3E}">
        <p14:creationId xmlns:p14="http://schemas.microsoft.com/office/powerpoint/2010/main" val="17162287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0858" y="202845"/>
            <a:ext cx="7779224" cy="573206"/>
          </a:xfrm>
        </p:spPr>
        <p:txBody>
          <a:bodyPr>
            <a:normAutofit/>
          </a:bodyPr>
          <a:lstStyle/>
          <a:p>
            <a:pPr algn="ctr"/>
            <a:r>
              <a:rPr lang="en-US" sz="1800" b="1" dirty="0">
                <a:solidFill>
                  <a:srgbClr val="00B050"/>
                </a:solidFill>
                <a:latin typeface="Georgia" panose="02040502050405020303" pitchFamily="18" charset="0"/>
              </a:rPr>
              <a:t>…ACERWC DECISIONS </a:t>
            </a:r>
          </a:p>
        </p:txBody>
      </p:sp>
      <p:sp>
        <p:nvSpPr>
          <p:cNvPr id="3" name="Content Placeholder 2"/>
          <p:cNvSpPr>
            <a:spLocks noGrp="1"/>
          </p:cNvSpPr>
          <p:nvPr>
            <p:ph idx="1"/>
          </p:nvPr>
        </p:nvSpPr>
        <p:spPr>
          <a:xfrm>
            <a:off x="449942" y="914400"/>
            <a:ext cx="11524343" cy="5268686"/>
          </a:xfrm>
        </p:spPr>
        <p:txBody>
          <a:bodyPr>
            <a:normAutofit/>
          </a:bodyPr>
          <a:lstStyle/>
          <a:p>
            <a:pPr marL="342900" lvl="0" indent="-342900" algn="just">
              <a:buFont typeface="+mj-lt"/>
              <a:buAutoNum type="arabicPeriod" startAt="2"/>
            </a:pPr>
            <a:r>
              <a:rPr lang="en-GB" sz="1600" b="1" dirty="0">
                <a:latin typeface="Georgia" panose="02040502050405020303" pitchFamily="18" charset="0"/>
              </a:rPr>
              <a:t>Communication No. Com/001/2015, </a:t>
            </a:r>
            <a:r>
              <a:rPr lang="en-GB" sz="1600" b="1" i="1" dirty="0">
                <a:latin typeface="Georgia" panose="02040502050405020303" pitchFamily="18" charset="0"/>
              </a:rPr>
              <a:t>Decision on the communication by the African Centre of Justice and Peace Studies (ACJPS) and Peoples’ Legal Aid Centre (PLACE) against the Government of Sudan</a:t>
            </a:r>
            <a:r>
              <a:rPr lang="en-GB" sz="1600" b="1" dirty="0">
                <a:latin typeface="Georgia" panose="02040502050405020303" pitchFamily="18" charset="0"/>
              </a:rPr>
              <a:t> [Merits decision, May 2018] </a:t>
            </a:r>
            <a:endParaRPr lang="en-US" sz="1900" dirty="0">
              <a:latin typeface="Georgia" panose="02040502050405020303" pitchFamily="18" charset="0"/>
            </a:endParaRPr>
          </a:p>
          <a:p>
            <a:pPr lvl="0" algn="just">
              <a:buFont typeface="Wingdings" panose="05000000000000000000" pitchFamily="2" charset="2"/>
              <a:buChar char="v"/>
            </a:pPr>
            <a:r>
              <a:rPr lang="en-US" sz="1600" dirty="0">
                <a:solidFill>
                  <a:schemeClr val="tx1"/>
                </a:solidFill>
                <a:latin typeface="Georgia" panose="02040502050405020303" pitchFamily="18" charset="0"/>
              </a:rPr>
              <a:t>This communication relates to the claim for Sudanese nationality by Ms. Iman Hassan Benjamin, who was born in Sudan in 1994.</a:t>
            </a:r>
          </a:p>
          <a:p>
            <a:pPr algn="just">
              <a:buFont typeface="Wingdings" panose="05000000000000000000" pitchFamily="2" charset="2"/>
              <a:buChar char="v"/>
            </a:pPr>
            <a:r>
              <a:rPr lang="en-GB" sz="1600" dirty="0">
                <a:effectLst/>
                <a:latin typeface="Georgia" panose="02040502050405020303" pitchFamily="18" charset="0"/>
                <a:ea typeface="Calibri" panose="020F0502020204030204" pitchFamily="34" charset="0"/>
                <a:cs typeface="Arial" panose="020B0604020202020204" pitchFamily="34" charset="0"/>
              </a:rPr>
              <a:t>She therefore acquired a birth certificate indicating the same. Her mother held a Sudanese nationality certificate while her father, Mr. Benjamin Hassan Daoud, was born in the Equatorial State, which almost six months after his death, was seceded from Sudan to form part of South Sudan. Even so, Mr. Daoud had served in the Sudanese Police Force, and his death certificate indicated that he was a national of Sudan. </a:t>
            </a:r>
            <a:endParaRPr lang="en-GB" sz="1600" dirty="0">
              <a:solidFill>
                <a:schemeClr val="tx1"/>
              </a:solidFill>
              <a:latin typeface="Georgia" panose="02040502050405020303" pitchFamily="18" charset="0"/>
            </a:endParaRPr>
          </a:p>
          <a:p>
            <a:pPr lvl="0" algn="just">
              <a:buFont typeface="Wingdings" panose="05000000000000000000" pitchFamily="2" charset="2"/>
              <a:buChar char="v"/>
            </a:pPr>
            <a:r>
              <a:rPr lang="en-US" sz="1600" dirty="0">
                <a:solidFill>
                  <a:schemeClr val="tx1"/>
                </a:solidFill>
                <a:latin typeface="Georgia" panose="02040502050405020303" pitchFamily="18" charset="0"/>
              </a:rPr>
              <a:t>ACERWC found, inter alia, a violation of Article 6 (3) and (4) of the African Children’s Charter, on the right to nationality, having concluded that Ms. </a:t>
            </a:r>
            <a:r>
              <a:rPr lang="en-US" sz="1600" dirty="0" err="1">
                <a:solidFill>
                  <a:schemeClr val="tx1"/>
                </a:solidFill>
                <a:latin typeface="Georgia" panose="02040502050405020303" pitchFamily="18" charset="0"/>
              </a:rPr>
              <a:t>Iman</a:t>
            </a:r>
            <a:r>
              <a:rPr lang="en-US" sz="1600" dirty="0">
                <a:solidFill>
                  <a:schemeClr val="tx1"/>
                </a:solidFill>
                <a:latin typeface="Georgia" panose="02040502050405020303" pitchFamily="18" charset="0"/>
              </a:rPr>
              <a:t> had become stateless as she was neither formally </a:t>
            </a:r>
            <a:r>
              <a:rPr lang="en-US" sz="1600" dirty="0" err="1">
                <a:solidFill>
                  <a:schemeClr val="tx1"/>
                </a:solidFill>
                <a:latin typeface="Georgia" panose="02040502050405020303" pitchFamily="18" charset="0"/>
              </a:rPr>
              <a:t>recognised</a:t>
            </a:r>
            <a:r>
              <a:rPr lang="en-US" sz="1600" dirty="0">
                <a:solidFill>
                  <a:schemeClr val="tx1"/>
                </a:solidFill>
                <a:latin typeface="Georgia" panose="02040502050405020303" pitchFamily="18" charset="0"/>
              </a:rPr>
              <a:t> as a national of South Sudan nor Sudan. The ACERWC stated that: “Even if the nationality of a parent is revoked, that cannot justify revocation of nationality of a child.” </a:t>
            </a:r>
          </a:p>
          <a:p>
            <a:pPr lvl="0" algn="just">
              <a:buFont typeface="Wingdings" panose="05000000000000000000" pitchFamily="2" charset="2"/>
              <a:buChar char="v"/>
            </a:pPr>
            <a:r>
              <a:rPr lang="en-US" sz="1600" dirty="0">
                <a:solidFill>
                  <a:schemeClr val="tx1"/>
                </a:solidFill>
                <a:latin typeface="Georgia" panose="02040502050405020303" pitchFamily="18" charset="0"/>
              </a:rPr>
              <a:t>ACERWC recommended that Ms. Iman be granted Sudanese nationality, based on her mother’s Sudanese nationality; that Sudan should revise its Nationality Act to ensure that children born to Sudanese mothers automatically obtain Sudanese nationality as would pertain to children born to Sudanese fathers; and that the revised law should ensure that children born to South Sudanese parents are not discriminated against in obtaining Sudanese nationality, where the children concerned demonstrate a clear link with Sudan.</a:t>
            </a:r>
            <a:endParaRPr lang="en-GB" sz="1600" dirty="0">
              <a:solidFill>
                <a:schemeClr val="tx1"/>
              </a:solidFill>
              <a:latin typeface="Georgia" panose="02040502050405020303" pitchFamily="18" charset="0"/>
            </a:endParaRPr>
          </a:p>
          <a:p>
            <a:pPr lvl="0">
              <a:buNone/>
            </a:pPr>
            <a:endParaRPr lang="en-US" sz="1100" dirty="0"/>
          </a:p>
          <a:p>
            <a:pPr lvl="0"/>
            <a:endParaRPr lang="en-US" sz="1100" dirty="0"/>
          </a:p>
          <a:p>
            <a:pPr>
              <a:buNone/>
            </a:pPr>
            <a:endParaRPr lang="en-US" dirty="0"/>
          </a:p>
        </p:txBody>
      </p:sp>
      <p:sp>
        <p:nvSpPr>
          <p:cNvPr id="6" name="Slide Number Placeholder 5"/>
          <p:cNvSpPr>
            <a:spLocks noGrp="1"/>
          </p:cNvSpPr>
          <p:nvPr>
            <p:ph type="sldNum" sz="quarter" idx="12"/>
          </p:nvPr>
        </p:nvSpPr>
        <p:spPr/>
        <p:txBody>
          <a:bodyPr/>
          <a:lstStyle/>
          <a:p>
            <a:fld id="{2DDFB868-A25B-4680-871C-DD30D2A462D3}" type="slidenum">
              <a:rPr lang="en-GB" smtClean="0"/>
              <a:t>23</a:t>
            </a:fld>
            <a:endParaRPr lang="en-GB" dirty="0"/>
          </a:p>
        </p:txBody>
      </p:sp>
    </p:spTree>
    <p:extLst>
      <p:ext uri="{BB962C8B-B14F-4D97-AF65-F5344CB8AC3E}">
        <p14:creationId xmlns:p14="http://schemas.microsoft.com/office/powerpoint/2010/main" val="17348651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758426"/>
          </a:xfrm>
        </p:spPr>
        <p:txBody>
          <a:bodyPr>
            <a:normAutofit/>
          </a:bodyPr>
          <a:lstStyle/>
          <a:p>
            <a:pPr marL="1028700" indent="-1028700" algn="ctr">
              <a:buFont typeface="+mj-lt"/>
              <a:buAutoNum type="romanUcPeriod" startAt="4"/>
            </a:pPr>
            <a:r>
              <a:rPr lang="en-US" sz="1600" b="1" dirty="0">
                <a:solidFill>
                  <a:srgbClr val="00B050"/>
                </a:solidFill>
                <a:latin typeface="Georgia" panose="02040502050405020303" pitchFamily="18" charset="0"/>
              </a:rPr>
              <a:t>CONCLUSION &amp; RECOMMENDATIONS</a:t>
            </a:r>
          </a:p>
        </p:txBody>
      </p:sp>
      <p:sp>
        <p:nvSpPr>
          <p:cNvPr id="3" name="Content Placeholder 2"/>
          <p:cNvSpPr>
            <a:spLocks noGrp="1"/>
          </p:cNvSpPr>
          <p:nvPr>
            <p:ph idx="1"/>
          </p:nvPr>
        </p:nvSpPr>
        <p:spPr>
          <a:xfrm>
            <a:off x="624114" y="1262743"/>
            <a:ext cx="11059886" cy="4876800"/>
          </a:xfrm>
        </p:spPr>
        <p:txBody>
          <a:bodyPr>
            <a:normAutofit/>
          </a:bodyPr>
          <a:lstStyle/>
          <a:p>
            <a:pPr marL="457200" indent="-457200">
              <a:buFont typeface="+mj-lt"/>
              <a:buAutoNum type="arabicPeriod"/>
            </a:pPr>
            <a:r>
              <a:rPr lang="en-US" sz="1700" b="1" dirty="0">
                <a:latin typeface="Georgia" panose="02040502050405020303" pitchFamily="18" charset="0"/>
              </a:rPr>
              <a:t>CONCLUDING OBSERVATIONS ON THE DECISIONS</a:t>
            </a:r>
          </a:p>
          <a:p>
            <a:pPr marL="0" indent="0">
              <a:buNone/>
            </a:pPr>
            <a:endParaRPr lang="en-US" sz="1700" b="1" dirty="0">
              <a:latin typeface="Georgia" panose="02040502050405020303" pitchFamily="18" charset="0"/>
            </a:endParaRPr>
          </a:p>
          <a:p>
            <a:pPr algn="just">
              <a:buFont typeface="Wingdings" panose="05000000000000000000" pitchFamily="2" charset="2"/>
              <a:buChar char="v"/>
            </a:pPr>
            <a:r>
              <a:rPr lang="en-US" sz="1700" dirty="0">
                <a:solidFill>
                  <a:schemeClr val="tx1"/>
                </a:solidFill>
                <a:latin typeface="Georgia" panose="02040502050405020303" pitchFamily="18" charset="0"/>
              </a:rPr>
              <a:t>The jurisprudence of the African Court, the African Commission and the ACERWC demonstrate an awareness of the political and socio-legal hurdles that African states contend with in order to guarantee its inhabitants (nationals, non-nationals, refugees, stateless persons) a sense of belonging.</a:t>
            </a:r>
          </a:p>
          <a:p>
            <a:pPr algn="just">
              <a:buFont typeface="Wingdings" panose="05000000000000000000" pitchFamily="2" charset="2"/>
              <a:buChar char="v"/>
            </a:pPr>
            <a:r>
              <a:rPr lang="en-US" sz="1700" dirty="0">
                <a:solidFill>
                  <a:schemeClr val="tx1"/>
                </a:solidFill>
                <a:latin typeface="Georgia" panose="02040502050405020303" pitchFamily="18" charset="0"/>
              </a:rPr>
              <a:t> The decisions also demonstrate that the right to nationality must not only be understood through a human rights lens but also through the broader demands of social justice.</a:t>
            </a:r>
            <a:endParaRPr lang="en-GB" sz="1700" dirty="0">
              <a:solidFill>
                <a:schemeClr val="tx1"/>
              </a:solidFill>
              <a:latin typeface="Georgia" panose="02040502050405020303" pitchFamily="18" charset="0"/>
            </a:endParaRPr>
          </a:p>
          <a:p>
            <a:pPr algn="just">
              <a:buFont typeface="Wingdings" panose="05000000000000000000" pitchFamily="2" charset="2"/>
              <a:buChar char="v"/>
            </a:pPr>
            <a:r>
              <a:rPr lang="en-US" sz="1700" dirty="0">
                <a:solidFill>
                  <a:schemeClr val="tx1"/>
                </a:solidFill>
                <a:latin typeface="Georgia" panose="02040502050405020303" pitchFamily="18" charset="0"/>
              </a:rPr>
              <a:t>The jurisprudence unearths the connection between nationality in Africa and marginalisation be it historical, systemic or political. Here, clear examples include the connection between </a:t>
            </a:r>
            <a:r>
              <a:rPr lang="en-GB" sz="1700" dirty="0">
                <a:solidFill>
                  <a:schemeClr val="tx1"/>
                </a:solidFill>
                <a:latin typeface="Georgia" panose="02040502050405020303" pitchFamily="18" charset="0"/>
              </a:rPr>
              <a:t>marginalised</a:t>
            </a:r>
            <a:r>
              <a:rPr lang="en-US" sz="1700" dirty="0">
                <a:solidFill>
                  <a:schemeClr val="tx1"/>
                </a:solidFill>
                <a:latin typeface="Georgia" panose="02040502050405020303" pitchFamily="18" charset="0"/>
              </a:rPr>
              <a:t> communities and their claims to citizenship, the connection between politically-motivated (mass) expulsions and the right to nationality.</a:t>
            </a:r>
          </a:p>
        </p:txBody>
      </p:sp>
      <p:sp>
        <p:nvSpPr>
          <p:cNvPr id="6" name="Slide Number Placeholder 5"/>
          <p:cNvSpPr>
            <a:spLocks noGrp="1"/>
          </p:cNvSpPr>
          <p:nvPr>
            <p:ph type="sldNum" sz="quarter" idx="12"/>
          </p:nvPr>
        </p:nvSpPr>
        <p:spPr/>
        <p:txBody>
          <a:bodyPr/>
          <a:lstStyle/>
          <a:p>
            <a:fld id="{2DDFB868-A25B-4680-871C-DD30D2A462D3}" type="slidenum">
              <a:rPr lang="en-GB" smtClean="0"/>
              <a:t>24</a:t>
            </a:fld>
            <a:endParaRPr lang="en-GB" dirty="0"/>
          </a:p>
        </p:txBody>
      </p:sp>
    </p:spTree>
    <p:extLst>
      <p:ext uri="{BB962C8B-B14F-4D97-AF65-F5344CB8AC3E}">
        <p14:creationId xmlns:p14="http://schemas.microsoft.com/office/powerpoint/2010/main" val="24007152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758426"/>
          </a:xfrm>
        </p:spPr>
        <p:txBody>
          <a:bodyPr>
            <a:normAutofit/>
          </a:bodyPr>
          <a:lstStyle/>
          <a:p>
            <a:pPr algn="ctr"/>
            <a:r>
              <a:rPr lang="en-GB" sz="1600" b="1" dirty="0">
                <a:solidFill>
                  <a:srgbClr val="00B050"/>
                </a:solidFill>
                <a:latin typeface="Georgia" panose="02040502050405020303" pitchFamily="18" charset="0"/>
              </a:rPr>
              <a:t>…CONCLUSION &amp; RECOMMENDATIONS</a:t>
            </a:r>
          </a:p>
        </p:txBody>
      </p:sp>
      <p:sp>
        <p:nvSpPr>
          <p:cNvPr id="3" name="Content Placeholder 2"/>
          <p:cNvSpPr>
            <a:spLocks noGrp="1"/>
          </p:cNvSpPr>
          <p:nvPr>
            <p:ph idx="1"/>
          </p:nvPr>
        </p:nvSpPr>
        <p:spPr>
          <a:xfrm>
            <a:off x="1097280" y="1262744"/>
            <a:ext cx="10115203" cy="4560907"/>
          </a:xfrm>
        </p:spPr>
        <p:txBody>
          <a:bodyPr>
            <a:normAutofit/>
          </a:bodyPr>
          <a:lstStyle/>
          <a:p>
            <a:pPr marL="514350" indent="-514350" algn="just">
              <a:buFont typeface="+mj-lt"/>
              <a:buAutoNum type="arabicPeriod" startAt="2"/>
            </a:pPr>
            <a:r>
              <a:rPr lang="en-US" sz="1600" b="1" dirty="0">
                <a:solidFill>
                  <a:schemeClr val="tx1"/>
                </a:solidFill>
                <a:latin typeface="Georgia" panose="02040502050405020303" pitchFamily="18" charset="0"/>
              </a:rPr>
              <a:t>BEYOND JURISPRUDENTIAL CONTRIBUTIONS THROUGH DECISIONS ON MERITS</a:t>
            </a:r>
            <a:endParaRPr lang="en-GB" sz="1600" b="1" dirty="0">
              <a:solidFill>
                <a:schemeClr val="tx1"/>
              </a:solidFill>
              <a:latin typeface="Georgia" panose="02040502050405020303" pitchFamily="18" charset="0"/>
            </a:endParaRPr>
          </a:p>
          <a:p>
            <a:pPr lvl="0" algn="just">
              <a:buFont typeface="Wingdings" panose="05000000000000000000" pitchFamily="2" charset="2"/>
              <a:buChar char="v"/>
            </a:pPr>
            <a:endParaRPr lang="en-US" sz="1900" dirty="0">
              <a:solidFill>
                <a:schemeClr val="tx1"/>
              </a:solidFill>
              <a:latin typeface="Georgia" panose="02040502050405020303" pitchFamily="18" charset="0"/>
            </a:endParaRPr>
          </a:p>
          <a:p>
            <a:pPr lvl="0" algn="just">
              <a:buFont typeface="Wingdings" panose="05000000000000000000" pitchFamily="2" charset="2"/>
              <a:buChar char="v"/>
            </a:pPr>
            <a:r>
              <a:rPr lang="en-US" sz="1900" dirty="0">
                <a:solidFill>
                  <a:schemeClr val="tx1"/>
                </a:solidFill>
                <a:latin typeface="Georgia" panose="02040502050405020303" pitchFamily="18" charset="0"/>
              </a:rPr>
              <a:t>The African Commission and the ACERWC have expounded on the right to nationality through studies, general comments and the activities of the special mechanisms. Some mentionable examples in this regard are: </a:t>
            </a:r>
          </a:p>
          <a:p>
            <a:pPr marL="571500" lvl="0" indent="-571500" algn="just">
              <a:buFont typeface="+mj-lt"/>
              <a:buAutoNum type="romanLcPeriod"/>
            </a:pPr>
            <a:r>
              <a:rPr lang="en-US" sz="1900" dirty="0">
                <a:solidFill>
                  <a:schemeClr val="tx1"/>
                </a:solidFill>
                <a:latin typeface="Georgia" panose="02040502050405020303" pitchFamily="18" charset="0"/>
              </a:rPr>
              <a:t>Special Rapporteur on Refugees, Asylum Seekers, Internally Displaced Persons and Migrants in Africa, established by the African Commission in 2004 </a:t>
            </a:r>
          </a:p>
          <a:p>
            <a:pPr marL="571500" lvl="0" indent="-571500" algn="just">
              <a:buFont typeface="+mj-lt"/>
              <a:buAutoNum type="romanLcPeriod"/>
            </a:pPr>
            <a:r>
              <a:rPr lang="en-US" sz="1900" dirty="0">
                <a:solidFill>
                  <a:schemeClr val="tx1"/>
                </a:solidFill>
                <a:latin typeface="Georgia" panose="02040502050405020303" pitchFamily="18" charset="0"/>
              </a:rPr>
              <a:t>The ACERWC Continental study on children on the move- it provides detailed information on issues of refugee, internally displaced etc. children and their protection issues. </a:t>
            </a:r>
          </a:p>
          <a:p>
            <a:pPr marL="571500" lvl="0" indent="-571500" algn="just">
              <a:buFont typeface="+mj-lt"/>
              <a:buAutoNum type="romanLcPeriod"/>
            </a:pPr>
            <a:r>
              <a:rPr lang="en-US" sz="1900" dirty="0">
                <a:solidFill>
                  <a:schemeClr val="tx1"/>
                </a:solidFill>
                <a:latin typeface="Georgia" panose="02040502050405020303" pitchFamily="18" charset="0"/>
              </a:rPr>
              <a:t>The General Comment on Article 6 of the African Children’s Charter- it unpacks the provision of the African Children’s Charter as it relates to nationality and statelessness. </a:t>
            </a:r>
            <a:endParaRPr lang="en-GB" sz="1900" dirty="0">
              <a:solidFill>
                <a:schemeClr val="tx1"/>
              </a:solidFill>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47333891-D5E7-4C7B-BF1D-E855E53CB5A8}" type="slidenum">
              <a:rPr lang="en-US" smtClean="0"/>
              <a:t>25</a:t>
            </a:fld>
            <a:endParaRPr lang="en-US" dirty="0"/>
          </a:p>
        </p:txBody>
      </p:sp>
    </p:spTree>
    <p:extLst>
      <p:ext uri="{BB962C8B-B14F-4D97-AF65-F5344CB8AC3E}">
        <p14:creationId xmlns:p14="http://schemas.microsoft.com/office/powerpoint/2010/main" val="19623376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F47BD-6DA5-6B7A-EDEF-FC6085AA9834}"/>
              </a:ext>
            </a:extLst>
          </p:cNvPr>
          <p:cNvSpPr>
            <a:spLocks noGrp="1"/>
          </p:cNvSpPr>
          <p:nvPr>
            <p:ph type="title"/>
          </p:nvPr>
        </p:nvSpPr>
        <p:spPr>
          <a:xfrm>
            <a:off x="1222512" y="286604"/>
            <a:ext cx="9933167" cy="1283779"/>
          </a:xfrm>
        </p:spPr>
        <p:txBody>
          <a:bodyPr>
            <a:normAutofit fontScale="90000"/>
          </a:bodyPr>
          <a:lstStyle/>
          <a:p>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solidFill>
                  <a:srgbClr val="00B050"/>
                </a:solidFill>
                <a:effectLst/>
                <a:latin typeface="Georgia" panose="02040502050405020303" pitchFamily="18" charset="0"/>
                <a:ea typeface="Calibri" panose="020F0502020204030204" pitchFamily="34" charset="0"/>
                <a:cs typeface="Arial" panose="020B0604020202020204" pitchFamily="34" charset="0"/>
              </a:rPr>
            </a:br>
            <a:r>
              <a:rPr lang="en-GB" sz="2000" b="1" dirty="0">
                <a:solidFill>
                  <a:srgbClr val="92D050"/>
                </a:solidFill>
                <a:effectLst/>
                <a:latin typeface="Georgia" panose="02040502050405020303" pitchFamily="18" charset="0"/>
                <a:ea typeface="Calibri" panose="020F0502020204030204" pitchFamily="34" charset="0"/>
                <a:cs typeface="Arial" panose="020B0604020202020204" pitchFamily="34" charset="0"/>
              </a:rPr>
              <a:t>GAZING INTO THE FUTURE:  THE DRAFT PROTOCOL TO THE AFRICAN CHARTER ON HUMAN AND PEOPLES’ RIGHTS ON THE SPECIFIC ASPECTS OF THE RIGHT TO A NATIONALITY AND THE ERADICATION OF STATELESSNESS IN AFRICA</a:t>
            </a:r>
            <a:br>
              <a:rPr lang="en-KE" sz="2000" dirty="0">
                <a:effectLst/>
                <a:latin typeface="Calibri" panose="020F0502020204030204" pitchFamily="34" charset="0"/>
                <a:ea typeface="Calibri" panose="020F0502020204030204" pitchFamily="34" charset="0"/>
                <a:cs typeface="Arial" panose="020B0604020202020204" pitchFamily="34" charset="0"/>
              </a:rPr>
            </a:br>
            <a:endParaRPr lang="en-GB" sz="2000" dirty="0"/>
          </a:p>
        </p:txBody>
      </p:sp>
      <p:sp>
        <p:nvSpPr>
          <p:cNvPr id="3" name="Content Placeholder 2">
            <a:extLst>
              <a:ext uri="{FF2B5EF4-FFF2-40B4-BE49-F238E27FC236}">
                <a16:creationId xmlns:a16="http://schemas.microsoft.com/office/drawing/2014/main" id="{27223958-956F-6C0B-A851-405BC020974D}"/>
              </a:ext>
            </a:extLst>
          </p:cNvPr>
          <p:cNvSpPr>
            <a:spLocks noGrp="1"/>
          </p:cNvSpPr>
          <p:nvPr>
            <p:ph idx="1"/>
          </p:nvPr>
        </p:nvSpPr>
        <p:spPr>
          <a:xfrm>
            <a:off x="1355698" y="1639631"/>
            <a:ext cx="10058400" cy="4750905"/>
          </a:xfrm>
        </p:spPr>
        <p:txBody>
          <a:bodyPr>
            <a:normAutofit fontScale="25000" lnSpcReduction="20000"/>
          </a:bodyPr>
          <a:lstStyle/>
          <a:p>
            <a:pPr marL="411480" algn="just">
              <a:lnSpc>
                <a:spcPct val="150000"/>
              </a:lnSpc>
            </a:pPr>
            <a:endParaRPr lang="en-GB" sz="3500" dirty="0">
              <a:effectLst/>
              <a:latin typeface="Georgia" panose="02040502050405020303" pitchFamily="18" charset="0"/>
              <a:ea typeface="Calibri" panose="020F0502020204030204" pitchFamily="34" charset="0"/>
              <a:cs typeface="Arial" panose="020B0604020202020204" pitchFamily="34" charset="0"/>
            </a:endParaRPr>
          </a:p>
          <a:p>
            <a:pPr marL="342900" lvl="0" indent="-342900" algn="just" rtl="0">
              <a:lnSpc>
                <a:spcPct val="107000"/>
              </a:lnSpc>
              <a:spcAft>
                <a:spcPts val="800"/>
              </a:spcAft>
              <a:buFont typeface="Calibri" panose="020F0502020204030204" pitchFamily="34" charset="0"/>
              <a:buChar char=" "/>
              <a:tabLst>
                <a:tab pos="457200" algn="l"/>
              </a:tabLst>
            </a:pPr>
            <a:r>
              <a:rPr lang="en-GB" sz="6400" dirty="0">
                <a:effectLst/>
                <a:latin typeface="Georgia" panose="02040502050405020303" pitchFamily="18" charset="0"/>
                <a:ea typeface="Calibri" panose="020F0502020204030204" pitchFamily="34" charset="0"/>
                <a:cs typeface="Times New Roman" panose="02020603050405020304" pitchFamily="18" charset="0"/>
              </a:rPr>
              <a:t>As I conclude, I would like to ask participants to be on the look out, hopefully in the not too distant future,    for the </a:t>
            </a:r>
            <a:r>
              <a:rPr lang="en-GB" sz="6400" b="1" dirty="0">
                <a:effectLst/>
                <a:latin typeface="Georgia" panose="02040502050405020303" pitchFamily="18" charset="0"/>
                <a:ea typeface="Calibri" panose="020F0502020204030204" pitchFamily="34" charset="0"/>
                <a:cs typeface="Times New Roman" panose="02020603050405020304" pitchFamily="18" charset="0"/>
              </a:rPr>
              <a:t>Draft Protocol to the African Charter on Human and Peoples’ Rights on the Specific Aspects of the Right to a Nationality and the Eradication of Statelessness in Africa.</a:t>
            </a:r>
            <a:endParaRPr lang="en-KE" sz="6400" dirty="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Calibri" panose="020F0502020204030204" pitchFamily="34" charset="0"/>
              <a:buChar char=" "/>
              <a:tabLst>
                <a:tab pos="457200" algn="l"/>
              </a:tabLst>
            </a:pPr>
            <a:r>
              <a:rPr lang="en-GB" sz="6400" dirty="0">
                <a:effectLst/>
                <a:latin typeface="Georgia" panose="02040502050405020303" pitchFamily="18" charset="0"/>
                <a:ea typeface="Calibri" panose="020F0502020204030204" pitchFamily="34" charset="0"/>
                <a:cs typeface="Times New Roman" panose="02020603050405020304" pitchFamily="18" charset="0"/>
              </a:rPr>
              <a:t>Although still under consideration by State Parties to the Charter, for several years now, the Draft Protocol incorporates the jurisprudential contributions in the cases discussed above. This is aptly illustrated by the motivations given for the </a:t>
            </a:r>
            <a:r>
              <a:rPr lang="en-GB" sz="6400" dirty="0">
                <a:latin typeface="Georgia" panose="02040502050405020303" pitchFamily="18" charset="0"/>
                <a:ea typeface="Calibri" panose="020F0502020204030204" pitchFamily="34" charset="0"/>
                <a:cs typeface="Times New Roman" panose="02020603050405020304" pitchFamily="18" charset="0"/>
              </a:rPr>
              <a:t>Protocol </a:t>
            </a:r>
            <a:r>
              <a:rPr lang="en-GB" sz="6400" dirty="0">
                <a:effectLst/>
                <a:latin typeface="Georgia" panose="02040502050405020303" pitchFamily="18" charset="0"/>
                <a:ea typeface="Calibri" panose="020F0502020204030204" pitchFamily="34" charset="0"/>
                <a:cs typeface="Times New Roman" panose="02020603050405020304" pitchFamily="18" charset="0"/>
              </a:rPr>
              <a:t>in its preamble: </a:t>
            </a:r>
            <a:endParaRPr lang="en-KE" sz="6400" dirty="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Arial" panose="020B0604020202020204" pitchFamily="34" charset="0"/>
              <a:buChar char="-"/>
              <a:tabLst>
                <a:tab pos="457200" algn="l"/>
              </a:tabLst>
            </a:pPr>
            <a:r>
              <a:rPr lang="en-GB" sz="6400" i="1" dirty="0">
                <a:effectLst/>
                <a:latin typeface="Georgia" panose="02040502050405020303" pitchFamily="18" charset="0"/>
                <a:ea typeface="Calibri" panose="020F0502020204030204" pitchFamily="34" charset="0"/>
                <a:cs typeface="Times New Roman" panose="02020603050405020304" pitchFamily="18" charset="0"/>
              </a:rPr>
              <a:t>the right to a nationality is a fundamental condition for the protection and effective exercise of the full range of other human rights…</a:t>
            </a:r>
            <a:endParaRPr lang="en-KE" sz="6400" dirty="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Arial" panose="020B0604020202020204" pitchFamily="34" charset="0"/>
              <a:buChar char="-"/>
              <a:tabLst>
                <a:tab pos="457200" algn="l"/>
              </a:tabLst>
            </a:pPr>
            <a:r>
              <a:rPr lang="en-GB" sz="6400" i="1" dirty="0">
                <a:effectLst/>
                <a:latin typeface="Georgia" panose="02040502050405020303" pitchFamily="18" charset="0"/>
                <a:ea typeface="Calibri" panose="020F0502020204030204" pitchFamily="34" charset="0"/>
                <a:cs typeface="Times New Roman" panose="02020603050405020304" pitchFamily="18" charset="0"/>
              </a:rPr>
              <a:t>statelessness is a violation of the right to human dignity and to legal status enshrined in Article 5 of the African Charter on Human and Peoples’ Rights…</a:t>
            </a:r>
            <a:endParaRPr lang="en-KE" sz="6400" dirty="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Arial" panose="020B0604020202020204" pitchFamily="34" charset="0"/>
              <a:buChar char="-"/>
              <a:tabLst>
                <a:tab pos="457200" algn="l"/>
              </a:tabLst>
            </a:pPr>
            <a:r>
              <a:rPr lang="en-GB" sz="6400" i="1" dirty="0">
                <a:effectLst/>
                <a:latin typeface="Georgia" panose="02040502050405020303" pitchFamily="18" charset="0"/>
                <a:ea typeface="Calibri" panose="020F0502020204030204" pitchFamily="34" charset="0"/>
                <a:cs typeface="Times New Roman" panose="02020603050405020304" pitchFamily="18" charset="0"/>
              </a:rPr>
              <a:t>the history of the African continent, especially the initial establishment of borders by colonial powers, has given questions of nationality and statelessness particular characteristics in our States that are not sufficiently taken into account by the existing African and international instruments</a:t>
            </a:r>
            <a:r>
              <a:rPr lang="en-GB" sz="5600" dirty="0">
                <a:effectLst/>
                <a:latin typeface="Georgia" panose="02040502050405020303" pitchFamily="18" charset="0"/>
                <a:ea typeface="Calibri" panose="020F0502020204030204" pitchFamily="34" charset="0"/>
                <a:cs typeface="Times New Roman" panose="02020603050405020304" pitchFamily="18" charset="0"/>
              </a:rPr>
              <a:t>…</a:t>
            </a:r>
            <a:endParaRPr lang="en-KE" sz="5600" dirty="0">
              <a:effectLst/>
              <a:latin typeface="Georgia" panose="02040502050405020303" pitchFamily="18" charset="0"/>
              <a:ea typeface="Calibri" panose="020F0502020204030204" pitchFamily="34" charset="0"/>
              <a:cs typeface="Times New Roman" panose="02020603050405020304" pitchFamily="18" charset="0"/>
            </a:endParaRPr>
          </a:p>
          <a:p>
            <a:pPr marL="411480" algn="just">
              <a:lnSpc>
                <a:spcPct val="150000"/>
              </a:lnSpc>
            </a:pPr>
            <a:endParaRPr lang="en-GB" sz="5600" dirty="0">
              <a:latin typeface="Georgia" panose="02040502050405020303" pitchFamily="18" charset="0"/>
              <a:ea typeface="Calibri" panose="020F0502020204030204" pitchFamily="34" charset="0"/>
              <a:cs typeface="Arial" panose="020B0604020202020204" pitchFamily="34" charset="0"/>
            </a:endParaRPr>
          </a:p>
          <a:p>
            <a:pPr marL="411480" algn="just">
              <a:lnSpc>
                <a:spcPct val="150000"/>
              </a:lnSpc>
              <a:spcAft>
                <a:spcPts val="800"/>
              </a:spcAft>
            </a:pPr>
            <a:r>
              <a:rPr lang="en-GB" sz="5600" dirty="0">
                <a:effectLst/>
                <a:latin typeface="Georgia" panose="02040502050405020303" pitchFamily="18" charset="0"/>
                <a:ea typeface="Calibri" panose="020F0502020204030204" pitchFamily="34" charset="0"/>
                <a:cs typeface="Arial" panose="020B0604020202020204" pitchFamily="34" charset="0"/>
              </a:rPr>
              <a:t> </a:t>
            </a:r>
            <a:endParaRPr lang="en-KE" sz="5600" dirty="0">
              <a:effectLst/>
              <a:latin typeface="Georgia" panose="02040502050405020303" pitchFamily="18" charset="0"/>
              <a:ea typeface="Calibri" panose="020F0502020204030204" pitchFamily="34" charset="0"/>
              <a:cs typeface="Arial" panose="020B0604020202020204" pitchFamily="34" charset="0"/>
            </a:endParaRPr>
          </a:p>
          <a:p>
            <a:pPr>
              <a:lnSpc>
                <a:spcPct val="107000"/>
              </a:lnSpc>
              <a:spcAft>
                <a:spcPts val="800"/>
              </a:spcAft>
            </a:pPr>
            <a:r>
              <a:rPr lang="en-GB" sz="5600" dirty="0">
                <a:effectLst/>
                <a:latin typeface="Georgia" panose="02040502050405020303" pitchFamily="18" charset="0"/>
                <a:ea typeface="Calibri" panose="020F0502020204030204" pitchFamily="34" charset="0"/>
                <a:cs typeface="Arial" panose="020B0604020202020204" pitchFamily="34" charset="0"/>
              </a:rPr>
              <a:t> </a:t>
            </a:r>
            <a:endParaRPr lang="en-KE" sz="5600" dirty="0">
              <a:effectLst/>
              <a:latin typeface="Georgia" panose="02040502050405020303" pitchFamily="18" charset="0"/>
              <a:ea typeface="Calibri" panose="020F0502020204030204" pitchFamily="34" charset="0"/>
              <a:cs typeface="Arial" panose="020B0604020202020204" pitchFamily="34" charset="0"/>
            </a:endParaRPr>
          </a:p>
          <a:p>
            <a:endParaRPr lang="en-GB" dirty="0"/>
          </a:p>
        </p:txBody>
      </p:sp>
      <p:sp>
        <p:nvSpPr>
          <p:cNvPr id="4" name="Slide Number Placeholder 3">
            <a:extLst>
              <a:ext uri="{FF2B5EF4-FFF2-40B4-BE49-F238E27FC236}">
                <a16:creationId xmlns:a16="http://schemas.microsoft.com/office/drawing/2014/main" id="{D9BF884E-80AB-7A42-6544-70C4D45280AE}"/>
              </a:ext>
            </a:extLst>
          </p:cNvPr>
          <p:cNvSpPr>
            <a:spLocks noGrp="1"/>
          </p:cNvSpPr>
          <p:nvPr>
            <p:ph type="sldNum" sz="quarter" idx="12"/>
          </p:nvPr>
        </p:nvSpPr>
        <p:spPr/>
        <p:txBody>
          <a:bodyPr/>
          <a:lstStyle/>
          <a:p>
            <a:fld id="{2DDFB868-A25B-4680-871C-DD30D2A462D3}" type="slidenum">
              <a:rPr lang="en-GB" smtClean="0"/>
              <a:t>26</a:t>
            </a:fld>
            <a:endParaRPr lang="en-GB" dirty="0"/>
          </a:p>
        </p:txBody>
      </p:sp>
    </p:spTree>
    <p:extLst>
      <p:ext uri="{BB962C8B-B14F-4D97-AF65-F5344CB8AC3E}">
        <p14:creationId xmlns:p14="http://schemas.microsoft.com/office/powerpoint/2010/main" val="39038732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F47BD-6DA5-6B7A-EDEF-FC6085AA9834}"/>
              </a:ext>
            </a:extLst>
          </p:cNvPr>
          <p:cNvSpPr>
            <a:spLocks noGrp="1"/>
          </p:cNvSpPr>
          <p:nvPr>
            <p:ph type="title"/>
          </p:nvPr>
        </p:nvSpPr>
        <p:spPr>
          <a:xfrm>
            <a:off x="1222512" y="286604"/>
            <a:ext cx="9933167" cy="1283779"/>
          </a:xfrm>
        </p:spPr>
        <p:txBody>
          <a:bodyPr>
            <a:normAutofit fontScale="90000"/>
          </a:bodyPr>
          <a:lstStyle/>
          <a:p>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solidFill>
                  <a:srgbClr val="00B050"/>
                </a:solidFill>
                <a:effectLst/>
                <a:latin typeface="Georgia" panose="02040502050405020303" pitchFamily="18" charset="0"/>
                <a:ea typeface="Calibri" panose="020F0502020204030204" pitchFamily="34" charset="0"/>
                <a:cs typeface="Arial" panose="020B0604020202020204" pitchFamily="34" charset="0"/>
              </a:rPr>
            </a:br>
            <a:r>
              <a:rPr lang="en-US" sz="2000" b="1" dirty="0">
                <a:solidFill>
                  <a:srgbClr val="92D050"/>
                </a:solidFill>
                <a:effectLst/>
                <a:latin typeface="Georgia" panose="02040502050405020303" pitchFamily="18" charset="0"/>
                <a:ea typeface="Calibri" panose="020F0502020204030204" pitchFamily="34" charset="0"/>
                <a:cs typeface="Arial" panose="020B0604020202020204" pitchFamily="34" charset="0"/>
              </a:rPr>
              <a:t>References </a:t>
            </a:r>
            <a:endParaRPr lang="en-GB" sz="2000" dirty="0"/>
          </a:p>
        </p:txBody>
      </p:sp>
      <p:sp>
        <p:nvSpPr>
          <p:cNvPr id="3" name="Content Placeholder 2">
            <a:extLst>
              <a:ext uri="{FF2B5EF4-FFF2-40B4-BE49-F238E27FC236}">
                <a16:creationId xmlns:a16="http://schemas.microsoft.com/office/drawing/2014/main" id="{27223958-956F-6C0B-A851-405BC020974D}"/>
              </a:ext>
            </a:extLst>
          </p:cNvPr>
          <p:cNvSpPr>
            <a:spLocks noGrp="1"/>
          </p:cNvSpPr>
          <p:nvPr>
            <p:ph idx="1"/>
          </p:nvPr>
        </p:nvSpPr>
        <p:spPr>
          <a:xfrm>
            <a:off x="1355698" y="1639631"/>
            <a:ext cx="10058400" cy="4750905"/>
          </a:xfrm>
        </p:spPr>
        <p:txBody>
          <a:bodyPr>
            <a:normAutofit fontScale="47500" lnSpcReduction="20000"/>
          </a:bodyPr>
          <a:lstStyle/>
          <a:p>
            <a:pPr marL="834390" indent="-514350" algn="ctr">
              <a:lnSpc>
                <a:spcPct val="150000"/>
              </a:lnSpc>
              <a:buFont typeface="+mj-lt"/>
              <a:buAutoNum type="alphaUcPeriod"/>
            </a:pPr>
            <a:r>
              <a:rPr lang="en-GB" sz="3500" b="1" dirty="0">
                <a:effectLst/>
                <a:latin typeface="Georgia" panose="02040502050405020303" pitchFamily="18" charset="0"/>
                <a:ea typeface="Calibri" panose="020F0502020204030204" pitchFamily="34" charset="0"/>
                <a:cs typeface="Arial" panose="020B0604020202020204" pitchFamily="34" charset="0"/>
              </a:rPr>
              <a:t>African Court Decisions</a:t>
            </a:r>
          </a:p>
          <a:p>
            <a:pPr marL="342900" indent="-342900">
              <a:buFont typeface="+mj-lt"/>
              <a:buAutoNum type="arabicPeriod"/>
            </a:pPr>
            <a:r>
              <a:rPr lang="en-GB" altLang="en-US" sz="3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hlinkClick r:id="rId2"/>
              </a:rPr>
              <a:t>Application No. 012/2015 </a:t>
            </a:r>
            <a:r>
              <a:rPr lang="en-GB" altLang="en-US" sz="3600" b="1" dirty="0" err="1">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hlinkClick r:id="rId2"/>
              </a:rPr>
              <a:t>Anudo</a:t>
            </a:r>
            <a:r>
              <a:rPr lang="en-GB" altLang="en-US" sz="3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hlinkClick r:id="rId2"/>
              </a:rPr>
              <a:t> </a:t>
            </a:r>
            <a:r>
              <a:rPr lang="en-GB" altLang="en-US" sz="3600" b="1" dirty="0" err="1">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hlinkClick r:id="rId2"/>
              </a:rPr>
              <a:t>Ochieng</a:t>
            </a:r>
            <a:r>
              <a:rPr lang="en-GB" altLang="en-US" sz="3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hlinkClick r:id="rId2"/>
              </a:rPr>
              <a:t> </a:t>
            </a:r>
            <a:r>
              <a:rPr lang="en-GB" altLang="en-US" sz="3600" b="1" dirty="0" err="1">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hlinkClick r:id="rId2"/>
              </a:rPr>
              <a:t>Anudo</a:t>
            </a:r>
            <a:r>
              <a:rPr lang="en-GB" altLang="en-US" sz="3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hlinkClick r:id="rId2"/>
              </a:rPr>
              <a:t> v. United Republic of Tanzania [Merits decision, delivered on 22 March 2018]</a:t>
            </a:r>
            <a:r>
              <a:rPr lang="en-GB" altLang="en-US" sz="3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	</a:t>
            </a:r>
          </a:p>
          <a:p>
            <a:pPr marL="342900" lvl="0" indent="-342900">
              <a:buFont typeface="+mj-lt"/>
              <a:buAutoNum type="arabicPeriod"/>
            </a:pPr>
            <a:r>
              <a:rPr lang="en-GB" sz="3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hlinkClick r:id="rId3"/>
              </a:rPr>
              <a:t>Application No. 009/2015 </a:t>
            </a:r>
            <a:r>
              <a:rPr lang="en-GB" sz="3600" b="1" i="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hlinkClick r:id="rId3"/>
              </a:rPr>
              <a:t>Lucien </a:t>
            </a:r>
            <a:r>
              <a:rPr lang="en-GB" sz="3600" b="1" i="1" dirty="0" err="1">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hlinkClick r:id="rId3"/>
              </a:rPr>
              <a:t>Ikili</a:t>
            </a:r>
            <a:r>
              <a:rPr lang="en-GB" sz="3600" b="1" i="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hlinkClick r:id="rId3"/>
              </a:rPr>
              <a:t> </a:t>
            </a:r>
            <a:r>
              <a:rPr lang="en-GB" sz="3600" b="1" i="1" dirty="0" err="1">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hlinkClick r:id="rId3"/>
              </a:rPr>
              <a:t>Rashidi</a:t>
            </a:r>
            <a:r>
              <a:rPr lang="en-GB" sz="3600" b="1" i="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hlinkClick r:id="rId3"/>
              </a:rPr>
              <a:t> v. United Republic of Tanzania </a:t>
            </a:r>
            <a:r>
              <a:rPr lang="en-GB" sz="3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hlinkClick r:id="rId3"/>
              </a:rPr>
              <a:t>[Merits and reparations decision, 28 March 2019]</a:t>
            </a:r>
            <a:endParaRPr lang="en-GB" altLang="en-US" sz="3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endParaRPr>
          </a:p>
          <a:p>
            <a:pPr marL="342900" indent="-342900">
              <a:buFont typeface="+mj-lt"/>
              <a:buAutoNum type="arabicPeriod"/>
            </a:pPr>
            <a:r>
              <a:rPr lang="en-GB" altLang="en-US" sz="3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hlinkClick r:id="rId4"/>
              </a:rPr>
              <a:t>Application No. 013/2015 Robert John </a:t>
            </a:r>
            <a:r>
              <a:rPr lang="en-GB" altLang="en-US" sz="3600" b="1" dirty="0" err="1">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hlinkClick r:id="rId4"/>
              </a:rPr>
              <a:t>Penessis</a:t>
            </a:r>
            <a:r>
              <a:rPr lang="en-GB" altLang="en-US" sz="3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hlinkClick r:id="rId4"/>
              </a:rPr>
              <a:t> v. United Republic of Tanzania [Merits and reparations decision, 28 November 2019]</a:t>
            </a:r>
            <a:r>
              <a:rPr lang="en-GB" altLang="en-US" sz="3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	</a:t>
            </a:r>
          </a:p>
          <a:p>
            <a:pPr marL="342900" indent="-342900">
              <a:buFont typeface="+mj-lt"/>
              <a:buAutoNum type="arabicPeriod"/>
            </a:pPr>
            <a:r>
              <a:rPr lang="en-GB" altLang="en-US" sz="3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hlinkClick r:id="rId5"/>
              </a:rPr>
              <a:t>Application No. 017/2015 Kennedy </a:t>
            </a:r>
            <a:r>
              <a:rPr lang="en-GB" altLang="en-US" sz="3600" b="1" dirty="0" err="1">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hlinkClick r:id="rId5"/>
              </a:rPr>
              <a:t>Gihana</a:t>
            </a:r>
            <a:r>
              <a:rPr lang="en-GB" altLang="en-US" sz="3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hlinkClick r:id="rId5"/>
              </a:rPr>
              <a:t> &amp; others v. Republic of Rwanda [Merits and reparations decision, 28 November 2019]</a:t>
            </a:r>
            <a:endParaRPr lang="en-GB" sz="3500" dirty="0">
              <a:effectLst/>
              <a:latin typeface="Georgia" panose="02040502050405020303" pitchFamily="18" charset="0"/>
              <a:ea typeface="Calibri" panose="020F0502020204030204" pitchFamily="34" charset="0"/>
              <a:cs typeface="Arial" panose="020B0604020202020204" pitchFamily="34" charset="0"/>
            </a:endParaRPr>
          </a:p>
          <a:p>
            <a:pPr marL="411480" algn="just">
              <a:lnSpc>
                <a:spcPct val="150000"/>
              </a:lnSpc>
            </a:pPr>
            <a:endParaRPr lang="en-GB" sz="5600" dirty="0">
              <a:latin typeface="Georgia" panose="02040502050405020303" pitchFamily="18" charset="0"/>
              <a:ea typeface="Calibri" panose="020F0502020204030204" pitchFamily="34" charset="0"/>
              <a:cs typeface="Arial" panose="020B0604020202020204" pitchFamily="34" charset="0"/>
            </a:endParaRPr>
          </a:p>
          <a:p>
            <a:pPr marL="411480" algn="just">
              <a:lnSpc>
                <a:spcPct val="150000"/>
              </a:lnSpc>
              <a:spcAft>
                <a:spcPts val="800"/>
              </a:spcAft>
            </a:pPr>
            <a:r>
              <a:rPr lang="en-GB" sz="5600" dirty="0">
                <a:effectLst/>
                <a:latin typeface="Georgia" panose="02040502050405020303" pitchFamily="18" charset="0"/>
                <a:ea typeface="Calibri" panose="020F0502020204030204" pitchFamily="34" charset="0"/>
                <a:cs typeface="Arial" panose="020B0604020202020204" pitchFamily="34" charset="0"/>
              </a:rPr>
              <a:t> </a:t>
            </a:r>
            <a:endParaRPr lang="en-KE" sz="5600" dirty="0">
              <a:effectLst/>
              <a:latin typeface="Georgia" panose="02040502050405020303" pitchFamily="18" charset="0"/>
              <a:ea typeface="Calibri" panose="020F0502020204030204" pitchFamily="34" charset="0"/>
              <a:cs typeface="Arial" panose="020B0604020202020204" pitchFamily="34" charset="0"/>
            </a:endParaRPr>
          </a:p>
          <a:p>
            <a:pPr>
              <a:lnSpc>
                <a:spcPct val="107000"/>
              </a:lnSpc>
              <a:spcAft>
                <a:spcPts val="800"/>
              </a:spcAft>
            </a:pPr>
            <a:r>
              <a:rPr lang="en-GB" sz="5600" dirty="0">
                <a:effectLst/>
                <a:latin typeface="Georgia" panose="02040502050405020303" pitchFamily="18" charset="0"/>
                <a:ea typeface="Calibri" panose="020F0502020204030204" pitchFamily="34" charset="0"/>
                <a:cs typeface="Arial" panose="020B0604020202020204" pitchFamily="34" charset="0"/>
              </a:rPr>
              <a:t> </a:t>
            </a:r>
            <a:endParaRPr lang="en-KE" sz="5600" dirty="0">
              <a:effectLst/>
              <a:latin typeface="Georgia" panose="02040502050405020303" pitchFamily="18" charset="0"/>
              <a:ea typeface="Calibri" panose="020F0502020204030204" pitchFamily="34" charset="0"/>
              <a:cs typeface="Arial" panose="020B0604020202020204" pitchFamily="34" charset="0"/>
            </a:endParaRPr>
          </a:p>
          <a:p>
            <a:endParaRPr lang="en-GB" dirty="0"/>
          </a:p>
        </p:txBody>
      </p:sp>
      <p:sp>
        <p:nvSpPr>
          <p:cNvPr id="4" name="Slide Number Placeholder 3">
            <a:extLst>
              <a:ext uri="{FF2B5EF4-FFF2-40B4-BE49-F238E27FC236}">
                <a16:creationId xmlns:a16="http://schemas.microsoft.com/office/drawing/2014/main" id="{D9BF884E-80AB-7A42-6544-70C4D45280AE}"/>
              </a:ext>
            </a:extLst>
          </p:cNvPr>
          <p:cNvSpPr>
            <a:spLocks noGrp="1"/>
          </p:cNvSpPr>
          <p:nvPr>
            <p:ph type="sldNum" sz="quarter" idx="12"/>
          </p:nvPr>
        </p:nvSpPr>
        <p:spPr/>
        <p:txBody>
          <a:bodyPr/>
          <a:lstStyle/>
          <a:p>
            <a:fld id="{2DDFB868-A25B-4680-871C-DD30D2A462D3}" type="slidenum">
              <a:rPr lang="en-GB" smtClean="0"/>
              <a:t>27</a:t>
            </a:fld>
            <a:endParaRPr lang="en-GB" dirty="0"/>
          </a:p>
        </p:txBody>
      </p:sp>
    </p:spTree>
    <p:extLst>
      <p:ext uri="{BB962C8B-B14F-4D97-AF65-F5344CB8AC3E}">
        <p14:creationId xmlns:p14="http://schemas.microsoft.com/office/powerpoint/2010/main" val="408894268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F47BD-6DA5-6B7A-EDEF-FC6085AA9834}"/>
              </a:ext>
            </a:extLst>
          </p:cNvPr>
          <p:cNvSpPr>
            <a:spLocks noGrp="1"/>
          </p:cNvSpPr>
          <p:nvPr>
            <p:ph type="title"/>
          </p:nvPr>
        </p:nvSpPr>
        <p:spPr>
          <a:xfrm>
            <a:off x="1222512" y="286605"/>
            <a:ext cx="9933167" cy="736978"/>
          </a:xfrm>
        </p:spPr>
        <p:txBody>
          <a:bodyPr>
            <a:normAutofit fontScale="90000"/>
          </a:bodyPr>
          <a:lstStyle/>
          <a:p>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solidFill>
                  <a:srgbClr val="00B050"/>
                </a:solidFill>
                <a:effectLst/>
                <a:latin typeface="Georgia" panose="02040502050405020303" pitchFamily="18" charset="0"/>
                <a:ea typeface="Calibri" panose="020F0502020204030204" pitchFamily="34" charset="0"/>
                <a:cs typeface="Arial" panose="020B0604020202020204" pitchFamily="34" charset="0"/>
              </a:rPr>
            </a:br>
            <a:r>
              <a:rPr lang="en-US" sz="2000" b="1" dirty="0">
                <a:solidFill>
                  <a:srgbClr val="92D050"/>
                </a:solidFill>
                <a:effectLst/>
                <a:latin typeface="Georgia" panose="02040502050405020303" pitchFamily="18" charset="0"/>
                <a:ea typeface="Calibri" panose="020F0502020204030204" pitchFamily="34" charset="0"/>
                <a:cs typeface="Arial" panose="020B0604020202020204" pitchFamily="34" charset="0"/>
              </a:rPr>
              <a:t>References </a:t>
            </a:r>
            <a:endParaRPr lang="en-GB" sz="2000" dirty="0"/>
          </a:p>
        </p:txBody>
      </p:sp>
      <p:sp>
        <p:nvSpPr>
          <p:cNvPr id="3" name="Content Placeholder 2">
            <a:extLst>
              <a:ext uri="{FF2B5EF4-FFF2-40B4-BE49-F238E27FC236}">
                <a16:creationId xmlns:a16="http://schemas.microsoft.com/office/drawing/2014/main" id="{27223958-956F-6C0B-A851-405BC020974D}"/>
              </a:ext>
            </a:extLst>
          </p:cNvPr>
          <p:cNvSpPr>
            <a:spLocks noGrp="1"/>
          </p:cNvSpPr>
          <p:nvPr>
            <p:ph idx="1"/>
          </p:nvPr>
        </p:nvSpPr>
        <p:spPr>
          <a:xfrm>
            <a:off x="1342050" y="1366676"/>
            <a:ext cx="10058400" cy="4750905"/>
          </a:xfrm>
        </p:spPr>
        <p:txBody>
          <a:bodyPr>
            <a:normAutofit fontScale="25000" lnSpcReduction="20000"/>
          </a:bodyPr>
          <a:lstStyle/>
          <a:p>
            <a:pPr marL="834390" indent="-514350" algn="ctr">
              <a:lnSpc>
                <a:spcPct val="150000"/>
              </a:lnSpc>
              <a:buFont typeface="+mj-lt"/>
              <a:buAutoNum type="alphaUcPeriod" startAt="2"/>
            </a:pPr>
            <a:r>
              <a:rPr lang="en-GB" sz="6400" b="1" dirty="0">
                <a:effectLst/>
                <a:latin typeface="Georgia" panose="02040502050405020303" pitchFamily="18" charset="0"/>
                <a:ea typeface="Calibri" panose="020F0502020204030204" pitchFamily="34" charset="0"/>
                <a:cs typeface="Arial" panose="020B0604020202020204" pitchFamily="34" charset="0"/>
              </a:rPr>
              <a:t>African Commission Communications </a:t>
            </a:r>
          </a:p>
          <a:p>
            <a:pPr marL="457200" indent="-457200">
              <a:buFont typeface="+mj-lt"/>
              <a:buAutoNum type="arabicPeriod"/>
            </a:pPr>
            <a:r>
              <a:rPr lang="en-US" sz="6400" dirty="0">
                <a:solidFill>
                  <a:schemeClr val="tx1"/>
                </a:solidFill>
                <a:latin typeface="Georgia" panose="02040502050405020303" pitchFamily="18" charset="0"/>
                <a:hlinkClick r:id="rId2"/>
              </a:rPr>
              <a:t>Communication No.71/92, </a:t>
            </a:r>
            <a:r>
              <a:rPr lang="en-US" sz="6400" i="1" dirty="0">
                <a:solidFill>
                  <a:schemeClr val="tx1"/>
                </a:solidFill>
                <a:latin typeface="Georgia" panose="02040502050405020303" pitchFamily="18" charset="0"/>
                <a:hlinkClick r:id="rId2"/>
              </a:rPr>
              <a:t>Rencontre </a:t>
            </a:r>
            <a:r>
              <a:rPr lang="en-US" sz="6400" i="1" dirty="0" err="1">
                <a:solidFill>
                  <a:schemeClr val="tx1"/>
                </a:solidFill>
                <a:latin typeface="Georgia" panose="02040502050405020303" pitchFamily="18" charset="0"/>
                <a:hlinkClick r:id="rId2"/>
              </a:rPr>
              <a:t>Africaine</a:t>
            </a:r>
            <a:r>
              <a:rPr lang="en-US" sz="6400" i="1" dirty="0">
                <a:solidFill>
                  <a:schemeClr val="tx1"/>
                </a:solidFill>
                <a:latin typeface="Georgia" panose="02040502050405020303" pitchFamily="18" charset="0"/>
                <a:hlinkClick r:id="rId2"/>
              </a:rPr>
              <a:t> pour la </a:t>
            </a:r>
            <a:r>
              <a:rPr lang="en-US" sz="6400" i="1" dirty="0" err="1">
                <a:solidFill>
                  <a:schemeClr val="tx1"/>
                </a:solidFill>
                <a:latin typeface="Georgia" panose="02040502050405020303" pitchFamily="18" charset="0"/>
                <a:hlinkClick r:id="rId2"/>
              </a:rPr>
              <a:t>Défence</a:t>
            </a:r>
            <a:r>
              <a:rPr lang="en-US" sz="6400" i="1" dirty="0">
                <a:solidFill>
                  <a:schemeClr val="tx1"/>
                </a:solidFill>
                <a:latin typeface="Georgia" panose="02040502050405020303" pitchFamily="18" charset="0"/>
                <a:hlinkClick r:id="rId2"/>
              </a:rPr>
              <a:t> des Droits de </a:t>
            </a:r>
            <a:r>
              <a:rPr lang="en-US" sz="6400" i="1" dirty="0" err="1">
                <a:solidFill>
                  <a:schemeClr val="tx1"/>
                </a:solidFill>
                <a:latin typeface="Georgia" panose="02040502050405020303" pitchFamily="18" charset="0"/>
                <a:hlinkClick r:id="rId2"/>
              </a:rPr>
              <a:t>l'Homme</a:t>
            </a:r>
            <a:r>
              <a:rPr lang="en-US" sz="6400" i="1" dirty="0">
                <a:solidFill>
                  <a:schemeClr val="tx1"/>
                </a:solidFill>
                <a:latin typeface="Georgia" panose="02040502050405020303" pitchFamily="18" charset="0"/>
                <a:hlinkClick r:id="rId2"/>
              </a:rPr>
              <a:t> (RADDHO) v Zambia</a:t>
            </a:r>
            <a:r>
              <a:rPr lang="en-US" sz="6400" dirty="0">
                <a:solidFill>
                  <a:schemeClr val="tx1"/>
                </a:solidFill>
                <a:latin typeface="Georgia" panose="02040502050405020303" pitchFamily="18" charset="0"/>
                <a:hlinkClick r:id="rId2"/>
              </a:rPr>
              <a:t> [Merits decision, 31 October 1997]</a:t>
            </a:r>
            <a:r>
              <a:rPr lang="en-US" sz="6400" dirty="0">
                <a:solidFill>
                  <a:schemeClr val="tx1"/>
                </a:solidFill>
                <a:latin typeface="Georgia" panose="02040502050405020303" pitchFamily="18" charset="0"/>
              </a:rPr>
              <a:t>	</a:t>
            </a:r>
          </a:p>
          <a:p>
            <a:pPr marL="457200" indent="-457200">
              <a:buFont typeface="+mj-lt"/>
              <a:buAutoNum type="arabicPeriod"/>
            </a:pPr>
            <a:r>
              <a:rPr lang="en-US" sz="6400" dirty="0">
                <a:solidFill>
                  <a:schemeClr val="tx1"/>
                </a:solidFill>
                <a:latin typeface="Georgia" panose="02040502050405020303" pitchFamily="18" charset="0"/>
                <a:hlinkClick r:id="rId3"/>
              </a:rPr>
              <a:t>Communication No. 159/96, </a:t>
            </a:r>
            <a:r>
              <a:rPr lang="en-US" sz="6400" i="1" dirty="0">
                <a:solidFill>
                  <a:schemeClr val="tx1"/>
                </a:solidFill>
                <a:latin typeface="Georgia" panose="02040502050405020303" pitchFamily="18" charset="0"/>
                <a:hlinkClick r:id="rId3"/>
              </a:rPr>
              <a:t>Union Inter </a:t>
            </a:r>
            <a:r>
              <a:rPr lang="en-US" sz="6400" i="1" dirty="0" err="1">
                <a:solidFill>
                  <a:schemeClr val="tx1"/>
                </a:solidFill>
                <a:latin typeface="Georgia" panose="02040502050405020303" pitchFamily="18" charset="0"/>
                <a:hlinkClick r:id="rId3"/>
              </a:rPr>
              <a:t>Africaine</a:t>
            </a:r>
            <a:r>
              <a:rPr lang="en-US" sz="6400" i="1" dirty="0">
                <a:solidFill>
                  <a:schemeClr val="tx1"/>
                </a:solidFill>
                <a:latin typeface="Georgia" panose="02040502050405020303" pitchFamily="18" charset="0"/>
                <a:hlinkClick r:id="rId3"/>
              </a:rPr>
              <a:t> des Droits de </a:t>
            </a:r>
            <a:r>
              <a:rPr lang="en-US" sz="6400" i="1" dirty="0" err="1">
                <a:solidFill>
                  <a:schemeClr val="tx1"/>
                </a:solidFill>
                <a:latin typeface="Georgia" panose="02040502050405020303" pitchFamily="18" charset="0"/>
                <a:hlinkClick r:id="rId3"/>
              </a:rPr>
              <a:t>L’homme</a:t>
            </a:r>
            <a:r>
              <a:rPr lang="en-US" sz="6400" i="1" dirty="0">
                <a:solidFill>
                  <a:schemeClr val="tx1"/>
                </a:solidFill>
                <a:latin typeface="Georgia" panose="02040502050405020303" pitchFamily="18" charset="0"/>
                <a:hlinkClick r:id="rId3"/>
              </a:rPr>
              <a:t> (UIDH), Federation </a:t>
            </a:r>
            <a:r>
              <a:rPr lang="en-US" sz="6400" i="1" dirty="0" err="1">
                <a:solidFill>
                  <a:schemeClr val="tx1"/>
                </a:solidFill>
                <a:latin typeface="Georgia" panose="02040502050405020303" pitchFamily="18" charset="0"/>
                <a:hlinkClick r:id="rId3"/>
              </a:rPr>
              <a:t>Internationale</a:t>
            </a:r>
            <a:r>
              <a:rPr lang="en-US" sz="6400" i="1" dirty="0">
                <a:solidFill>
                  <a:schemeClr val="tx1"/>
                </a:solidFill>
                <a:latin typeface="Georgia" panose="02040502050405020303" pitchFamily="18" charset="0"/>
                <a:hlinkClick r:id="rId3"/>
              </a:rPr>
              <a:t> des </a:t>
            </a:r>
            <a:r>
              <a:rPr lang="en-US" sz="6400" i="1" dirty="0" err="1">
                <a:solidFill>
                  <a:schemeClr val="tx1"/>
                </a:solidFill>
                <a:latin typeface="Georgia" panose="02040502050405020303" pitchFamily="18" charset="0"/>
                <a:hlinkClick r:id="rId3"/>
              </a:rPr>
              <a:t>Ligues</a:t>
            </a:r>
            <a:r>
              <a:rPr lang="en-US" sz="6400" i="1" dirty="0">
                <a:solidFill>
                  <a:schemeClr val="tx1"/>
                </a:solidFill>
                <a:latin typeface="Georgia" panose="02040502050405020303" pitchFamily="18" charset="0"/>
                <a:hlinkClick r:id="rId3"/>
              </a:rPr>
              <a:t> des Droits de </a:t>
            </a:r>
            <a:r>
              <a:rPr lang="en-US" sz="6400" i="1" dirty="0" err="1">
                <a:solidFill>
                  <a:schemeClr val="tx1"/>
                </a:solidFill>
                <a:latin typeface="Georgia" panose="02040502050405020303" pitchFamily="18" charset="0"/>
                <a:hlinkClick r:id="rId3"/>
              </a:rPr>
              <a:t>L’homme</a:t>
            </a:r>
            <a:r>
              <a:rPr lang="en-US" sz="6400" i="1" dirty="0">
                <a:solidFill>
                  <a:schemeClr val="tx1"/>
                </a:solidFill>
                <a:latin typeface="Georgia" panose="02040502050405020303" pitchFamily="18" charset="0"/>
                <a:hlinkClick r:id="rId3"/>
              </a:rPr>
              <a:t> (FIDH), Rencontre </a:t>
            </a:r>
            <a:r>
              <a:rPr lang="en-US" sz="6400" i="1" dirty="0" err="1">
                <a:solidFill>
                  <a:schemeClr val="tx1"/>
                </a:solidFill>
                <a:latin typeface="Georgia" panose="02040502050405020303" pitchFamily="18" charset="0"/>
                <a:hlinkClick r:id="rId3"/>
              </a:rPr>
              <a:t>Africaine</a:t>
            </a:r>
            <a:r>
              <a:rPr lang="en-US" sz="6400" i="1" dirty="0">
                <a:solidFill>
                  <a:schemeClr val="tx1"/>
                </a:solidFill>
                <a:latin typeface="Georgia" panose="02040502050405020303" pitchFamily="18" charset="0"/>
                <a:hlinkClick r:id="rId3"/>
              </a:rPr>
              <a:t> des Droits de </a:t>
            </a:r>
            <a:r>
              <a:rPr lang="en-US" sz="6400" i="1" dirty="0" err="1">
                <a:solidFill>
                  <a:schemeClr val="tx1"/>
                </a:solidFill>
                <a:latin typeface="Georgia" panose="02040502050405020303" pitchFamily="18" charset="0"/>
                <a:hlinkClick r:id="rId3"/>
              </a:rPr>
              <a:t>L’homme</a:t>
            </a:r>
            <a:r>
              <a:rPr lang="en-US" sz="6400" i="1" dirty="0">
                <a:solidFill>
                  <a:schemeClr val="tx1"/>
                </a:solidFill>
                <a:latin typeface="Georgia" panose="02040502050405020303" pitchFamily="18" charset="0"/>
                <a:hlinkClick r:id="rId3"/>
              </a:rPr>
              <a:t> (RADDHO), </a:t>
            </a:r>
            <a:r>
              <a:rPr lang="en-US" sz="6400" i="1" dirty="0" err="1">
                <a:solidFill>
                  <a:schemeClr val="tx1"/>
                </a:solidFill>
                <a:latin typeface="Georgia" panose="02040502050405020303" pitchFamily="18" charset="0"/>
                <a:hlinkClick r:id="rId3"/>
              </a:rPr>
              <a:t>Organisation</a:t>
            </a:r>
            <a:r>
              <a:rPr lang="en-US" sz="6400" i="1" dirty="0">
                <a:solidFill>
                  <a:schemeClr val="tx1"/>
                </a:solidFill>
                <a:latin typeface="Georgia" panose="02040502050405020303" pitchFamily="18" charset="0"/>
                <a:hlinkClick r:id="rId3"/>
              </a:rPr>
              <a:t> </a:t>
            </a:r>
            <a:r>
              <a:rPr lang="en-US" sz="6400" i="1" dirty="0" err="1">
                <a:solidFill>
                  <a:schemeClr val="tx1"/>
                </a:solidFill>
                <a:latin typeface="Georgia" panose="02040502050405020303" pitchFamily="18" charset="0"/>
                <a:hlinkClick r:id="rId3"/>
              </a:rPr>
              <a:t>Nationale</a:t>
            </a:r>
            <a:r>
              <a:rPr lang="en-US" sz="6400" i="1" dirty="0">
                <a:solidFill>
                  <a:schemeClr val="tx1"/>
                </a:solidFill>
                <a:latin typeface="Georgia" panose="02040502050405020303" pitchFamily="18" charset="0"/>
                <a:hlinkClick r:id="rId3"/>
              </a:rPr>
              <a:t> des Droits de </a:t>
            </a:r>
            <a:r>
              <a:rPr lang="en-US" sz="6400" i="1" dirty="0" err="1">
                <a:solidFill>
                  <a:schemeClr val="tx1"/>
                </a:solidFill>
                <a:latin typeface="Georgia" panose="02040502050405020303" pitchFamily="18" charset="0"/>
                <a:hlinkClick r:id="rId3"/>
              </a:rPr>
              <a:t>L’homme</a:t>
            </a:r>
            <a:r>
              <a:rPr lang="en-US" sz="6400" i="1" dirty="0">
                <a:solidFill>
                  <a:schemeClr val="tx1"/>
                </a:solidFill>
                <a:latin typeface="Georgia" panose="02040502050405020303" pitchFamily="18" charset="0"/>
                <a:hlinkClick r:id="rId3"/>
              </a:rPr>
              <a:t> au </a:t>
            </a:r>
            <a:r>
              <a:rPr lang="en-US" sz="6400" i="1" dirty="0" err="1">
                <a:solidFill>
                  <a:schemeClr val="tx1"/>
                </a:solidFill>
                <a:latin typeface="Georgia" panose="02040502050405020303" pitchFamily="18" charset="0"/>
                <a:hlinkClick r:id="rId3"/>
              </a:rPr>
              <a:t>Sénégal</a:t>
            </a:r>
            <a:r>
              <a:rPr lang="en-US" sz="6400" i="1" dirty="0">
                <a:solidFill>
                  <a:schemeClr val="tx1"/>
                </a:solidFill>
                <a:latin typeface="Georgia" panose="02040502050405020303" pitchFamily="18" charset="0"/>
                <a:hlinkClick r:id="rId3"/>
              </a:rPr>
              <a:t> (ONDH) and Association </a:t>
            </a:r>
            <a:r>
              <a:rPr lang="en-US" sz="6400" i="1" dirty="0" err="1">
                <a:solidFill>
                  <a:schemeClr val="tx1"/>
                </a:solidFill>
                <a:latin typeface="Georgia" panose="02040502050405020303" pitchFamily="18" charset="0"/>
                <a:hlinkClick r:id="rId3"/>
              </a:rPr>
              <a:t>Malienne</a:t>
            </a:r>
            <a:r>
              <a:rPr lang="en-US" sz="6400" i="1" dirty="0">
                <a:solidFill>
                  <a:schemeClr val="tx1"/>
                </a:solidFill>
                <a:latin typeface="Georgia" panose="02040502050405020303" pitchFamily="18" charset="0"/>
                <a:hlinkClick r:id="rId3"/>
              </a:rPr>
              <a:t> des Droits de </a:t>
            </a:r>
            <a:r>
              <a:rPr lang="en-US" sz="6400" i="1" dirty="0" err="1">
                <a:solidFill>
                  <a:schemeClr val="tx1"/>
                </a:solidFill>
                <a:latin typeface="Georgia" panose="02040502050405020303" pitchFamily="18" charset="0"/>
                <a:hlinkClick r:id="rId3"/>
              </a:rPr>
              <a:t>l'homme</a:t>
            </a:r>
            <a:r>
              <a:rPr lang="en-US" sz="6400" i="1" dirty="0">
                <a:solidFill>
                  <a:schemeClr val="tx1"/>
                </a:solidFill>
                <a:latin typeface="Georgia" panose="02040502050405020303" pitchFamily="18" charset="0"/>
                <a:hlinkClick r:id="rId3"/>
              </a:rPr>
              <a:t> (AMDE) v. Angola </a:t>
            </a:r>
            <a:r>
              <a:rPr lang="en-US" sz="6400" dirty="0">
                <a:solidFill>
                  <a:schemeClr val="tx1"/>
                </a:solidFill>
                <a:latin typeface="Georgia" panose="02040502050405020303" pitchFamily="18" charset="0"/>
                <a:hlinkClick r:id="rId3"/>
              </a:rPr>
              <a:t>[Merits decision, 11 November 1997]</a:t>
            </a:r>
            <a:r>
              <a:rPr lang="en-US" sz="6400" dirty="0">
                <a:solidFill>
                  <a:schemeClr val="tx1"/>
                </a:solidFill>
                <a:latin typeface="Georgia" panose="02040502050405020303" pitchFamily="18" charset="0"/>
              </a:rPr>
              <a:t>	</a:t>
            </a:r>
          </a:p>
          <a:p>
            <a:pPr marL="457200" indent="-457200">
              <a:buFont typeface="+mj-lt"/>
              <a:buAutoNum type="arabicPeriod"/>
            </a:pPr>
            <a:r>
              <a:rPr lang="en-US" sz="6400" dirty="0">
                <a:solidFill>
                  <a:schemeClr val="tx1"/>
                </a:solidFill>
                <a:latin typeface="Georgia" panose="02040502050405020303" pitchFamily="18" charset="0"/>
                <a:hlinkClick r:id="rId4"/>
              </a:rPr>
              <a:t>Communication No. 212/98, </a:t>
            </a:r>
            <a:r>
              <a:rPr lang="en-US" sz="6400" i="1" dirty="0">
                <a:solidFill>
                  <a:schemeClr val="tx1"/>
                </a:solidFill>
                <a:latin typeface="Georgia" panose="02040502050405020303" pitchFamily="18" charset="0"/>
                <a:hlinkClick r:id="rId4"/>
              </a:rPr>
              <a:t>Amnesty International v. Zambia </a:t>
            </a:r>
            <a:r>
              <a:rPr lang="en-US" sz="6400" dirty="0">
                <a:solidFill>
                  <a:schemeClr val="tx1"/>
                </a:solidFill>
                <a:latin typeface="Georgia" panose="02040502050405020303" pitchFamily="18" charset="0"/>
                <a:hlinkClick r:id="rId4"/>
              </a:rPr>
              <a:t>[Merits decision, 5 May 1999]</a:t>
            </a:r>
            <a:r>
              <a:rPr lang="en-US" sz="6400" dirty="0">
                <a:solidFill>
                  <a:schemeClr val="tx1"/>
                </a:solidFill>
                <a:latin typeface="Georgia" panose="02040502050405020303" pitchFamily="18" charset="0"/>
              </a:rPr>
              <a:t>	</a:t>
            </a:r>
          </a:p>
          <a:p>
            <a:pPr marL="457200" indent="-457200">
              <a:buFont typeface="+mj-lt"/>
              <a:buAutoNum type="arabicPeriod"/>
            </a:pPr>
            <a:r>
              <a:rPr lang="en-US" sz="6400" dirty="0">
                <a:solidFill>
                  <a:schemeClr val="tx1"/>
                </a:solidFill>
                <a:latin typeface="Georgia" panose="02040502050405020303" pitchFamily="18" charset="0"/>
                <a:hlinkClick r:id="rId5"/>
              </a:rPr>
              <a:t>Communication No. 97/93, </a:t>
            </a:r>
            <a:r>
              <a:rPr lang="en-US" sz="6400" i="1" dirty="0">
                <a:solidFill>
                  <a:schemeClr val="tx1"/>
                </a:solidFill>
                <a:latin typeface="Georgia" panose="02040502050405020303" pitchFamily="18" charset="0"/>
                <a:hlinkClick r:id="rId5"/>
              </a:rPr>
              <a:t>John K. </a:t>
            </a:r>
            <a:r>
              <a:rPr lang="en-US" sz="6400" i="1" dirty="0" err="1">
                <a:solidFill>
                  <a:schemeClr val="tx1"/>
                </a:solidFill>
                <a:latin typeface="Georgia" panose="02040502050405020303" pitchFamily="18" charset="0"/>
                <a:hlinkClick r:id="rId5"/>
              </a:rPr>
              <a:t>Modise</a:t>
            </a:r>
            <a:r>
              <a:rPr lang="en-US" sz="6400" i="1" dirty="0">
                <a:solidFill>
                  <a:schemeClr val="tx1"/>
                </a:solidFill>
                <a:latin typeface="Georgia" panose="02040502050405020303" pitchFamily="18" charset="0"/>
                <a:hlinkClick r:id="rId5"/>
              </a:rPr>
              <a:t> v. Botswana </a:t>
            </a:r>
            <a:r>
              <a:rPr lang="en-US" sz="6400" dirty="0">
                <a:solidFill>
                  <a:schemeClr val="tx1"/>
                </a:solidFill>
                <a:latin typeface="Georgia" panose="02040502050405020303" pitchFamily="18" charset="0"/>
                <a:hlinkClick r:id="rId5"/>
              </a:rPr>
              <a:t>[Merits decision, November 2000]</a:t>
            </a:r>
            <a:r>
              <a:rPr lang="en-US" sz="6400" dirty="0">
                <a:solidFill>
                  <a:schemeClr val="tx1"/>
                </a:solidFill>
                <a:latin typeface="Georgia" panose="02040502050405020303" pitchFamily="18" charset="0"/>
              </a:rPr>
              <a:t>	</a:t>
            </a:r>
          </a:p>
          <a:p>
            <a:pPr marL="457200" indent="-457200">
              <a:buFont typeface="+mj-lt"/>
              <a:buAutoNum type="arabicPeriod"/>
            </a:pPr>
            <a:r>
              <a:rPr lang="en-US" sz="6400" dirty="0">
                <a:solidFill>
                  <a:schemeClr val="tx1"/>
                </a:solidFill>
                <a:latin typeface="Georgia" panose="02040502050405020303" pitchFamily="18" charset="0"/>
                <a:hlinkClick r:id="rId6"/>
              </a:rPr>
              <a:t>Communication No. 292/02, </a:t>
            </a:r>
            <a:r>
              <a:rPr lang="en-US" sz="6400" i="1" dirty="0">
                <a:solidFill>
                  <a:schemeClr val="tx1"/>
                </a:solidFill>
                <a:latin typeface="Georgia" panose="02040502050405020303" pitchFamily="18" charset="0"/>
                <a:hlinkClick r:id="rId6"/>
              </a:rPr>
              <a:t>Institute for Human Rights and Development in Africa (on behalf of Sierra Leonean refugees in Guinea) v. Guinea </a:t>
            </a:r>
            <a:r>
              <a:rPr lang="en-US" sz="6400" dirty="0">
                <a:solidFill>
                  <a:schemeClr val="tx1"/>
                </a:solidFill>
                <a:latin typeface="Georgia" panose="02040502050405020303" pitchFamily="18" charset="0"/>
                <a:hlinkClick r:id="rId6"/>
              </a:rPr>
              <a:t>[Merits decision, 2004]</a:t>
            </a:r>
            <a:r>
              <a:rPr lang="en-US" sz="6400" dirty="0">
                <a:solidFill>
                  <a:schemeClr val="tx1"/>
                </a:solidFill>
                <a:latin typeface="Georgia" panose="02040502050405020303" pitchFamily="18" charset="0"/>
              </a:rPr>
              <a:t>	</a:t>
            </a:r>
          </a:p>
          <a:p>
            <a:pPr marL="457200" indent="-457200">
              <a:buFont typeface="+mj-lt"/>
              <a:buAutoNum type="arabicPeriod"/>
            </a:pPr>
            <a:r>
              <a:rPr lang="en-US" sz="6400" dirty="0">
                <a:solidFill>
                  <a:schemeClr val="tx1"/>
                </a:solidFill>
                <a:latin typeface="Georgia" panose="02040502050405020303" pitchFamily="18" charset="0"/>
                <a:hlinkClick r:id="rId7"/>
              </a:rPr>
              <a:t>Communication No. 317/2006, </a:t>
            </a:r>
            <a:r>
              <a:rPr lang="en-US" sz="6400" i="1" dirty="0">
                <a:solidFill>
                  <a:schemeClr val="tx1"/>
                </a:solidFill>
                <a:latin typeface="Georgia" panose="02040502050405020303" pitchFamily="18" charset="0"/>
                <a:hlinkClick r:id="rId7"/>
              </a:rPr>
              <a:t>The Nubian Community in Kenya v. The Republic of Kenya </a:t>
            </a:r>
            <a:r>
              <a:rPr lang="en-US" sz="6400" dirty="0">
                <a:solidFill>
                  <a:schemeClr val="tx1"/>
                </a:solidFill>
                <a:latin typeface="Georgia" panose="02040502050405020303" pitchFamily="18" charset="0"/>
                <a:hlinkClick r:id="rId7"/>
              </a:rPr>
              <a:t>[Merits decision, February 2015]</a:t>
            </a:r>
            <a:endParaRPr lang="en-GB" sz="6400" dirty="0">
              <a:latin typeface="Georgia" panose="02040502050405020303" pitchFamily="18" charset="0"/>
              <a:ea typeface="Calibri" panose="020F0502020204030204" pitchFamily="34" charset="0"/>
              <a:cs typeface="Arial" panose="020B0604020202020204" pitchFamily="34" charset="0"/>
            </a:endParaRPr>
          </a:p>
          <a:p>
            <a:pPr marL="411480" algn="just">
              <a:lnSpc>
                <a:spcPct val="150000"/>
              </a:lnSpc>
              <a:spcAft>
                <a:spcPts val="800"/>
              </a:spcAft>
            </a:pPr>
            <a:r>
              <a:rPr lang="en-GB" sz="6400" dirty="0">
                <a:effectLst/>
                <a:latin typeface="Georgia" panose="02040502050405020303" pitchFamily="18" charset="0"/>
                <a:ea typeface="Calibri" panose="020F0502020204030204" pitchFamily="34" charset="0"/>
                <a:cs typeface="Arial" panose="020B0604020202020204" pitchFamily="34" charset="0"/>
              </a:rPr>
              <a:t> </a:t>
            </a:r>
            <a:endParaRPr lang="en-KE" sz="6400" dirty="0">
              <a:effectLst/>
              <a:latin typeface="Georgia" panose="02040502050405020303" pitchFamily="18" charset="0"/>
              <a:ea typeface="Calibri" panose="020F0502020204030204" pitchFamily="34" charset="0"/>
              <a:cs typeface="Arial" panose="020B0604020202020204" pitchFamily="34" charset="0"/>
            </a:endParaRPr>
          </a:p>
          <a:p>
            <a:pPr>
              <a:lnSpc>
                <a:spcPct val="107000"/>
              </a:lnSpc>
              <a:spcAft>
                <a:spcPts val="800"/>
              </a:spcAft>
            </a:pPr>
            <a:r>
              <a:rPr lang="en-GB" sz="5600" dirty="0">
                <a:effectLst/>
                <a:latin typeface="Georgia" panose="02040502050405020303" pitchFamily="18" charset="0"/>
                <a:ea typeface="Calibri" panose="020F0502020204030204" pitchFamily="34" charset="0"/>
                <a:cs typeface="Arial" panose="020B0604020202020204" pitchFamily="34" charset="0"/>
              </a:rPr>
              <a:t> </a:t>
            </a:r>
            <a:endParaRPr lang="en-KE" sz="5600" dirty="0">
              <a:effectLst/>
              <a:latin typeface="Georgia" panose="02040502050405020303" pitchFamily="18" charset="0"/>
              <a:ea typeface="Calibri" panose="020F0502020204030204" pitchFamily="34" charset="0"/>
              <a:cs typeface="Arial" panose="020B0604020202020204" pitchFamily="34" charset="0"/>
            </a:endParaRPr>
          </a:p>
          <a:p>
            <a:endParaRPr lang="en-GB" dirty="0"/>
          </a:p>
        </p:txBody>
      </p:sp>
      <p:sp>
        <p:nvSpPr>
          <p:cNvPr id="4" name="Slide Number Placeholder 3">
            <a:extLst>
              <a:ext uri="{FF2B5EF4-FFF2-40B4-BE49-F238E27FC236}">
                <a16:creationId xmlns:a16="http://schemas.microsoft.com/office/drawing/2014/main" id="{D9BF884E-80AB-7A42-6544-70C4D45280AE}"/>
              </a:ext>
            </a:extLst>
          </p:cNvPr>
          <p:cNvSpPr>
            <a:spLocks noGrp="1"/>
          </p:cNvSpPr>
          <p:nvPr>
            <p:ph type="sldNum" sz="quarter" idx="12"/>
          </p:nvPr>
        </p:nvSpPr>
        <p:spPr/>
        <p:txBody>
          <a:bodyPr/>
          <a:lstStyle/>
          <a:p>
            <a:fld id="{2DDFB868-A25B-4680-871C-DD30D2A462D3}" type="slidenum">
              <a:rPr lang="en-GB" smtClean="0"/>
              <a:t>28</a:t>
            </a:fld>
            <a:endParaRPr lang="en-GB" dirty="0"/>
          </a:p>
        </p:txBody>
      </p:sp>
    </p:spTree>
    <p:extLst>
      <p:ext uri="{BB962C8B-B14F-4D97-AF65-F5344CB8AC3E}">
        <p14:creationId xmlns:p14="http://schemas.microsoft.com/office/powerpoint/2010/main" val="61585292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F47BD-6DA5-6B7A-EDEF-FC6085AA9834}"/>
              </a:ext>
            </a:extLst>
          </p:cNvPr>
          <p:cNvSpPr>
            <a:spLocks noGrp="1"/>
          </p:cNvSpPr>
          <p:nvPr>
            <p:ph type="title"/>
          </p:nvPr>
        </p:nvSpPr>
        <p:spPr>
          <a:xfrm>
            <a:off x="1222512" y="286604"/>
            <a:ext cx="9933167" cy="1283779"/>
          </a:xfrm>
        </p:spPr>
        <p:txBody>
          <a:bodyPr>
            <a:normAutofit fontScale="90000"/>
          </a:bodyPr>
          <a:lstStyle/>
          <a:p>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solidFill>
                  <a:srgbClr val="00B050"/>
                </a:solidFill>
                <a:effectLst/>
                <a:latin typeface="Georgia" panose="02040502050405020303" pitchFamily="18" charset="0"/>
                <a:ea typeface="Calibri" panose="020F0502020204030204" pitchFamily="34" charset="0"/>
                <a:cs typeface="Arial" panose="020B0604020202020204" pitchFamily="34" charset="0"/>
              </a:rPr>
            </a:br>
            <a:r>
              <a:rPr lang="en-US" sz="2000" b="1" dirty="0">
                <a:solidFill>
                  <a:srgbClr val="92D050"/>
                </a:solidFill>
                <a:effectLst/>
                <a:latin typeface="Georgia" panose="02040502050405020303" pitchFamily="18" charset="0"/>
                <a:ea typeface="Calibri" panose="020F0502020204030204" pitchFamily="34" charset="0"/>
                <a:cs typeface="Arial" panose="020B0604020202020204" pitchFamily="34" charset="0"/>
              </a:rPr>
              <a:t>References </a:t>
            </a:r>
            <a:endParaRPr lang="en-GB" sz="2000" dirty="0"/>
          </a:p>
        </p:txBody>
      </p:sp>
      <p:sp>
        <p:nvSpPr>
          <p:cNvPr id="3" name="Content Placeholder 2">
            <a:extLst>
              <a:ext uri="{FF2B5EF4-FFF2-40B4-BE49-F238E27FC236}">
                <a16:creationId xmlns:a16="http://schemas.microsoft.com/office/drawing/2014/main" id="{27223958-956F-6C0B-A851-405BC020974D}"/>
              </a:ext>
            </a:extLst>
          </p:cNvPr>
          <p:cNvSpPr>
            <a:spLocks noGrp="1"/>
          </p:cNvSpPr>
          <p:nvPr>
            <p:ph idx="1"/>
          </p:nvPr>
        </p:nvSpPr>
        <p:spPr>
          <a:xfrm>
            <a:off x="1355698" y="1639631"/>
            <a:ext cx="10058400" cy="4750905"/>
          </a:xfrm>
        </p:spPr>
        <p:txBody>
          <a:bodyPr>
            <a:normAutofit fontScale="62500" lnSpcReduction="20000"/>
          </a:bodyPr>
          <a:lstStyle/>
          <a:p>
            <a:pPr marL="834390" indent="-514350" algn="just">
              <a:lnSpc>
                <a:spcPct val="150000"/>
              </a:lnSpc>
              <a:buFont typeface="+mj-lt"/>
              <a:buAutoNum type="alphaUcPeriod" startAt="3"/>
            </a:pPr>
            <a:r>
              <a:rPr lang="en-GB" sz="3500" b="1" dirty="0">
                <a:effectLst/>
                <a:latin typeface="Georgia" panose="02040502050405020303" pitchFamily="18" charset="0"/>
                <a:ea typeface="Calibri" panose="020F0502020204030204" pitchFamily="34" charset="0"/>
                <a:cs typeface="Arial" panose="020B0604020202020204" pitchFamily="34" charset="0"/>
              </a:rPr>
              <a:t>Communications by African Committee of Experts on the Rights and Welfare of the Child </a:t>
            </a:r>
          </a:p>
          <a:p>
            <a:pPr marL="457200" lvl="0" indent="-457200">
              <a:buFont typeface="+mj-lt"/>
              <a:buAutoNum type="arabicPeriod"/>
            </a:pPr>
            <a:r>
              <a:rPr lang="en-US" sz="3600" b="1" dirty="0">
                <a:latin typeface="Georgia" panose="02040502050405020303" pitchFamily="18" charset="0"/>
                <a:hlinkClick r:id="rId2"/>
              </a:rPr>
              <a:t>Communication No. Com/002/2009, Decision on the communication submitted by the Institute for Human Rights and Development in Africa &amp; the Open Society Justice Initiative (On Behalf of Children of Nubian Descent in Kenya) against the Government of Kenya [Merits decision, 22 March 2011]</a:t>
            </a:r>
            <a:r>
              <a:rPr lang="en-US" sz="3600" b="1" dirty="0">
                <a:latin typeface="Georgia" panose="02040502050405020303" pitchFamily="18" charset="0"/>
              </a:rPr>
              <a:t>	</a:t>
            </a:r>
          </a:p>
          <a:p>
            <a:pPr marL="457200" lvl="0" indent="-457200">
              <a:buFont typeface="+mj-lt"/>
              <a:buAutoNum type="arabicPeriod"/>
            </a:pPr>
            <a:r>
              <a:rPr lang="en-US" sz="3600" b="1" dirty="0">
                <a:latin typeface="Georgia" panose="02040502050405020303" pitchFamily="18" charset="0"/>
                <a:hlinkClick r:id="rId3"/>
              </a:rPr>
              <a:t>Communication No. Com/001/2015, Decision on the communication submitted by the African Centre of Justice and Peace Studies (ACJPS) and Peoples’ Legal Aid Centre (PLACE) against the Government of Sudan [Merits decision, May 2018]</a:t>
            </a:r>
            <a:r>
              <a:rPr lang="en-US" sz="3600" b="1" dirty="0">
                <a:latin typeface="Georgia" panose="02040502050405020303" pitchFamily="18" charset="0"/>
              </a:rPr>
              <a:t> </a:t>
            </a:r>
            <a:r>
              <a:rPr lang="en-GB" sz="5600" dirty="0">
                <a:effectLst/>
                <a:latin typeface="Georgia" panose="02040502050405020303" pitchFamily="18" charset="0"/>
                <a:ea typeface="Calibri" panose="020F0502020204030204" pitchFamily="34" charset="0"/>
                <a:cs typeface="Arial" panose="020B0604020202020204" pitchFamily="34" charset="0"/>
              </a:rPr>
              <a:t> </a:t>
            </a:r>
            <a:endParaRPr lang="en-KE" sz="5600" dirty="0">
              <a:effectLst/>
              <a:latin typeface="Georgia" panose="02040502050405020303" pitchFamily="18" charset="0"/>
              <a:ea typeface="Calibri" panose="020F0502020204030204" pitchFamily="34" charset="0"/>
              <a:cs typeface="Arial" panose="020B0604020202020204" pitchFamily="34" charset="0"/>
            </a:endParaRPr>
          </a:p>
          <a:p>
            <a:pPr>
              <a:lnSpc>
                <a:spcPct val="107000"/>
              </a:lnSpc>
              <a:spcAft>
                <a:spcPts val="800"/>
              </a:spcAft>
            </a:pPr>
            <a:r>
              <a:rPr lang="en-GB" sz="5600" dirty="0">
                <a:effectLst/>
                <a:latin typeface="Georgia" panose="02040502050405020303" pitchFamily="18" charset="0"/>
                <a:ea typeface="Calibri" panose="020F0502020204030204" pitchFamily="34" charset="0"/>
                <a:cs typeface="Arial" panose="020B0604020202020204" pitchFamily="34" charset="0"/>
              </a:rPr>
              <a:t> </a:t>
            </a:r>
            <a:endParaRPr lang="en-KE" sz="5600" dirty="0">
              <a:effectLst/>
              <a:latin typeface="Georgia" panose="02040502050405020303" pitchFamily="18" charset="0"/>
              <a:ea typeface="Calibri" panose="020F0502020204030204" pitchFamily="34" charset="0"/>
              <a:cs typeface="Arial" panose="020B0604020202020204" pitchFamily="34" charset="0"/>
            </a:endParaRPr>
          </a:p>
          <a:p>
            <a:endParaRPr lang="en-GB" dirty="0"/>
          </a:p>
        </p:txBody>
      </p:sp>
      <p:sp>
        <p:nvSpPr>
          <p:cNvPr id="4" name="Slide Number Placeholder 3">
            <a:extLst>
              <a:ext uri="{FF2B5EF4-FFF2-40B4-BE49-F238E27FC236}">
                <a16:creationId xmlns:a16="http://schemas.microsoft.com/office/drawing/2014/main" id="{D9BF884E-80AB-7A42-6544-70C4D45280AE}"/>
              </a:ext>
            </a:extLst>
          </p:cNvPr>
          <p:cNvSpPr>
            <a:spLocks noGrp="1"/>
          </p:cNvSpPr>
          <p:nvPr>
            <p:ph type="sldNum" sz="quarter" idx="12"/>
          </p:nvPr>
        </p:nvSpPr>
        <p:spPr/>
        <p:txBody>
          <a:bodyPr/>
          <a:lstStyle/>
          <a:p>
            <a:fld id="{2DDFB868-A25B-4680-871C-DD30D2A462D3}" type="slidenum">
              <a:rPr lang="en-GB" smtClean="0"/>
              <a:t>29</a:t>
            </a:fld>
            <a:endParaRPr lang="en-GB" dirty="0"/>
          </a:p>
        </p:txBody>
      </p:sp>
    </p:spTree>
    <p:extLst>
      <p:ext uri="{BB962C8B-B14F-4D97-AF65-F5344CB8AC3E}">
        <p14:creationId xmlns:p14="http://schemas.microsoft.com/office/powerpoint/2010/main" val="422042149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762001"/>
            <a:ext cx="7772400" cy="762000"/>
          </a:xfrm>
        </p:spPr>
        <p:txBody>
          <a:bodyPr>
            <a:normAutofit/>
          </a:bodyPr>
          <a:lstStyle/>
          <a:p>
            <a:pPr algn="ctr"/>
            <a:r>
              <a:rPr lang="en-GB" sz="1600" b="1" dirty="0">
                <a:solidFill>
                  <a:srgbClr val="00B050"/>
                </a:solidFill>
                <a:latin typeface="Georgia" panose="02040502050405020303" pitchFamily="18" charset="0"/>
              </a:rPr>
              <a:t>STRUCTURE OF PRESENTATION</a:t>
            </a:r>
          </a:p>
        </p:txBody>
      </p:sp>
      <p:sp>
        <p:nvSpPr>
          <p:cNvPr id="3" name="Subtitle 2"/>
          <p:cNvSpPr>
            <a:spLocks noGrp="1"/>
          </p:cNvSpPr>
          <p:nvPr>
            <p:ph type="subTitle" idx="1"/>
          </p:nvPr>
        </p:nvSpPr>
        <p:spPr>
          <a:xfrm>
            <a:off x="1069571" y="1837510"/>
            <a:ext cx="10076873" cy="3910148"/>
          </a:xfrm>
        </p:spPr>
        <p:txBody>
          <a:bodyPr>
            <a:noAutofit/>
          </a:bodyPr>
          <a:lstStyle/>
          <a:p>
            <a:pPr marL="571500" indent="-571500" algn="l">
              <a:lnSpc>
                <a:spcPct val="150000"/>
              </a:lnSpc>
              <a:buFont typeface="+mj-lt"/>
              <a:buAutoNum type="romanUcPeriod"/>
            </a:pPr>
            <a:r>
              <a:rPr lang="en-US" sz="1600" b="1" dirty="0">
                <a:solidFill>
                  <a:schemeClr val="tx1"/>
                </a:solidFill>
                <a:latin typeface="Georgia" panose="02040502050405020303" pitchFamily="18" charset="0"/>
                <a:cs typeface="Arial" panose="020B0604020202020204" pitchFamily="34" charset="0"/>
              </a:rPr>
              <a:t>MERITS AND REPARATIONS </a:t>
            </a:r>
            <a:r>
              <a:rPr lang="en-US" sz="1600" b="1" dirty="0" err="1">
                <a:solidFill>
                  <a:schemeClr val="tx1"/>
                </a:solidFill>
                <a:latin typeface="Georgia" panose="02040502050405020303" pitchFamily="18" charset="0"/>
                <a:cs typeface="Arial" panose="020B0604020202020204" pitchFamily="34" charset="0"/>
              </a:rPr>
              <a:t>dECISIONS</a:t>
            </a:r>
            <a:r>
              <a:rPr lang="en-US" sz="1600" b="1" dirty="0">
                <a:solidFill>
                  <a:schemeClr val="tx1"/>
                </a:solidFill>
                <a:latin typeface="Georgia" panose="02040502050405020303" pitchFamily="18" charset="0"/>
                <a:cs typeface="Arial" panose="020B0604020202020204" pitchFamily="34" charset="0"/>
              </a:rPr>
              <a:t> OF THE AFRICAN COURT   </a:t>
            </a:r>
          </a:p>
          <a:p>
            <a:pPr marL="571500" indent="-571500" algn="l">
              <a:lnSpc>
                <a:spcPct val="150000"/>
              </a:lnSpc>
              <a:buFont typeface="+mj-lt"/>
              <a:buAutoNum type="romanUcPeriod"/>
            </a:pPr>
            <a:r>
              <a:rPr lang="en-US" sz="1600" b="1" dirty="0">
                <a:solidFill>
                  <a:schemeClr val="tx1"/>
                </a:solidFill>
                <a:latin typeface="Georgia" panose="02040502050405020303" pitchFamily="18" charset="0"/>
                <a:cs typeface="Arial" panose="020B0604020202020204" pitchFamily="34" charset="0"/>
              </a:rPr>
              <a:t>MERITS </a:t>
            </a:r>
            <a:r>
              <a:rPr lang="en-US" sz="1600" b="1" dirty="0" err="1">
                <a:solidFill>
                  <a:schemeClr val="tx1"/>
                </a:solidFill>
                <a:latin typeface="Georgia" panose="02040502050405020303" pitchFamily="18" charset="0"/>
                <a:cs typeface="Arial" panose="020B0604020202020204" pitchFamily="34" charset="0"/>
              </a:rPr>
              <a:t>dECISIONS</a:t>
            </a:r>
            <a:r>
              <a:rPr lang="en-US" sz="1600" b="1" dirty="0">
                <a:solidFill>
                  <a:schemeClr val="tx1"/>
                </a:solidFill>
                <a:latin typeface="Georgia" panose="02040502050405020303" pitchFamily="18" charset="0"/>
                <a:cs typeface="Arial" panose="020B0604020202020204" pitchFamily="34" charset="0"/>
              </a:rPr>
              <a:t> OF THE African commission</a:t>
            </a:r>
          </a:p>
          <a:p>
            <a:pPr marL="571500" indent="-571500" algn="l">
              <a:lnSpc>
                <a:spcPct val="150000"/>
              </a:lnSpc>
              <a:buFont typeface="+mj-lt"/>
              <a:buAutoNum type="romanUcPeriod"/>
            </a:pPr>
            <a:r>
              <a:rPr lang="en-US" sz="1600" b="1" dirty="0">
                <a:solidFill>
                  <a:schemeClr val="tx1"/>
                </a:solidFill>
                <a:latin typeface="Georgia" panose="02040502050405020303" pitchFamily="18" charset="0"/>
                <a:cs typeface="Arial" panose="020B0604020202020204" pitchFamily="34" charset="0"/>
              </a:rPr>
              <a:t>MERITS DECISIONS OF THE </a:t>
            </a:r>
            <a:r>
              <a:rPr lang="en-US" sz="1600" b="1" dirty="0" err="1">
                <a:solidFill>
                  <a:schemeClr val="tx1"/>
                </a:solidFill>
                <a:latin typeface="Georgia" panose="02040502050405020303" pitchFamily="18" charset="0"/>
                <a:cs typeface="Arial" panose="020B0604020202020204" pitchFamily="34" charset="0"/>
              </a:rPr>
              <a:t>acerwc</a:t>
            </a:r>
            <a:r>
              <a:rPr lang="en-US" sz="1600" b="1" dirty="0">
                <a:solidFill>
                  <a:schemeClr val="tx1"/>
                </a:solidFill>
                <a:latin typeface="Georgia" panose="02040502050405020303" pitchFamily="18" charset="0"/>
                <a:cs typeface="Arial" panose="020B0604020202020204" pitchFamily="34" charset="0"/>
              </a:rPr>
              <a:t> </a:t>
            </a:r>
          </a:p>
          <a:p>
            <a:pPr marL="571500" indent="-571500" algn="l">
              <a:lnSpc>
                <a:spcPct val="150000"/>
              </a:lnSpc>
              <a:buFont typeface="+mj-lt"/>
              <a:buAutoNum type="romanUcPeriod"/>
            </a:pPr>
            <a:r>
              <a:rPr lang="en-US" sz="1600" b="1" dirty="0">
                <a:solidFill>
                  <a:schemeClr val="tx1"/>
                </a:solidFill>
                <a:latin typeface="Georgia" panose="02040502050405020303" pitchFamily="18" charset="0"/>
                <a:cs typeface="Arial" panose="020B0604020202020204" pitchFamily="34" charset="0"/>
              </a:rPr>
              <a:t>CONCLUSIONS </a:t>
            </a:r>
          </a:p>
          <a:p>
            <a:pPr algn="l">
              <a:lnSpc>
                <a:spcPct val="150000"/>
              </a:lnSpc>
            </a:pPr>
            <a:r>
              <a:rPr lang="en-US" sz="1600" b="1" dirty="0">
                <a:solidFill>
                  <a:schemeClr val="tx1"/>
                </a:solidFill>
                <a:latin typeface="Georgia" panose="02040502050405020303" pitchFamily="18" charset="0"/>
                <a:cs typeface="Arial" panose="020B0604020202020204" pitchFamily="34" charset="0"/>
              </a:rPr>
              <a:t>WHILE THE decisions of the court are final and binding upon states parties, those of the commission and the committee, as quasi judicial bodies, are recommendations.</a:t>
            </a:r>
          </a:p>
          <a:p>
            <a:pPr>
              <a:lnSpc>
                <a:spcPct val="150000"/>
              </a:lnSpc>
            </a:pPr>
            <a:endParaRPr lang="en-US" sz="2800" b="1" dirty="0">
              <a:solidFill>
                <a:schemeClr val="tx1"/>
              </a:solidFill>
              <a:cs typeface="Arial" panose="020B0604020202020204" pitchFamily="34" charset="0"/>
            </a:endParaRPr>
          </a:p>
          <a:p>
            <a:pPr>
              <a:lnSpc>
                <a:spcPct val="150000"/>
              </a:lnSpc>
            </a:pPr>
            <a:r>
              <a:rPr lang="en-US" sz="2800" b="1" dirty="0">
                <a:solidFill>
                  <a:schemeClr val="tx1"/>
                </a:solidFill>
                <a:cs typeface="Arial" panose="020B0604020202020204" pitchFamily="34" charset="0"/>
              </a:rPr>
              <a:t> </a:t>
            </a:r>
            <a:endParaRPr lang="en-GB" sz="2800" dirty="0"/>
          </a:p>
        </p:txBody>
      </p:sp>
    </p:spTree>
    <p:extLst>
      <p:ext uri="{BB962C8B-B14F-4D97-AF65-F5344CB8AC3E}">
        <p14:creationId xmlns:p14="http://schemas.microsoft.com/office/powerpoint/2010/main" val="16060373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F47BD-6DA5-6B7A-EDEF-FC6085AA9834}"/>
              </a:ext>
            </a:extLst>
          </p:cNvPr>
          <p:cNvSpPr>
            <a:spLocks noGrp="1"/>
          </p:cNvSpPr>
          <p:nvPr>
            <p:ph type="title"/>
          </p:nvPr>
        </p:nvSpPr>
        <p:spPr>
          <a:xfrm>
            <a:off x="1222512" y="286604"/>
            <a:ext cx="9933167" cy="1283779"/>
          </a:xfrm>
        </p:spPr>
        <p:txBody>
          <a:bodyPr>
            <a:normAutofit fontScale="90000"/>
          </a:bodyPr>
          <a:lstStyle/>
          <a:p>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effectLst/>
                <a:latin typeface="Georgia" panose="02040502050405020303" pitchFamily="18" charset="0"/>
                <a:ea typeface="Calibri" panose="020F0502020204030204" pitchFamily="34" charset="0"/>
                <a:cs typeface="Arial" panose="020B0604020202020204" pitchFamily="34" charset="0"/>
              </a:rPr>
            </a:br>
            <a:br>
              <a:rPr lang="en-GB" sz="1800" b="1" dirty="0">
                <a:solidFill>
                  <a:srgbClr val="00B050"/>
                </a:solidFill>
                <a:effectLst/>
                <a:latin typeface="Georgia" panose="02040502050405020303" pitchFamily="18" charset="0"/>
                <a:ea typeface="Calibri" panose="020F0502020204030204" pitchFamily="34" charset="0"/>
                <a:cs typeface="Arial" panose="020B0604020202020204" pitchFamily="34" charset="0"/>
              </a:rPr>
            </a:br>
            <a:r>
              <a:rPr lang="en-US" sz="2000" b="1" dirty="0">
                <a:solidFill>
                  <a:srgbClr val="92D050"/>
                </a:solidFill>
                <a:effectLst/>
                <a:latin typeface="Georgia" panose="02040502050405020303" pitchFamily="18" charset="0"/>
                <a:ea typeface="Calibri" panose="020F0502020204030204" pitchFamily="34" charset="0"/>
                <a:cs typeface="Arial" panose="020B0604020202020204" pitchFamily="34" charset="0"/>
              </a:rPr>
              <a:t>References </a:t>
            </a:r>
            <a:endParaRPr lang="en-GB" sz="2000" dirty="0"/>
          </a:p>
        </p:txBody>
      </p:sp>
      <p:sp>
        <p:nvSpPr>
          <p:cNvPr id="3" name="Content Placeholder 2">
            <a:extLst>
              <a:ext uri="{FF2B5EF4-FFF2-40B4-BE49-F238E27FC236}">
                <a16:creationId xmlns:a16="http://schemas.microsoft.com/office/drawing/2014/main" id="{27223958-956F-6C0B-A851-405BC020974D}"/>
              </a:ext>
            </a:extLst>
          </p:cNvPr>
          <p:cNvSpPr>
            <a:spLocks noGrp="1"/>
          </p:cNvSpPr>
          <p:nvPr>
            <p:ph idx="1"/>
          </p:nvPr>
        </p:nvSpPr>
        <p:spPr>
          <a:xfrm>
            <a:off x="1355698" y="1639631"/>
            <a:ext cx="10058400" cy="4750905"/>
          </a:xfrm>
        </p:spPr>
        <p:txBody>
          <a:bodyPr>
            <a:normAutofit fontScale="62500" lnSpcReduction="20000"/>
          </a:bodyPr>
          <a:lstStyle/>
          <a:p>
            <a:pPr marL="834390" indent="-514350" algn="just">
              <a:lnSpc>
                <a:spcPct val="150000"/>
              </a:lnSpc>
              <a:buFont typeface="+mj-lt"/>
              <a:buAutoNum type="alphaUcPeriod" startAt="4"/>
            </a:pPr>
            <a:r>
              <a:rPr lang="en-GB" sz="3500" b="1" dirty="0">
                <a:latin typeface="Georgia" panose="02040502050405020303" pitchFamily="18" charset="0"/>
                <a:ea typeface="Calibri" panose="020F0502020204030204" pitchFamily="34" charset="0"/>
                <a:cs typeface="Arial" panose="020B0604020202020204" pitchFamily="34" charset="0"/>
              </a:rPr>
              <a:t>Beyond jurisprudential tools </a:t>
            </a:r>
            <a:endParaRPr lang="en-GB" sz="3500" b="1" dirty="0">
              <a:effectLst/>
              <a:latin typeface="Georgia" panose="02040502050405020303" pitchFamily="18" charset="0"/>
              <a:ea typeface="Calibri" panose="020F0502020204030204" pitchFamily="34" charset="0"/>
              <a:cs typeface="Arial" panose="020B0604020202020204" pitchFamily="34" charset="0"/>
            </a:endParaRPr>
          </a:p>
          <a:p>
            <a:pPr marL="571500" lvl="0" indent="-571500" algn="just">
              <a:buFont typeface="+mj-lt"/>
              <a:buAutoNum type="romanLcPeriod"/>
            </a:pPr>
            <a:r>
              <a:rPr lang="en-US" sz="3400" dirty="0">
                <a:solidFill>
                  <a:schemeClr val="tx1"/>
                </a:solidFill>
                <a:latin typeface="Georgia" panose="02040502050405020303" pitchFamily="18" charset="0"/>
                <a:hlinkClick r:id="rId2"/>
              </a:rPr>
              <a:t>Resolutions and other contributions by the Special Rapporteur on Refugees, Asylum Seekers, Internally Displaced Persons and Migrants in Africa, established by the African Commission in 2004 </a:t>
            </a:r>
            <a:endParaRPr lang="en-US" sz="3400" dirty="0">
              <a:solidFill>
                <a:schemeClr val="tx1"/>
              </a:solidFill>
              <a:latin typeface="Georgia" panose="02040502050405020303" pitchFamily="18" charset="0"/>
            </a:endParaRPr>
          </a:p>
          <a:p>
            <a:pPr marL="571500" lvl="0" indent="-571500" algn="just">
              <a:buFont typeface="+mj-lt"/>
              <a:buAutoNum type="romanLcPeriod"/>
            </a:pPr>
            <a:r>
              <a:rPr lang="en-US" sz="3400" dirty="0">
                <a:solidFill>
                  <a:schemeClr val="tx1"/>
                </a:solidFill>
                <a:latin typeface="Georgia" panose="02040502050405020303" pitchFamily="18" charset="0"/>
                <a:hlinkClick r:id="rId3"/>
              </a:rPr>
              <a:t>Research study by the ACERWC titled “Mapping Children on the Move within Africa”, which it provides detailed information on issues of refugee, internally displaced etc. children and their protection issues. </a:t>
            </a:r>
            <a:endParaRPr lang="en-US" sz="3400" dirty="0">
              <a:solidFill>
                <a:schemeClr val="tx1"/>
              </a:solidFill>
              <a:latin typeface="Georgia" panose="02040502050405020303" pitchFamily="18" charset="0"/>
            </a:endParaRPr>
          </a:p>
          <a:p>
            <a:pPr marL="571500" lvl="0" indent="-571500" algn="just">
              <a:buFont typeface="+mj-lt"/>
              <a:buAutoNum type="romanLcPeriod"/>
            </a:pPr>
            <a:r>
              <a:rPr lang="en-US" sz="3400" dirty="0">
                <a:solidFill>
                  <a:schemeClr val="tx1"/>
                </a:solidFill>
                <a:latin typeface="Georgia" panose="02040502050405020303" pitchFamily="18" charset="0"/>
                <a:hlinkClick r:id="rId4"/>
              </a:rPr>
              <a:t>The General Comment on Article 6 of the African Children’s Charter- it unpacks the provision of the African Children’s Charter as it relates to nationality and statelessness </a:t>
            </a:r>
            <a:r>
              <a:rPr lang="en-GB" sz="3400" dirty="0">
                <a:effectLst/>
                <a:latin typeface="Georgia" panose="02040502050405020303" pitchFamily="18" charset="0"/>
                <a:ea typeface="Calibri" panose="020F0502020204030204" pitchFamily="34" charset="0"/>
                <a:cs typeface="Arial" panose="020B0604020202020204" pitchFamily="34" charset="0"/>
              </a:rPr>
              <a:t> </a:t>
            </a:r>
          </a:p>
          <a:p>
            <a:pPr marL="571500" lvl="0" indent="-571500" algn="just">
              <a:buFont typeface="+mj-lt"/>
              <a:buAutoNum type="romanLcPeriod"/>
            </a:pPr>
            <a:r>
              <a:rPr lang="en-GB" sz="3400" dirty="0">
                <a:latin typeface="Georgia" panose="02040502050405020303" pitchFamily="18" charset="0"/>
                <a:ea typeface="Calibri" panose="020F0502020204030204" pitchFamily="34" charset="0"/>
                <a:cs typeface="Times New Roman" panose="02020603050405020304" pitchFamily="18" charset="0"/>
                <a:hlinkClick r:id="rId5"/>
              </a:rPr>
              <a:t>Draft Protocol to the African Charter on Human and Peoples’ Rights on the Specific Aspects of the Right to a Nationality and the Eradication of Statelessness in Africa</a:t>
            </a:r>
            <a:endParaRPr lang="en-KE" sz="3400" dirty="0">
              <a:effectLst/>
              <a:latin typeface="Georgia" panose="02040502050405020303" pitchFamily="18" charset="0"/>
              <a:ea typeface="Calibri" panose="020F0502020204030204" pitchFamily="34" charset="0"/>
              <a:cs typeface="Arial" panose="020B0604020202020204" pitchFamily="34" charset="0"/>
            </a:endParaRPr>
          </a:p>
          <a:p>
            <a:pPr>
              <a:lnSpc>
                <a:spcPct val="107000"/>
              </a:lnSpc>
              <a:spcAft>
                <a:spcPts val="800"/>
              </a:spcAft>
            </a:pPr>
            <a:r>
              <a:rPr lang="en-GB" sz="5600" dirty="0">
                <a:effectLst/>
                <a:latin typeface="Georgia" panose="02040502050405020303" pitchFamily="18" charset="0"/>
                <a:ea typeface="Calibri" panose="020F0502020204030204" pitchFamily="34" charset="0"/>
                <a:cs typeface="Arial" panose="020B0604020202020204" pitchFamily="34" charset="0"/>
              </a:rPr>
              <a:t> </a:t>
            </a:r>
            <a:endParaRPr lang="en-KE" sz="5600" dirty="0">
              <a:effectLst/>
              <a:latin typeface="Georgia" panose="02040502050405020303" pitchFamily="18" charset="0"/>
              <a:ea typeface="Calibri" panose="020F0502020204030204" pitchFamily="34" charset="0"/>
              <a:cs typeface="Arial" panose="020B0604020202020204" pitchFamily="34" charset="0"/>
            </a:endParaRPr>
          </a:p>
          <a:p>
            <a:endParaRPr lang="en-GB" dirty="0"/>
          </a:p>
        </p:txBody>
      </p:sp>
      <p:sp>
        <p:nvSpPr>
          <p:cNvPr id="4" name="Slide Number Placeholder 3">
            <a:extLst>
              <a:ext uri="{FF2B5EF4-FFF2-40B4-BE49-F238E27FC236}">
                <a16:creationId xmlns:a16="http://schemas.microsoft.com/office/drawing/2014/main" id="{D9BF884E-80AB-7A42-6544-70C4D45280AE}"/>
              </a:ext>
            </a:extLst>
          </p:cNvPr>
          <p:cNvSpPr>
            <a:spLocks noGrp="1"/>
          </p:cNvSpPr>
          <p:nvPr>
            <p:ph type="sldNum" sz="quarter" idx="12"/>
          </p:nvPr>
        </p:nvSpPr>
        <p:spPr/>
        <p:txBody>
          <a:bodyPr/>
          <a:lstStyle/>
          <a:p>
            <a:fld id="{2DDFB868-A25B-4680-871C-DD30D2A462D3}" type="slidenum">
              <a:rPr lang="en-GB" smtClean="0"/>
              <a:t>30</a:t>
            </a:fld>
            <a:endParaRPr lang="en-GB" dirty="0"/>
          </a:p>
        </p:txBody>
      </p:sp>
    </p:spTree>
    <p:extLst>
      <p:ext uri="{BB962C8B-B14F-4D97-AF65-F5344CB8AC3E}">
        <p14:creationId xmlns:p14="http://schemas.microsoft.com/office/powerpoint/2010/main" val="290971318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400050" indent="-400050" algn="ctr">
              <a:buFont typeface="+mj-lt"/>
              <a:buAutoNum type="romanUcPeriod"/>
            </a:pPr>
            <a:r>
              <a:rPr lang="en-US" sz="1600" b="1" dirty="0">
                <a:solidFill>
                  <a:srgbClr val="00B050"/>
                </a:solidFill>
                <a:latin typeface="Georgia" panose="02040502050405020303" pitchFamily="18" charset="0"/>
              </a:rPr>
              <a:t> </a:t>
            </a:r>
            <a:r>
              <a:rPr lang="en-US" sz="1800" b="1" dirty="0">
                <a:solidFill>
                  <a:srgbClr val="00B050"/>
                </a:solidFill>
                <a:latin typeface="Georgia" panose="02040502050405020303" pitchFamily="18" charset="0"/>
              </a:rPr>
              <a:t>AFRICAN COURT DECISIONS</a:t>
            </a:r>
            <a:endParaRPr lang="en-GB" sz="1800" dirty="0">
              <a:solidFill>
                <a:srgbClr val="00B050"/>
              </a:solidFill>
              <a:latin typeface="Georgia" panose="02040502050405020303" pitchFamily="18" charset="0"/>
            </a:endParaRPr>
          </a:p>
        </p:txBody>
      </p:sp>
      <p:sp>
        <p:nvSpPr>
          <p:cNvPr id="3" name="Content Placeholder 2"/>
          <p:cNvSpPr>
            <a:spLocks noGrp="1"/>
          </p:cNvSpPr>
          <p:nvPr>
            <p:ph idx="1"/>
          </p:nvPr>
        </p:nvSpPr>
        <p:spPr>
          <a:xfrm>
            <a:off x="1097280" y="1847272"/>
            <a:ext cx="10058400" cy="4021821"/>
          </a:xfrm>
        </p:spPr>
        <p:txBody>
          <a:bodyPr>
            <a:normAutofit/>
          </a:bodyPr>
          <a:lstStyle/>
          <a:p>
            <a:pPr marL="342900" indent="-342900">
              <a:buFont typeface="+mj-lt"/>
              <a:buAutoNum type="arabicPeriod"/>
            </a:pPr>
            <a:endParaRPr lang="en-GB" altLang="en-US" sz="1600" b="1" dirty="0">
              <a:solidFill>
                <a:schemeClr val="tx1">
                  <a:lumMod val="95000"/>
                  <a:lumOff val="5000"/>
                </a:schemeClr>
              </a:solidFill>
              <a:latin typeface="Arial" panose="020B0604020202020204" pitchFamily="34" charset="0"/>
              <a:ea typeface="Calibri" panose="020F0502020204030204" pitchFamily="34" charset="0"/>
              <a:cs typeface="Arial" panose="020B0604020202020204" pitchFamily="34" charset="0"/>
            </a:endParaRPr>
          </a:p>
          <a:p>
            <a:pPr marL="342900" indent="-342900">
              <a:buFont typeface="+mj-lt"/>
              <a:buAutoNum type="arabicPeriod"/>
            </a:pPr>
            <a:r>
              <a:rPr lang="en-GB" altLang="en-US" sz="1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Application No. 012/2015 </a:t>
            </a:r>
            <a:r>
              <a:rPr lang="en-GB" altLang="en-US" sz="1600" b="1" dirty="0" err="1">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Anudo</a:t>
            </a:r>
            <a:r>
              <a:rPr lang="en-GB" altLang="en-US" sz="1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 </a:t>
            </a:r>
            <a:r>
              <a:rPr lang="en-GB" altLang="en-US" sz="1600" b="1" dirty="0" err="1">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Ochieng</a:t>
            </a:r>
            <a:r>
              <a:rPr lang="en-GB" altLang="en-US" sz="1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 </a:t>
            </a:r>
            <a:r>
              <a:rPr lang="en-GB" altLang="en-US" sz="1600" b="1" dirty="0" err="1">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Anudo</a:t>
            </a:r>
            <a:r>
              <a:rPr lang="en-GB" altLang="en-US" sz="1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 v. United Republic of Tanzania [Merits decision, delivered on 22 March 2018]	</a:t>
            </a:r>
          </a:p>
          <a:p>
            <a:pPr marL="342900" lvl="0" indent="-342900">
              <a:buFont typeface="+mj-lt"/>
              <a:buAutoNum type="arabicPeriod"/>
            </a:pPr>
            <a:r>
              <a:rPr lang="en-GB" sz="1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Application No. 009/2015 </a:t>
            </a:r>
            <a:r>
              <a:rPr lang="en-GB" sz="1600" b="1" i="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Lucien </a:t>
            </a:r>
            <a:r>
              <a:rPr lang="en-GB" sz="1600" b="1" i="1" dirty="0" err="1">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Ikili</a:t>
            </a:r>
            <a:r>
              <a:rPr lang="en-GB" sz="1600" b="1" i="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 </a:t>
            </a:r>
            <a:r>
              <a:rPr lang="en-GB" sz="1600" b="1" i="1" dirty="0" err="1">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Rashidi</a:t>
            </a:r>
            <a:r>
              <a:rPr lang="en-GB" sz="1600" b="1" i="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 v. United Republic of Tanzania </a:t>
            </a:r>
            <a:r>
              <a:rPr lang="en-GB" sz="1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[Merits and reparations decision, 28 March 2019]</a:t>
            </a:r>
            <a:endParaRPr lang="en-GB" altLang="en-US" sz="1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endParaRPr>
          </a:p>
          <a:p>
            <a:pPr marL="342900" indent="-342900">
              <a:buFont typeface="+mj-lt"/>
              <a:buAutoNum type="arabicPeriod"/>
            </a:pPr>
            <a:r>
              <a:rPr lang="en-GB" altLang="en-US" sz="1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Application No. 013/2015 Robert John </a:t>
            </a:r>
            <a:r>
              <a:rPr lang="en-GB" altLang="en-US" sz="1600" b="1" dirty="0" err="1">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Penessis</a:t>
            </a:r>
            <a:r>
              <a:rPr lang="en-GB" altLang="en-US" sz="1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 v. United Republic of Tanzania [Merits and reparations decision, 28 November 2019]	</a:t>
            </a:r>
          </a:p>
          <a:p>
            <a:pPr marL="342900" indent="-342900">
              <a:buFont typeface="+mj-lt"/>
              <a:buAutoNum type="arabicPeriod"/>
            </a:pPr>
            <a:r>
              <a:rPr lang="en-GB" altLang="en-US" sz="1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Application No. 017/2015 Kennedy </a:t>
            </a:r>
            <a:r>
              <a:rPr lang="en-GB" altLang="en-US" sz="1600" b="1" dirty="0" err="1">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Gihana</a:t>
            </a:r>
            <a:r>
              <a:rPr lang="en-GB" altLang="en-US" sz="1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 &amp; others v. Republic of Rwanda [Merits and reparations decision, 28 November 2019]	</a:t>
            </a:r>
          </a:p>
          <a:p>
            <a:pPr marL="342900" indent="-342900">
              <a:buFont typeface="+mj-lt"/>
              <a:buAutoNum type="arabicPeriod"/>
            </a:pPr>
            <a:endParaRPr lang="en-GB" altLang="en-US" sz="16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endParaRPr>
          </a:p>
          <a:p>
            <a:pPr marL="342900" indent="-342900">
              <a:buFont typeface="+mj-lt"/>
              <a:buAutoNum type="arabicPeriod"/>
            </a:pPr>
            <a:endParaRPr lang="en-GB" altLang="en-US" sz="1600" b="1" dirty="0">
              <a:solidFill>
                <a:schemeClr val="tx1">
                  <a:lumMod val="95000"/>
                  <a:lumOff val="5000"/>
                </a:schemeClr>
              </a:solidFill>
              <a:latin typeface="Arial" panose="020B0604020202020204" pitchFamily="34" charset="0"/>
              <a:ea typeface="Calibri" panose="020F0502020204030204" pitchFamily="34" charset="0"/>
              <a:cs typeface="Arial" panose="020B0604020202020204" pitchFamily="34" charset="0"/>
            </a:endParaRPr>
          </a:p>
          <a:p>
            <a:pPr marL="342900" indent="-342900">
              <a:buFont typeface="+mj-lt"/>
              <a:buAutoNum type="arabicPeriod"/>
            </a:pPr>
            <a:endParaRPr lang="en-GB" altLang="en-US" sz="1600" b="1" dirty="0">
              <a:solidFill>
                <a:schemeClr val="tx1">
                  <a:lumMod val="95000"/>
                  <a:lumOff val="5000"/>
                </a:schemeClr>
              </a:solidFill>
              <a:latin typeface="Arial" panose="020B0604020202020204" pitchFamily="34" charset="0"/>
              <a:ea typeface="Calibri" panose="020F0502020204030204" pitchFamily="34" charset="0"/>
              <a:cs typeface="Arial" panose="020B0604020202020204" pitchFamily="34" charset="0"/>
            </a:endParaRPr>
          </a:p>
          <a:p>
            <a:pPr lvl="0"/>
            <a:endParaRPr lang="en-GB" altLang="en-US" sz="1200" dirty="0">
              <a:solidFill>
                <a:schemeClr val="tx1"/>
              </a:solidFill>
              <a:cs typeface="Arial" panose="020B0604020202020204" pitchFamily="34" charset="0"/>
            </a:endParaRPr>
          </a:p>
          <a:p>
            <a:endParaRPr lang="en-GB" dirty="0"/>
          </a:p>
        </p:txBody>
      </p:sp>
      <p:sp>
        <p:nvSpPr>
          <p:cNvPr id="4" name="Slide Number Placeholder 3"/>
          <p:cNvSpPr>
            <a:spLocks noGrp="1"/>
          </p:cNvSpPr>
          <p:nvPr>
            <p:ph type="sldNum" sz="quarter" idx="12"/>
          </p:nvPr>
        </p:nvSpPr>
        <p:spPr/>
        <p:txBody>
          <a:bodyPr/>
          <a:lstStyle/>
          <a:p>
            <a:fld id="{2DDFB868-A25B-4680-871C-DD30D2A462D3}" type="slidenum">
              <a:rPr lang="en-GB" smtClean="0"/>
              <a:t>4</a:t>
            </a:fld>
            <a:endParaRPr lang="en-GB" dirty="0"/>
          </a:p>
        </p:txBody>
      </p:sp>
    </p:spTree>
    <p:extLst>
      <p:ext uri="{BB962C8B-B14F-4D97-AF65-F5344CB8AC3E}">
        <p14:creationId xmlns:p14="http://schemas.microsoft.com/office/powerpoint/2010/main" val="32278293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36803"/>
          </a:xfrm>
        </p:spPr>
        <p:txBody>
          <a:bodyPr>
            <a:normAutofit/>
          </a:bodyPr>
          <a:lstStyle/>
          <a:p>
            <a:pPr algn="ctr"/>
            <a:r>
              <a:rPr lang="en-US" sz="1800" b="1" dirty="0">
                <a:solidFill>
                  <a:srgbClr val="00B050"/>
                </a:solidFill>
                <a:latin typeface="Georgia" panose="02040502050405020303" pitchFamily="18" charset="0"/>
              </a:rPr>
              <a:t>AFRICAN COURT  DECISIONS</a:t>
            </a:r>
          </a:p>
        </p:txBody>
      </p:sp>
      <p:sp>
        <p:nvSpPr>
          <p:cNvPr id="3" name="Content Placeholder 2"/>
          <p:cNvSpPr>
            <a:spLocks noGrp="1"/>
          </p:cNvSpPr>
          <p:nvPr>
            <p:ph idx="1"/>
          </p:nvPr>
        </p:nvSpPr>
        <p:spPr>
          <a:xfrm>
            <a:off x="1254034" y="1123407"/>
            <a:ext cx="9653452" cy="5124994"/>
          </a:xfrm>
        </p:spPr>
        <p:txBody>
          <a:bodyPr>
            <a:normAutofit fontScale="92500" lnSpcReduction="10000"/>
          </a:bodyPr>
          <a:lstStyle/>
          <a:p>
            <a:pPr marL="514350" indent="-514350" algn="just">
              <a:buFont typeface="+mj-lt"/>
              <a:buAutoNum type="arabicPeriod"/>
            </a:pPr>
            <a:r>
              <a:rPr lang="en-GB" altLang="en-US" sz="17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Application No. 012/2015 </a:t>
            </a:r>
            <a:r>
              <a:rPr lang="en-GB" altLang="en-US" sz="1700" b="1" dirty="0" err="1">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Anudo</a:t>
            </a:r>
            <a:r>
              <a:rPr lang="en-GB" altLang="en-US" sz="17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 </a:t>
            </a:r>
            <a:r>
              <a:rPr lang="en-GB" altLang="en-US" sz="1700" b="1" dirty="0" err="1">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Ochieng</a:t>
            </a:r>
            <a:r>
              <a:rPr lang="en-GB" altLang="en-US" sz="17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 </a:t>
            </a:r>
            <a:r>
              <a:rPr lang="en-GB" altLang="en-US" sz="1700" b="1" dirty="0" err="1">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Anudo</a:t>
            </a:r>
            <a:r>
              <a:rPr lang="en-GB" altLang="en-US" sz="17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 v. United Republic of Tanzania [Merits decision, delivered on 22 March 2018]	</a:t>
            </a:r>
          </a:p>
          <a:p>
            <a:pPr algn="just">
              <a:buFont typeface="Wingdings" panose="05000000000000000000" pitchFamily="2" charset="2"/>
              <a:buChar char="v"/>
            </a:pPr>
            <a:r>
              <a:rPr lang="en-GB" sz="1700" dirty="0">
                <a:solidFill>
                  <a:schemeClr val="tx1"/>
                </a:solidFill>
                <a:latin typeface="Georgia" panose="02040502050405020303" pitchFamily="18" charset="0"/>
              </a:rPr>
              <a:t>This Application related to the withdrawal of Mr. </a:t>
            </a:r>
            <a:r>
              <a:rPr lang="en-GB" sz="1700" dirty="0" err="1">
                <a:solidFill>
                  <a:schemeClr val="tx1"/>
                </a:solidFill>
                <a:latin typeface="Georgia" panose="02040502050405020303" pitchFamily="18" charset="0"/>
              </a:rPr>
              <a:t>Anudo’s</a:t>
            </a:r>
            <a:r>
              <a:rPr lang="en-GB" sz="1700" dirty="0">
                <a:solidFill>
                  <a:schemeClr val="tx1"/>
                </a:solidFill>
                <a:latin typeface="Georgia" panose="02040502050405020303" pitchFamily="18" charset="0"/>
              </a:rPr>
              <a:t> (or the Applicant) Tanzanian nationality and consequent expulsion from the United Republic of Tanzania (or Respondent State). </a:t>
            </a:r>
          </a:p>
          <a:p>
            <a:pPr lvl="0" algn="just">
              <a:buFont typeface="Wingdings" panose="05000000000000000000" pitchFamily="2" charset="2"/>
              <a:buChar char="v"/>
            </a:pPr>
            <a:r>
              <a:rPr lang="en-GB" sz="1700" dirty="0">
                <a:solidFill>
                  <a:schemeClr val="tx1"/>
                </a:solidFill>
                <a:latin typeface="Georgia" panose="02040502050405020303" pitchFamily="18" charset="0"/>
              </a:rPr>
              <a:t>Between April and May 2014, the Ministry of Home Affairs and Immigration conducted an investigation, which concluded that the information used in obtaining the passport by </a:t>
            </a:r>
            <a:r>
              <a:rPr lang="en-GB" sz="1700" dirty="0" err="1">
                <a:solidFill>
                  <a:schemeClr val="tx1"/>
                </a:solidFill>
                <a:latin typeface="Georgia" panose="02040502050405020303" pitchFamily="18" charset="0"/>
              </a:rPr>
              <a:t>Anudo</a:t>
            </a:r>
            <a:r>
              <a:rPr lang="en-GB" sz="1700" dirty="0">
                <a:solidFill>
                  <a:schemeClr val="tx1"/>
                </a:solidFill>
                <a:latin typeface="Georgia" panose="02040502050405020303" pitchFamily="18" charset="0"/>
              </a:rPr>
              <a:t> was false. </a:t>
            </a:r>
            <a:r>
              <a:rPr lang="en-GB" sz="1700" dirty="0" err="1">
                <a:solidFill>
                  <a:schemeClr val="tx1"/>
                </a:solidFill>
                <a:latin typeface="Georgia" panose="02040502050405020303" pitchFamily="18" charset="0"/>
                <a:ea typeface="Calibri" panose="020F0502020204030204" pitchFamily="34" charset="0"/>
              </a:rPr>
              <a:t>Anudo</a:t>
            </a:r>
            <a:r>
              <a:rPr lang="en-GB" sz="1700" dirty="0">
                <a:solidFill>
                  <a:schemeClr val="tx1"/>
                </a:solidFill>
                <a:latin typeface="Georgia" panose="02040502050405020303" pitchFamily="18" charset="0"/>
                <a:ea typeface="Calibri" panose="020F0502020204030204" pitchFamily="34" charset="0"/>
              </a:rPr>
              <a:t> was expelled to the Kenyan border but in November 2014 the </a:t>
            </a:r>
            <a:r>
              <a:rPr lang="en-GB" sz="1700" dirty="0">
                <a:solidFill>
                  <a:schemeClr val="tx1"/>
                </a:solidFill>
                <a:latin typeface="Georgia" panose="02040502050405020303" pitchFamily="18" charset="0"/>
              </a:rPr>
              <a:t>Magistrate’s Court in </a:t>
            </a:r>
            <a:r>
              <a:rPr lang="en-GB" sz="1700" dirty="0" err="1">
                <a:solidFill>
                  <a:schemeClr val="tx1"/>
                </a:solidFill>
                <a:latin typeface="Georgia" panose="02040502050405020303" pitchFamily="18" charset="0"/>
              </a:rPr>
              <a:t>Homa</a:t>
            </a:r>
            <a:r>
              <a:rPr lang="en-GB" sz="1700" dirty="0">
                <a:solidFill>
                  <a:schemeClr val="tx1"/>
                </a:solidFill>
                <a:latin typeface="Georgia" panose="02040502050405020303" pitchFamily="18" charset="0"/>
              </a:rPr>
              <a:t> Bay, declared him as being in an “irregular status” in  Kenya and expelled him to Tanzania. </a:t>
            </a:r>
          </a:p>
          <a:p>
            <a:pPr lvl="0" algn="just">
              <a:buFont typeface="Wingdings" panose="05000000000000000000" pitchFamily="2" charset="2"/>
              <a:buChar char="v"/>
            </a:pPr>
            <a:r>
              <a:rPr lang="en-GB" sz="1700" dirty="0">
                <a:solidFill>
                  <a:schemeClr val="tx1"/>
                </a:solidFill>
                <a:latin typeface="Georgia" panose="02040502050405020303" pitchFamily="18" charset="0"/>
              </a:rPr>
              <a:t>After his expulsion from Kenya, </a:t>
            </a:r>
            <a:r>
              <a:rPr lang="en-GB" sz="1700" dirty="0" err="1">
                <a:solidFill>
                  <a:schemeClr val="tx1"/>
                </a:solidFill>
                <a:latin typeface="Georgia" panose="02040502050405020303" pitchFamily="18" charset="0"/>
              </a:rPr>
              <a:t>Anudo</a:t>
            </a:r>
            <a:r>
              <a:rPr lang="en-GB" sz="1700" dirty="0">
                <a:solidFill>
                  <a:schemeClr val="tx1"/>
                </a:solidFill>
                <a:latin typeface="Georgia" panose="02040502050405020303" pitchFamily="18" charset="0"/>
              </a:rPr>
              <a:t> was left to survive without basic social and health services in ‘no-man’s land’ at </a:t>
            </a:r>
            <a:r>
              <a:rPr lang="en-GB" sz="1700" dirty="0" err="1">
                <a:solidFill>
                  <a:schemeClr val="tx1"/>
                </a:solidFill>
                <a:latin typeface="Georgia" panose="02040502050405020303" pitchFamily="18" charset="0"/>
              </a:rPr>
              <a:t>Sirari</a:t>
            </a:r>
            <a:r>
              <a:rPr lang="en-GB" sz="1700" dirty="0">
                <a:solidFill>
                  <a:schemeClr val="tx1"/>
                </a:solidFill>
                <a:latin typeface="Georgia" panose="02040502050405020303" pitchFamily="18" charset="0"/>
              </a:rPr>
              <a:t>, close to the Kenyan-Tanzania border. </a:t>
            </a:r>
            <a:endParaRPr lang="en-US" sz="1700" dirty="0">
              <a:solidFill>
                <a:schemeClr val="tx1"/>
              </a:solidFill>
              <a:latin typeface="Georgia" panose="02040502050405020303" pitchFamily="18" charset="0"/>
            </a:endParaRPr>
          </a:p>
          <a:p>
            <a:pPr algn="just">
              <a:buFont typeface="Wingdings" panose="05000000000000000000" pitchFamily="2" charset="2"/>
              <a:buChar char="v"/>
            </a:pPr>
            <a:r>
              <a:rPr lang="en-US" sz="1700" dirty="0">
                <a:solidFill>
                  <a:schemeClr val="tx1"/>
                </a:solidFill>
                <a:latin typeface="Georgia" panose="02040502050405020303" pitchFamily="18" charset="0"/>
              </a:rPr>
              <a:t>The Court found a violation of: </a:t>
            </a:r>
          </a:p>
          <a:p>
            <a:pPr algn="just">
              <a:buFont typeface="Wingdings" panose="05000000000000000000" pitchFamily="2" charset="2"/>
              <a:buChar char="v"/>
            </a:pPr>
            <a:r>
              <a:rPr lang="en-US" sz="1700" dirty="0">
                <a:solidFill>
                  <a:schemeClr val="tx1"/>
                </a:solidFill>
                <a:latin typeface="Georgia" panose="02040502050405020303" pitchFamily="18" charset="0"/>
              </a:rPr>
              <a:t>Article 15 of the Universal Declaration of Human Rights, </a:t>
            </a:r>
            <a:r>
              <a:rPr lang="en-GB" sz="1700" dirty="0">
                <a:effectLst/>
                <a:latin typeface="Georgia" panose="02040502050405020303" pitchFamily="18" charset="0"/>
              </a:rPr>
              <a:t>which is recognised as forming part of Customary International Law, </a:t>
            </a:r>
            <a:r>
              <a:rPr lang="en-US" sz="1700" dirty="0">
                <a:solidFill>
                  <a:schemeClr val="tx1"/>
                </a:solidFill>
                <a:latin typeface="Georgia" panose="02040502050405020303" pitchFamily="18" charset="0"/>
              </a:rPr>
              <a:t>as neither the African Charter nor the ICCPR prescribes  explicitly the right to nationality. </a:t>
            </a:r>
          </a:p>
          <a:p>
            <a:pPr algn="just">
              <a:buFont typeface="Wingdings" panose="05000000000000000000" pitchFamily="2" charset="2"/>
              <a:buChar char="v"/>
            </a:pPr>
            <a:r>
              <a:rPr lang="en-US" sz="1700" dirty="0">
                <a:solidFill>
                  <a:schemeClr val="tx1"/>
                </a:solidFill>
                <a:latin typeface="Georgia" panose="02040502050405020303" pitchFamily="18" charset="0"/>
              </a:rPr>
              <a:t> </a:t>
            </a:r>
            <a:r>
              <a:rPr lang="en-GB" sz="1700" dirty="0">
                <a:solidFill>
                  <a:schemeClr val="tx1"/>
                </a:solidFill>
                <a:latin typeface="Georgia" panose="02040502050405020303" pitchFamily="18" charset="0"/>
              </a:rPr>
              <a:t>Article 13 of the ICCPR on the arbitrary expulsion of </a:t>
            </a:r>
            <a:r>
              <a:rPr lang="en-GB" sz="1700" dirty="0" err="1">
                <a:solidFill>
                  <a:schemeClr val="tx1"/>
                </a:solidFill>
                <a:latin typeface="Georgia" panose="02040502050405020303" pitchFamily="18" charset="0"/>
              </a:rPr>
              <a:t>Anudo</a:t>
            </a:r>
            <a:r>
              <a:rPr lang="en-GB" sz="1700" dirty="0">
                <a:solidFill>
                  <a:schemeClr val="tx1"/>
                </a:solidFill>
                <a:latin typeface="Georgia" panose="02040502050405020303" pitchFamily="18" charset="0"/>
              </a:rPr>
              <a:t> from Tanzania.</a:t>
            </a:r>
          </a:p>
          <a:p>
            <a:pPr algn="just">
              <a:buFont typeface="Wingdings" panose="05000000000000000000" pitchFamily="2" charset="2"/>
              <a:buChar char="v"/>
            </a:pPr>
            <a:r>
              <a:rPr lang="en-GB" sz="1700" dirty="0">
                <a:solidFill>
                  <a:schemeClr val="tx1"/>
                </a:solidFill>
                <a:latin typeface="Georgia" panose="02040502050405020303" pitchFamily="18" charset="0"/>
              </a:rPr>
              <a:t> </a:t>
            </a:r>
            <a:r>
              <a:rPr lang="en-US" sz="1700" dirty="0">
                <a:solidFill>
                  <a:schemeClr val="tx1"/>
                </a:solidFill>
                <a:latin typeface="Georgia" panose="02040502050405020303" pitchFamily="18" charset="0"/>
              </a:rPr>
              <a:t>Article 7 the Charter as well as Article 14 of the ICCPR on the right to be heard. The </a:t>
            </a:r>
            <a:r>
              <a:rPr lang="en-GB" sz="1700" dirty="0">
                <a:solidFill>
                  <a:schemeClr val="tx1"/>
                </a:solidFill>
                <a:latin typeface="Georgia" panose="02040502050405020303" pitchFamily="18" charset="0"/>
              </a:rPr>
              <a:t>unavailability of a judicial remedy, his abrupt expulsion to Kenya and the obstacles </a:t>
            </a:r>
            <a:r>
              <a:rPr lang="en-GB" sz="1700" dirty="0" err="1">
                <a:solidFill>
                  <a:schemeClr val="tx1"/>
                </a:solidFill>
                <a:latin typeface="Georgia" panose="02040502050405020303" pitchFamily="18" charset="0"/>
              </a:rPr>
              <a:t>Anudo</a:t>
            </a:r>
            <a:r>
              <a:rPr lang="en-GB" sz="1700" dirty="0">
                <a:solidFill>
                  <a:schemeClr val="tx1"/>
                </a:solidFill>
                <a:latin typeface="Georgia" panose="02040502050405020303" pitchFamily="18" charset="0"/>
              </a:rPr>
              <a:t> endured in ‘no-man’s land’ in securing his right to be heard all formed the basis of the Court’s finding.</a:t>
            </a:r>
          </a:p>
          <a:p>
            <a:pPr algn="just">
              <a:buFont typeface="Wingdings" panose="05000000000000000000" pitchFamily="2" charset="2"/>
              <a:buChar char="v"/>
            </a:pPr>
            <a:endParaRPr lang="en-GB" dirty="0"/>
          </a:p>
          <a:p>
            <a:pPr algn="just">
              <a:buFont typeface="Wingdings" panose="05000000000000000000" pitchFamily="2" charset="2"/>
              <a:buChar char="v"/>
            </a:pPr>
            <a:endParaRPr lang="en-US" sz="2400" dirty="0"/>
          </a:p>
        </p:txBody>
      </p:sp>
      <p:sp>
        <p:nvSpPr>
          <p:cNvPr id="6" name="Slide Number Placeholder 5"/>
          <p:cNvSpPr>
            <a:spLocks noGrp="1"/>
          </p:cNvSpPr>
          <p:nvPr>
            <p:ph type="sldNum" sz="quarter" idx="12"/>
          </p:nvPr>
        </p:nvSpPr>
        <p:spPr/>
        <p:txBody>
          <a:bodyPr/>
          <a:lstStyle/>
          <a:p>
            <a:pPr>
              <a:defRPr/>
            </a:pPr>
            <a:fld id="{39963D47-99A3-4AE2-ABDC-E9C585ABA9F6}" type="slidenum">
              <a:rPr lang="en-GB" smtClean="0"/>
              <a:pPr>
                <a:defRPr/>
              </a:pPr>
              <a:t>5</a:t>
            </a:fld>
            <a:endParaRPr lang="en-GB" dirty="0"/>
          </a:p>
        </p:txBody>
      </p:sp>
      <p:sp>
        <p:nvSpPr>
          <p:cNvPr id="7" name="AutoShape 2" descr="data:image/png;base64,iVBORw0KGgoAAAANSUhEUgAAAPgAAADLCAMAAAB04a46AAAAh1BMVEX///8AAAAeHh7s7Oz09PTi4uL7+/v4+Pibm5vn5+ff39/b29vw8PCmpqa9vb3R0dGysrIZGRnFxcXIyMhWVlZRUVFkZGR3d3eQkJAxMTFISEgoKChpaWmLi4ujo6NDQ0MPDw+AgICXl5c8PDyNjY18fHyurq5wcHA3NzdfX18UFBQjIyMrKytrGjLYAAAPpUlEQVR4nOVd50LyMBRlyRAoyPgEZBUUGb7/831CM85Ns4Au4fzS0pGTcVduklKpMKjXOtX2oL9sbsL3+Wi2/3lbr9fH4/HtF5XpajT/mjSX3f6w1anV8y5rIqi1e8Hk+zD7WZc9sd6P5mEz6FXzLvqNaLT7m/nWm66uBmaL3fAvtf9Lrxv+O93BmNIfhYOXvCk50Qo244+kKAN+/u16eXMzoPESfI5SoAyYTdp5s1TR6x5+0iXNsF8UhnttuFllwplj3cxf3Nd7k5R7tx7/BnmyftmN7tFV9+GtWcuFdG0YVnIjzTDpZM26ERze8mZ9QZgl9VZ3ljdfQNjIhnWnO86bqoK3fvqsa/2isb5g9pou7cG/vBkaEabnxrQmuctwG6bpWHONIBcj5Sosk6fdKXZjc7wnTLv9nTcjX6yStOQGhRTjBkwTc12CbBzNxHBMhnkwzZvI1XhLgHl/nzeLW7C/V6EHf0KQazB+wtaOMLmddq+ItE+zRT/ovby8toPdtzVuPbyRdquAFvm2qVikPZsleZOf2gizIuOPva4N++b7v27g3c2Ojjea+qIG5ieunnfoFVFxG1ksjY9sr6PdeM+QjhXr0Y6P4XXLXGCzWXmVfAuKET0srz57nVLpwP6zudlD4zuuUOadg/EtGeL0FTCRzGZm7OE0s9r1DksUQKgd5zsInUXSRmm51zYl9GV8WehHu5Z7fGXVbFPtG407FGydzXlMkxDTwPi+Ny/e5uczwSocxk2Oyy/Q4DVhVsG9PfNLfcTbInVqFrz39WL78uNO/NuWU3Qw7Nvm9y6ctFt56u65sViXn0W3boDG6cqbXs1v/nHx3qVMzQ4j8cblZ/HvBp7ZyLssXb3smFMzy8UUMRay9J+pXNXzrzPxL3pj0OIWe90+yGuZRxJ/5t02mNkHU8lezr/OyX8cINZDy5dsg7yaWDqWF9Zf/VYkkoVQGpmK1iZlJ10a7rLFDSzGW5ZabBYOYNCJFjQSv5RNEEfbFKYNLEK9XK4YvfIMxVqgSJoaF9LaZqn3PqP5d9HVsahg09j1sEm6baxPJYtYzJf30VmsWK2utCKFdwkMV/LWhv2jBnd2kjw9I9axyudCVSX+SaUOvwwOFOQ6hfav7ko6fCZJTIdvKNY0Nty4568SV4wpppJa8goIhVbZjk1Jg9Dx0D1Yj8NBiwikeIfmziDruNUh6xOKmF5HibsQ/QT71qWKdZOn4f309Dh+L9uMA+iMuLbmivyXeHUQzoRyjpnPwe/FpvwXYuZOGaWxEcI76ZkBxgUQ/46VgCvmj5A5H68G4uXTNwSYwNk0R184VrGvmoN0dwMkKRCPG1E19UGWjO6YnA3ECxruONnJ1M0SwgfmdOpbnMvXpVTb6lvY2LWnuUPw1MOVXht6WRKYfQUvxIGA2BEQ5yroW5ZFNZa9iEtPvOpROIW4Swl4YzthRihOq8LyCSDOHaWR/F0NbVb19UEhzQGbW8ZxJLzrCaU4yNFGiIO2AeKsH9T30ldUu2pEvG6dmwYd7hMSpmG3pBJ5IM0GCwu2KRBnLdWB2aCm8r7oFrvIkqZYzWfyvoK8fbqID9Zgi2EhwDYF4uxKCxSbKmGjiqwdbR+VL/carx/A+8V9uw0VYULh+EHiUB+S+Jpd6YFcVqNljLg1619bqWag57f1eUCPyle/JWsaxw8ShwQU2aZ7duXsXPKaUcVydL1jIw5DXB0oWoDJeqtnMv4cVikZHD9IHC5L4tx2PBuZXN+po7SurQ4CMIO8AuJydvlWTSaFiqhpHD9O4rzEZ5dMqGJl1ZIHcQgyeoloef+t80RSgouanl5DnFf9eaB98p8VhVR3Nw2ETb0WSAziJbkOYCiONNdMxKUC4T3m/LfwUJW4tgdxMIe95kCEavW5WYdP+UGhbdDDdhIPsAD8Z8VTiohbtQ5YhT4z+VMuaG+ONYHHJa5hdNRJnDVVpMG4badopDrcYgAQ9yk2n6uw2wYWQMBMyh6cATEQl5FREpngI1XxlTyIgznsU24eefJSfb96arwYUE8BGlc6/xhacBKvQReo8JGqCPCIuDVQfmWL966491fbnA0JGtQBLSLFIyYcAPG1jjiP7J+tiIU07eiHkyfObvWMurzGGwNcbFkjGFMB4mjQieQSHgI6lFe4Sor2Kw/i8uG6BxNut3mu4I96JcnphLLOxUXMuQPiGO0RxLnhtqWBbmpVeBCXEfVY4Mp8dyzsMu5qo5TR3YapKrAboP8jcZyNF32MywNlwQg1Oz2Iy2/6+ChsTJHUvdGmF69yJI5cIOIAdoOBOBp0grghAYkOvrq+fRCRPdHqe9mrrL1wUAx5zWsM4328UBBagAew1wJxjOgKNeKViupB/FeF9ia+GxMwmY7xBxmTj0+XCqUvrqCJBloW8+4i4uvZIiCdWRDHPqN/mx/x49z2KwVvAdKrZRvGJmGEsH6PXSmRoY9kfv+dN9uxeUFB3DBrSSTUuuQmfg14w5CL0viIdXbRK4WUwVLDAEDihnwtITwN2ZUkvlaJVe19KGkrUpJREznl0OWxGlzTE8obPdLnBHFT+jH6lsy/TypHg8texVzd6j9eRlXJpALJWABx6pEJz50iEZfsDIP+biL7Cg5Zpg4SmuQ58eZSFZcUTYoDLK1CpgdQbeEcrkdyMCcujJqo+uVAC+HDe2/i069d1yXlOL9Y7PIkOzDVpiChQqUmSkRSeGw4xQN8XEWympB+HY4zJoWd0e9xVONWQ0cGBOMKG6aZSWcHfXTRNhhaI2LYYyEjt8yEdxfSf4nkYVrTkY909Ismibs0slI2LQY9fjBl46zrSFIBFtRjgRMnLt4RiQhp42CzjX2I/4CYtBgyMk1Uk4QP/jR0diLKzpVKbA/sh27egrhQkVF48UPUGXbEkbGkEm9oH1niSbJRdeF0EMtyloFmlpYVTYTiQMe02vtEszxktwoVOVbLBbbuIf6JGIgKNUeMwZrWrRwEU1TajjRdZqKsYkJHRyXdGCzOwgK7DCcueg2TJlI8wLwO6562MBEpjDlGhTa2NgoN1raoZ7octar8j8MKLterwYK3HcYgOfGe8rzsRaCV2NCzJfTgu1vmMCuKXW2qawVsMl71SkrcmNpnhhATdgRMNOLEBdG9UhFIk/U1WyQYFqBZtB7Z60w/mQz5b1yyK4bokKxBR22GkRacEkEhwWcM+P91FgSSAhPKz4hbJ/feLsVrvHYt0STq+xumIKFTsLFlNURR++zhOhLHBQcqcZ64K41BULOMuGMy8PRvZF/grWQSGu7CEHHU2a07JqEax4DDyPBKNgRENKrK6l/2NNBnbP1vaCfuhGJXmaYSwOCOOrt1GxU0LlB6o1OPauFduZW7BTAjJR8MEyGuehCmhBEs/lnQrG28STdEIYY6Axduvyt1wQUJ9AoZw4uI1+9bsh8L9RjnFvHOlWKZx4AuEY5lzLJA2cKcWBHC4ap3HLulfO4G1X545ya28b2ejAkgmMnyqksyRmDLQpeuo7jREBdDmgtHqF7Zifb370qhCeaak8IwpXuiybUFkEgRdOkGJs5piAtDSQhHeUtSOVhn6JK0LdoRxeDUuo9IBx8Dgo2T/jonLlSkCCvJWxLLstQlSJespj/WU8+6IRrx/SH2SqafMSbLZIJQkaJ5uXvWCpLbNky/YtHmtaMGsDrZpFuCSiJRYg1xYWgKl7NVqrUGm0T3XDGs1LRNt9sFGoA4TiAbyBCIE5dpBeIFh1HSuymZFmpaJxcN8xwxkNk3GBSEOPQE5gyLTJQUlz2ZdwewZUd9eO6GRXQiBF9JQA/FY0ScG7cN61Y9dwFr29ZaKvRzei3VfCXPgDPvIH7xotvd8a0ZOG50S2bYw9VaC72r9B+6qg/GByGOdkFkPcw7u3S3fLQOVXvSsnZzy1AJndNINjjuRuJRi6fX0hEcUzr2TEDdtMhUkfd0Vgs+RypVDJtGNchia7Sta6ttu0TVLOk992zSiWjgF6qKdIWLtG8NJ4dsFqbPnYLZMe8cHyfnB0gcm8rHV8Orm73lv+w2TvLZqs9uMsSWpkVRB5RvVBkB8cSmtK+GlwXiCGbFVFokiYEfdW31q6wyxd6y6xfAmiRajq+uj2LgMrSmrJmAjya8btEXnns5WSfZzlBUGjdyRaBdcSCBeJI+tT98DW13+ahKExKrpl64YC3d+FqYAi0Xttdst+t4F92eI5aVSLUZk/cvwdcdy5puhyFxzgBX2jbpPDKwyEwVGsT5+DXY+t9pHHDlge2V5yW4El/JSkz4jFoTl3vf89vl8LrmPsO1VsvgY0fOT1F279zecFKCY9cUVGlEN9d8ns0GNx6I4hrlMmZMpqnnr90MzVAbPm88Ase+OLsMhlruOzjqcPAz1XRw6XLupTUKeH7A7K7TzVwrE9nLE4zzJ4STv6WmhYvRZS67Myza8SCn+w95coV4l6/L4o3vbhLHHOViYt6DD1sQ9QrcuVdC1pgmd5JZitsdJY79nSKNohCbavtgnPDxnI20I93JYJ788WV/YJhXJqkcSJpPsMgf+35ax1J6LiXPB/M0T9rOZcNlH0yXKR+/esVixQxxuPUsnytQPKW2bWZz1m7BmIfZHaVeoN5+SNRCcyLXkxMkVsvbIys3It9DBC74aHosWUweOZ8Ssp9kN7AVuOZQU8R6kRvrM+r5nHe12uTK+oLsu/u4m8u4jiHTQ84q89QckBsw9NoP736MN2n6HzdhmH5o9T1IxcW+G61lekfF/Mz7+csyC6q7NNr9u/uSRFg8ZdSDBOdFj7NFkLk1ejtqwySiFNv3bnwroOKjt/TdSiqO06jZL4aevg21YXidkquM52F3+BebOY5aNVi+25Jf+v3+rtvtD9vVTq1AdklSqPYMnnv8OI5Hg2EraOv6vMeAvr//IV11K0Idb++len8YWt/1+hTDvwftIC+cq5UGdBkkeZcpE2h25DEevPlQ0KxiSigpp+h4SmV2RmyZ+/EBbVQdYslSxpNWHwyxxBnv5U9/HHXVak0u867gUBN7Cx0+TBLqgsJrVn79aSiLmI7uJx4F1Gqduh94FNDkuGfRZiV1Lv3L/cCjoE5WVMbPnn1ckOnkZ4hCcJAwzJP4ZhfUn5U4Md6eijju//FMY5xEI3y2YHkchJK4dn+ohwVE3jS7JD0y5LT5j/vmR4JcxvNE3tkFsq9fuTXHX4d00TJYPlIkyHDEc+kzWNbwDJPECLkvykOk+VwBMbPwNPFlDh5gN2x3/LjQbJP+JOApn9kuFisC2PY4TxRoZeDx1r+csnob+s9pw5TEfn55FyMHzJ9TlZdYasjWfd/j4fCEvmmEc5s/VZBZ4OsJzdYIS3pkc/HwHzUS7GzvIV7sAAAAAElFTkSuQmCC"/>
          <p:cNvSpPr>
            <a:spLocks noChangeAspect="1" noChangeArrowheads="1"/>
          </p:cNvSpPr>
          <p:nvPr/>
        </p:nvSpPr>
        <p:spPr bwMode="auto">
          <a:xfrm>
            <a:off x="1679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7486012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9"/>
          <p:cNvSpPr>
            <a:spLocks noGrp="1"/>
          </p:cNvSpPr>
          <p:nvPr>
            <p:ph type="title"/>
          </p:nvPr>
        </p:nvSpPr>
        <p:spPr>
          <a:xfrm>
            <a:off x="1726163" y="318780"/>
            <a:ext cx="8120715" cy="883850"/>
          </a:xfrm>
        </p:spPr>
        <p:txBody>
          <a:bodyPr>
            <a:normAutofit/>
          </a:bodyPr>
          <a:lstStyle/>
          <a:p>
            <a:pPr algn="ctr" eaLnBrk="1" hangingPunct="1"/>
            <a:r>
              <a:rPr lang="en-GB" sz="3200" b="1" dirty="0">
                <a:solidFill>
                  <a:srgbClr val="00B050"/>
                </a:solidFill>
                <a:latin typeface="Aharoni" pitchFamily="2" charset="-79"/>
                <a:cs typeface="Aharoni" pitchFamily="2" charset="-79"/>
              </a:rPr>
              <a:t>…AFRICAN COURT DECISIONS</a:t>
            </a:r>
          </a:p>
        </p:txBody>
      </p:sp>
      <p:sp>
        <p:nvSpPr>
          <p:cNvPr id="4" name="Slide Number Placeholder 3"/>
          <p:cNvSpPr>
            <a:spLocks noGrp="1"/>
          </p:cNvSpPr>
          <p:nvPr>
            <p:ph type="sldNum" sz="quarter" idx="12"/>
          </p:nvPr>
        </p:nvSpPr>
        <p:spPr/>
        <p:txBody>
          <a:bodyPr/>
          <a:lstStyle/>
          <a:p>
            <a:pPr>
              <a:defRPr/>
            </a:pPr>
            <a:fld id="{39963D47-99A3-4AE2-ABDC-E9C585ABA9F6}" type="slidenum">
              <a:rPr lang="en-GB" smtClean="0"/>
              <a:pPr>
                <a:defRPr/>
              </a:pPr>
              <a:t>6</a:t>
            </a:fld>
            <a:endParaRPr lang="en-GB" dirty="0"/>
          </a:p>
        </p:txBody>
      </p:sp>
      <p:sp>
        <p:nvSpPr>
          <p:cNvPr id="11" name="Title 9"/>
          <p:cNvSpPr txBox="1">
            <a:spLocks/>
          </p:cNvSpPr>
          <p:nvPr/>
        </p:nvSpPr>
        <p:spPr>
          <a:xfrm>
            <a:off x="1919288" y="1789611"/>
            <a:ext cx="9171078" cy="4299547"/>
          </a:xfrm>
          <a:prstGeom prst="rect">
            <a:avLst/>
          </a:prstGeom>
        </p:spPr>
        <p:txBody>
          <a:bodyPr anchor="ctr">
            <a:normAutofit fontScale="25000" lnSpcReduction="20000"/>
          </a:bodyPr>
          <a:lstStyle/>
          <a:p>
            <a:pPr algn="just">
              <a:defRPr/>
            </a:pPr>
            <a:endParaRPr lang="en-GB" sz="2400" dirty="0"/>
          </a:p>
          <a:p>
            <a:pPr algn="just">
              <a:buNone/>
            </a:pPr>
            <a:endParaRPr lang="en-US" sz="5600" dirty="0">
              <a:latin typeface="Arial" panose="020B0604020202020204" pitchFamily="34" charset="0"/>
              <a:cs typeface="Arial" panose="020B0604020202020204" pitchFamily="34" charset="0"/>
            </a:endParaRPr>
          </a:p>
          <a:p>
            <a:pPr algn="just">
              <a:buNone/>
            </a:pPr>
            <a:endParaRPr lang="en-US" sz="5600" dirty="0">
              <a:latin typeface="Arial" panose="020B0604020202020204" pitchFamily="34" charset="0"/>
              <a:cs typeface="Arial" panose="020B0604020202020204" pitchFamily="34" charset="0"/>
            </a:endParaRPr>
          </a:p>
          <a:p>
            <a:pPr marL="1143000" marR="0" lvl="0" indent="-1143000" algn="just">
              <a:lnSpc>
                <a:spcPct val="107000"/>
              </a:lnSpc>
              <a:spcBef>
                <a:spcPts val="200"/>
              </a:spcBef>
              <a:spcAft>
                <a:spcPts val="0"/>
              </a:spcAft>
              <a:buFont typeface="+mj-lt"/>
              <a:buAutoNum type="arabicPeriod" startAt="2"/>
            </a:pPr>
            <a:endParaRPr lang="en-GB" sz="8000" b="1" dirty="0">
              <a:solidFill>
                <a:srgbClr val="00B050"/>
              </a:solidFill>
              <a:ea typeface="Times New Roman" panose="02020603050405020304" pitchFamily="18" charset="0"/>
              <a:cs typeface="Times New Roman" panose="02020603050405020304" pitchFamily="18" charset="0"/>
            </a:endParaRPr>
          </a:p>
          <a:p>
            <a:pPr marR="0" lvl="0" algn="just">
              <a:lnSpc>
                <a:spcPct val="107000"/>
              </a:lnSpc>
              <a:spcBef>
                <a:spcPts val="200"/>
              </a:spcBef>
              <a:spcAft>
                <a:spcPts val="0"/>
              </a:spcAft>
            </a:pPr>
            <a:r>
              <a:rPr lang="en-GB" sz="8000" b="1" dirty="0">
                <a:solidFill>
                  <a:srgbClr val="00B050"/>
                </a:solidFill>
                <a:ea typeface="Times New Roman" panose="02020603050405020304" pitchFamily="18" charset="0"/>
                <a:cs typeface="Times New Roman" panose="02020603050405020304" pitchFamily="18" charset="0"/>
              </a:rPr>
              <a:t>……..</a:t>
            </a:r>
            <a:r>
              <a:rPr lang="en-GB" sz="8000" b="1" i="1" dirty="0" err="1">
                <a:solidFill>
                  <a:srgbClr val="00B050"/>
                </a:solidFill>
                <a:latin typeface="Georgia" panose="02040502050405020303" pitchFamily="18" charset="0"/>
                <a:ea typeface="Times New Roman" panose="02020603050405020304" pitchFamily="18" charset="0"/>
                <a:cs typeface="Times New Roman" panose="02020603050405020304" pitchFamily="18" charset="0"/>
              </a:rPr>
              <a:t>Anudo</a:t>
            </a:r>
            <a:r>
              <a:rPr lang="en-GB" sz="8000" b="1" i="1" dirty="0">
                <a:solidFill>
                  <a:srgbClr val="00B050"/>
                </a:solidFill>
                <a:latin typeface="Georgia" panose="02040502050405020303" pitchFamily="18" charset="0"/>
                <a:ea typeface="Times New Roman" panose="02020603050405020304" pitchFamily="18" charset="0"/>
                <a:cs typeface="Times New Roman" panose="02020603050405020304" pitchFamily="18" charset="0"/>
              </a:rPr>
              <a:t> </a:t>
            </a:r>
            <a:r>
              <a:rPr lang="en-GB" altLang="en-US" sz="8000" b="1" i="1" dirty="0" err="1">
                <a:solidFill>
                  <a:srgbClr val="00B050"/>
                </a:solidFill>
                <a:latin typeface="Georgia" panose="02040502050405020303" pitchFamily="18" charset="0"/>
                <a:ea typeface="Calibri" panose="020F0502020204030204" pitchFamily="34" charset="0"/>
                <a:cs typeface="Arial" panose="020B0604020202020204" pitchFamily="34" charset="0"/>
              </a:rPr>
              <a:t>Ochieng</a:t>
            </a:r>
            <a:r>
              <a:rPr lang="en-GB" altLang="en-US" sz="8000" b="1" i="1" dirty="0">
                <a:solidFill>
                  <a:srgbClr val="00B050"/>
                </a:solidFill>
                <a:latin typeface="Georgia" panose="02040502050405020303" pitchFamily="18" charset="0"/>
                <a:ea typeface="Calibri" panose="020F0502020204030204" pitchFamily="34" charset="0"/>
                <a:cs typeface="Arial" panose="020B0604020202020204" pitchFamily="34" charset="0"/>
              </a:rPr>
              <a:t> </a:t>
            </a:r>
            <a:r>
              <a:rPr lang="en-GB" altLang="en-US" sz="8000" b="1" i="1" dirty="0" err="1">
                <a:solidFill>
                  <a:srgbClr val="00B050"/>
                </a:solidFill>
                <a:latin typeface="Georgia" panose="02040502050405020303" pitchFamily="18" charset="0"/>
                <a:ea typeface="Calibri" panose="020F0502020204030204" pitchFamily="34" charset="0"/>
                <a:cs typeface="Arial" panose="020B0604020202020204" pitchFamily="34" charset="0"/>
              </a:rPr>
              <a:t>Anudo</a:t>
            </a:r>
            <a:r>
              <a:rPr lang="en-GB" altLang="en-US" sz="8000" b="1" i="1" dirty="0">
                <a:solidFill>
                  <a:srgbClr val="00B050"/>
                </a:solidFill>
                <a:latin typeface="Georgia" panose="02040502050405020303" pitchFamily="18" charset="0"/>
                <a:ea typeface="Calibri" panose="020F0502020204030204" pitchFamily="34" charset="0"/>
                <a:cs typeface="Arial" panose="020B0604020202020204" pitchFamily="34" charset="0"/>
              </a:rPr>
              <a:t> v. United Republic of Tanzania </a:t>
            </a:r>
          </a:p>
          <a:p>
            <a:pPr marR="0" lvl="0" algn="just">
              <a:lnSpc>
                <a:spcPct val="107000"/>
              </a:lnSpc>
              <a:spcBef>
                <a:spcPts val="200"/>
              </a:spcBef>
              <a:spcAft>
                <a:spcPts val="0"/>
              </a:spcAft>
            </a:pPr>
            <a:endParaRPr lang="en-GB" sz="8000" b="1" i="1" dirty="0">
              <a:solidFill>
                <a:srgbClr val="00B050"/>
              </a:solidFill>
              <a:latin typeface="Georgia" panose="02040502050405020303" pitchFamily="18" charset="0"/>
              <a:ea typeface="Times New Roman" panose="02020603050405020304" pitchFamily="18" charset="0"/>
              <a:cs typeface="Times New Roman" panose="02020603050405020304" pitchFamily="18" charset="0"/>
            </a:endParaRPr>
          </a:p>
          <a:p>
            <a:pPr marL="342900" marR="0" lvl="0" indent="-342900" algn="just">
              <a:lnSpc>
                <a:spcPct val="150000"/>
              </a:lnSpc>
              <a:spcBef>
                <a:spcPts val="0"/>
              </a:spcBef>
              <a:spcAft>
                <a:spcPts val="800"/>
              </a:spcAft>
              <a:buSzPts val="1200"/>
              <a:buFont typeface="+mj-lt"/>
              <a:buAutoNum type="arabicPeriod"/>
            </a:pPr>
            <a:r>
              <a:rPr lang="en-GB" sz="6800" dirty="0">
                <a:latin typeface="Georgia" panose="02040502050405020303" pitchFamily="18" charset="0"/>
              </a:rPr>
              <a:t>On 2 December 2021, the Court rendered a judgment on reparations awarding the Applicant  </a:t>
            </a:r>
            <a:r>
              <a:rPr lang="en-GB" sz="6800" dirty="0">
                <a:latin typeface="Georgia" panose="02040502050405020303" pitchFamily="18" charset="0"/>
                <a:cs typeface="Arial" panose="020B0604020202020204" pitchFamily="34" charset="0"/>
              </a:rPr>
              <a:t>a </a:t>
            </a:r>
            <a:r>
              <a:rPr lang="en-GB" sz="6800" dirty="0">
                <a:latin typeface="Georgia" panose="02040502050405020303" pitchFamily="18" charset="0"/>
                <a:ea typeface="Calibri" panose="020F0502020204030204" pitchFamily="34" charset="0"/>
                <a:cs typeface="Arial" panose="020B0604020202020204" pitchFamily="34" charset="0"/>
              </a:rPr>
              <a:t>total sum  of approximately Ninety-Six Thousand US Dollars (96,000 USD).</a:t>
            </a:r>
          </a:p>
          <a:p>
            <a:pPr marL="342900" marR="0" lvl="0" indent="-342900" algn="just">
              <a:lnSpc>
                <a:spcPct val="150000"/>
              </a:lnSpc>
              <a:spcBef>
                <a:spcPts val="0"/>
              </a:spcBef>
              <a:spcAft>
                <a:spcPts val="800"/>
              </a:spcAft>
              <a:buSzPts val="1200"/>
              <a:buFont typeface="+mj-lt"/>
              <a:buAutoNum type="arabicPeriod"/>
            </a:pPr>
            <a:r>
              <a:rPr lang="en-GB" sz="6800" dirty="0">
                <a:latin typeface="Georgia" panose="02040502050405020303" pitchFamily="18" charset="0"/>
              </a:rPr>
              <a:t>The Court also ordered the Respondent State to amend Tanzanian legislation  in order to provide individuals with judicial remedies in the event of a dispute over their citizenship. </a:t>
            </a:r>
          </a:p>
          <a:p>
            <a:pPr marL="342900" marR="0" lvl="0" indent="-342900" algn="just">
              <a:lnSpc>
                <a:spcPct val="150000"/>
              </a:lnSpc>
              <a:spcBef>
                <a:spcPts val="0"/>
              </a:spcBef>
              <a:spcAft>
                <a:spcPts val="800"/>
              </a:spcAft>
              <a:buSzPts val="1200"/>
              <a:buFont typeface="+mj-lt"/>
              <a:buAutoNum type="arabicPeriod"/>
            </a:pPr>
            <a:r>
              <a:rPr lang="en-GB" sz="6800" dirty="0">
                <a:latin typeface="Georgia" panose="02040502050405020303" pitchFamily="18" charset="0"/>
                <a:ea typeface="Calibri" panose="020F0502020204030204" pitchFamily="34" charset="0"/>
                <a:cs typeface="Arial" panose="020B0604020202020204" pitchFamily="34" charset="0"/>
              </a:rPr>
              <a:t>The Court further </a:t>
            </a:r>
            <a:r>
              <a:rPr lang="en-GB" sz="6800" dirty="0">
                <a:latin typeface="Georgia" panose="02040502050405020303" pitchFamily="18" charset="0"/>
                <a:ea typeface="Calibri" panose="020F0502020204030204" pitchFamily="34" charset="0"/>
              </a:rPr>
              <a:t>ordered the Respondent State to allow Mr. </a:t>
            </a:r>
            <a:r>
              <a:rPr lang="en-GB" sz="6800" dirty="0" err="1">
                <a:latin typeface="Georgia" panose="02040502050405020303" pitchFamily="18" charset="0"/>
                <a:ea typeface="Calibri" panose="020F0502020204030204" pitchFamily="34" charset="0"/>
              </a:rPr>
              <a:t>Anudo</a:t>
            </a:r>
            <a:r>
              <a:rPr lang="en-GB" sz="6800" dirty="0">
                <a:latin typeface="Georgia" panose="02040502050405020303" pitchFamily="18" charset="0"/>
                <a:ea typeface="Calibri" panose="020F0502020204030204" pitchFamily="34" charset="0"/>
              </a:rPr>
              <a:t> to return to Tanzania and ensure his protection</a:t>
            </a:r>
          </a:p>
          <a:p>
            <a:pPr marL="342900" indent="-342900" algn="just">
              <a:lnSpc>
                <a:spcPct val="150000"/>
              </a:lnSpc>
              <a:spcAft>
                <a:spcPts val="800"/>
              </a:spcAft>
              <a:buSzPts val="1200"/>
              <a:buFont typeface="+mj-lt"/>
              <a:buAutoNum type="arabicPeriod"/>
            </a:pPr>
            <a:r>
              <a:rPr lang="en-GB" sz="6800" dirty="0">
                <a:effectLst/>
                <a:latin typeface="Georgia" panose="02040502050405020303" pitchFamily="18" charset="0"/>
                <a:ea typeface="Calibri" panose="020F0502020204030204" pitchFamily="34" charset="0"/>
                <a:cs typeface="Arial" panose="020B0604020202020204" pitchFamily="34" charset="0"/>
              </a:rPr>
              <a:t>At the time of preparing this presentation, </a:t>
            </a:r>
            <a:r>
              <a:rPr lang="en-GB" sz="6800" dirty="0">
                <a:effectLst/>
                <a:latin typeface="Georgia" panose="02040502050405020303" pitchFamily="18" charset="0"/>
                <a:ea typeface="Arial Unicode MS" panose="020B0604020202020204" pitchFamily="34" charset="-128"/>
                <a:cs typeface="Arial" panose="020B0604020202020204" pitchFamily="34" charset="0"/>
              </a:rPr>
              <a:t>the Respondent State had not filed a report even though the time for filing the report had elapsed on 2 June 2022. In the meantime, the Court has been made to understand that Mr. </a:t>
            </a:r>
            <a:r>
              <a:rPr lang="en-GB" sz="6800" dirty="0" err="1">
                <a:effectLst/>
                <a:latin typeface="Georgia" panose="02040502050405020303" pitchFamily="18" charset="0"/>
                <a:ea typeface="Arial Unicode MS" panose="020B0604020202020204" pitchFamily="34" charset="-128"/>
                <a:cs typeface="Arial" panose="020B0604020202020204" pitchFamily="34" charset="0"/>
              </a:rPr>
              <a:t>Anundo</a:t>
            </a:r>
            <a:r>
              <a:rPr lang="en-GB" sz="6800" dirty="0">
                <a:effectLst/>
                <a:latin typeface="Georgia" panose="02040502050405020303" pitchFamily="18" charset="0"/>
                <a:ea typeface="Arial Unicode MS" panose="020B0604020202020204" pitchFamily="34" charset="-128"/>
                <a:cs typeface="Arial" panose="020B0604020202020204" pitchFamily="34" charset="0"/>
              </a:rPr>
              <a:t> now lives in Uganda where he was granted the status of a refugee. </a:t>
            </a:r>
            <a:endParaRPr lang="en-KE" sz="6800" dirty="0">
              <a:effectLst/>
              <a:latin typeface="Georgia" panose="02040502050405020303" pitchFamily="18" charset="0"/>
              <a:ea typeface="Calibri" panose="020F0502020204030204" pitchFamily="34" charset="0"/>
              <a:cs typeface="Arial" panose="020B0604020202020204" pitchFamily="34" charset="0"/>
            </a:endParaRPr>
          </a:p>
          <a:p>
            <a:pPr marL="342900" marR="0" lvl="0" indent="-342900" algn="just">
              <a:lnSpc>
                <a:spcPct val="150000"/>
              </a:lnSpc>
              <a:spcBef>
                <a:spcPts val="0"/>
              </a:spcBef>
              <a:spcAft>
                <a:spcPts val="800"/>
              </a:spcAft>
              <a:buSzPts val="1200"/>
              <a:buFont typeface="+mj-lt"/>
              <a:buAutoNum type="arabicPeriod"/>
            </a:pPr>
            <a:endParaRPr lang="en-US" sz="6400" dirty="0">
              <a:latin typeface="Georgia" panose="02040502050405020303" pitchFamily="18" charset="0"/>
              <a:ea typeface="Calibri" panose="020F0502020204030204" pitchFamily="34" charset="0"/>
              <a:cs typeface="Arial" panose="020B0604020202020204" pitchFamily="34" charset="0"/>
            </a:endParaRPr>
          </a:p>
          <a:p>
            <a:pPr algn="just"/>
            <a:endParaRPr lang="en-GB" sz="6400" dirty="0">
              <a:ea typeface="Calibri" panose="020F0502020204030204" pitchFamily="34" charset="0"/>
            </a:endParaRPr>
          </a:p>
          <a:p>
            <a:pPr algn="just">
              <a:buNone/>
            </a:pPr>
            <a:endParaRPr lang="en-GB" sz="6000" dirty="0">
              <a:latin typeface="Arial" panose="020B0604020202020204" pitchFamily="34" charset="0"/>
              <a:ea typeface="Calibri" panose="020F0502020204030204" pitchFamily="34" charset="0"/>
            </a:endParaRPr>
          </a:p>
          <a:p>
            <a:pPr algn="just">
              <a:defRPr/>
            </a:pPr>
            <a:endParaRPr lang="en-GB" sz="6200" dirty="0">
              <a:latin typeface="Arial" panose="020B0604020202020204" pitchFamily="34" charset="0"/>
              <a:cs typeface="Arial" panose="020B0604020202020204" pitchFamily="34" charset="0"/>
            </a:endParaRPr>
          </a:p>
          <a:p>
            <a:pPr algn="just">
              <a:defRPr/>
            </a:pPr>
            <a:endParaRPr lang="en-GB" dirty="0"/>
          </a:p>
          <a:p>
            <a:pPr algn="just">
              <a:buFont typeface="Wingdings" pitchFamily="2" charset="2"/>
              <a:buChar char="q"/>
              <a:defRPr/>
            </a:pPr>
            <a:endParaRPr lang="en-US" sz="2400" dirty="0"/>
          </a:p>
          <a:p>
            <a:pPr algn="just">
              <a:buFont typeface="Arial" pitchFamily="34" charset="0"/>
              <a:buChar char="•"/>
              <a:defRPr/>
            </a:pPr>
            <a:endParaRPr lang="en-GB" sz="2400" b="1" dirty="0">
              <a:latin typeface="+mj-lt"/>
              <a:ea typeface="+mj-ea"/>
              <a:cs typeface="+mj-cs"/>
            </a:endParaRPr>
          </a:p>
          <a:p>
            <a:pPr algn="just">
              <a:buFont typeface="Arial" pitchFamily="34" charset="0"/>
              <a:buChar char="•"/>
              <a:defRPr/>
            </a:pPr>
            <a:endParaRPr lang="en-GB" sz="2400" b="1" dirty="0">
              <a:latin typeface="+mj-lt"/>
              <a:ea typeface="+mj-ea"/>
              <a:cs typeface="+mj-cs"/>
            </a:endParaRPr>
          </a:p>
          <a:p>
            <a:pPr algn="just">
              <a:buFont typeface="Arial" pitchFamily="34" charset="0"/>
              <a:buChar char="•"/>
              <a:defRPr/>
            </a:pPr>
            <a:endParaRPr lang="en-GB" sz="2400" b="1" dirty="0">
              <a:latin typeface="+mj-lt"/>
              <a:ea typeface="+mj-ea"/>
              <a:cs typeface="+mj-cs"/>
            </a:endParaRPr>
          </a:p>
          <a:p>
            <a:pPr algn="just">
              <a:buFont typeface="Arial" pitchFamily="34" charset="0"/>
              <a:buChar char="•"/>
              <a:defRPr/>
            </a:pPr>
            <a:endParaRPr lang="en-GB" sz="2400" b="1" dirty="0">
              <a:latin typeface="+mj-lt"/>
              <a:ea typeface="+mj-ea"/>
              <a:cs typeface="+mj-cs"/>
            </a:endParaRPr>
          </a:p>
          <a:p>
            <a:pPr algn="just">
              <a:buFont typeface="Arial" pitchFamily="34" charset="0"/>
              <a:buChar char="•"/>
              <a:defRPr/>
            </a:pPr>
            <a:endParaRPr lang="en-GB" sz="2400" b="1" dirty="0">
              <a:latin typeface="+mj-lt"/>
              <a:ea typeface="+mj-ea"/>
              <a:cs typeface="+mj-cs"/>
            </a:endParaRPr>
          </a:p>
          <a:p>
            <a:pPr algn="just">
              <a:buFont typeface="Arial" pitchFamily="34" charset="0"/>
              <a:buChar char="•"/>
              <a:defRPr/>
            </a:pPr>
            <a:endParaRPr lang="en-GB" sz="2400" b="1" dirty="0">
              <a:latin typeface="+mj-lt"/>
              <a:ea typeface="+mj-ea"/>
              <a:cs typeface="+mj-cs"/>
            </a:endParaRPr>
          </a:p>
          <a:p>
            <a:pPr algn="just">
              <a:buFont typeface="Arial" pitchFamily="34" charset="0"/>
              <a:buChar char="•"/>
              <a:defRPr/>
            </a:pPr>
            <a:endParaRPr lang="en-GB" sz="4400" b="1" dirty="0">
              <a:latin typeface="+mj-lt"/>
              <a:ea typeface="+mj-ea"/>
              <a:cs typeface="+mj-cs"/>
            </a:endParaRPr>
          </a:p>
        </p:txBody>
      </p:sp>
      <p:sp>
        <p:nvSpPr>
          <p:cNvPr id="13" name="Title 9"/>
          <p:cNvSpPr txBox="1">
            <a:spLocks/>
          </p:cNvSpPr>
          <p:nvPr/>
        </p:nvSpPr>
        <p:spPr>
          <a:xfrm>
            <a:off x="1919288" y="3716338"/>
            <a:ext cx="7905750" cy="1143000"/>
          </a:xfrm>
          <a:prstGeom prst="rect">
            <a:avLst/>
          </a:prstGeom>
        </p:spPr>
        <p:txBody>
          <a:bodyPr anchor="ctr">
            <a:normAutofit/>
          </a:bodyPr>
          <a:lstStyle/>
          <a:p>
            <a:pPr algn="just">
              <a:buFont typeface="Arial" pitchFamily="34" charset="0"/>
              <a:buChar char="•"/>
              <a:defRPr/>
            </a:pPr>
            <a:endParaRPr lang="en-GB" sz="4400" dirty="0">
              <a:latin typeface="+mj-lt"/>
              <a:ea typeface="+mj-ea"/>
              <a:cs typeface="+mj-cs"/>
            </a:endParaRPr>
          </a:p>
        </p:txBody>
      </p:sp>
    </p:spTree>
    <p:extLst>
      <p:ext uri="{BB962C8B-B14F-4D97-AF65-F5344CB8AC3E}">
        <p14:creationId xmlns:p14="http://schemas.microsoft.com/office/powerpoint/2010/main" val="959146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310" y="195942"/>
            <a:ext cx="6309360" cy="731521"/>
          </a:xfrm>
        </p:spPr>
        <p:txBody>
          <a:bodyPr>
            <a:normAutofit/>
          </a:bodyPr>
          <a:lstStyle/>
          <a:p>
            <a:pPr algn="ctr"/>
            <a:r>
              <a:rPr lang="en-US" sz="1800" b="1" dirty="0">
                <a:solidFill>
                  <a:srgbClr val="00B050"/>
                </a:solidFill>
                <a:latin typeface="Georgia" panose="02040502050405020303" pitchFamily="18" charset="0"/>
              </a:rPr>
              <a:t>….AFRICAN COURT DECISIONS </a:t>
            </a:r>
          </a:p>
        </p:txBody>
      </p:sp>
      <p:sp>
        <p:nvSpPr>
          <p:cNvPr id="3" name="Content Placeholder 2"/>
          <p:cNvSpPr>
            <a:spLocks noGrp="1"/>
          </p:cNvSpPr>
          <p:nvPr>
            <p:ph idx="1"/>
          </p:nvPr>
        </p:nvSpPr>
        <p:spPr>
          <a:xfrm>
            <a:off x="1675779" y="1162878"/>
            <a:ext cx="9349274" cy="4767659"/>
          </a:xfrm>
        </p:spPr>
        <p:txBody>
          <a:bodyPr>
            <a:normAutofit fontScale="77500" lnSpcReduction="20000"/>
          </a:bodyPr>
          <a:lstStyle/>
          <a:p>
            <a:pPr marL="514350" lvl="0" indent="-514350" algn="just">
              <a:lnSpc>
                <a:spcPct val="110000"/>
              </a:lnSpc>
              <a:buFont typeface="+mj-lt"/>
              <a:buAutoNum type="arabicPeriod" startAt="2"/>
            </a:pPr>
            <a:r>
              <a:rPr lang="en-GB" sz="23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Application No. 017/2015 Kennedy </a:t>
            </a:r>
            <a:r>
              <a:rPr lang="en-GB" sz="2300" b="1" dirty="0" err="1">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Gihana</a:t>
            </a:r>
            <a:r>
              <a:rPr lang="en-GB" sz="23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 &amp; others v. Republic of Rwanda [Merits and reparations decision, 28 November 2019]</a:t>
            </a:r>
            <a:endParaRPr lang="en-US" sz="23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endParaRPr>
          </a:p>
          <a:p>
            <a:pPr algn="just">
              <a:buFont typeface="Wingdings" panose="05000000000000000000" pitchFamily="2" charset="2"/>
              <a:buChar char="v"/>
            </a:pPr>
            <a:r>
              <a:rPr lang="en-GB" sz="2200" dirty="0">
                <a:solidFill>
                  <a:schemeClr val="tx1"/>
                </a:solidFill>
                <a:latin typeface="Georgia" panose="02040502050405020303" pitchFamily="18" charset="0"/>
              </a:rPr>
              <a:t>This Application relates to the invalidation of seven (7) Rwandese nationals’ (or Applicants) passports, who learnt of the  invalidation, by Rwanda (or the Respondent State), when one of them was informed upon applying for a visa to travel to the United States of America, that his name appeared on a list of 14 May 2012, indicating the invalidity of the passports held by all persons included on the said list. </a:t>
            </a:r>
          </a:p>
          <a:p>
            <a:pPr algn="just">
              <a:buFont typeface="Wingdings" panose="05000000000000000000" pitchFamily="2" charset="2"/>
              <a:buChar char="v"/>
            </a:pPr>
            <a:r>
              <a:rPr lang="en-GB" sz="2200" dirty="0">
                <a:solidFill>
                  <a:schemeClr val="tx1"/>
                </a:solidFill>
                <a:latin typeface="Georgia" panose="02040502050405020303" pitchFamily="18" charset="0"/>
              </a:rPr>
              <a:t>The Court found that the Respondent State had arbitrarily revoked the Applicants’ passports as the manner of revocation did not conform with any of the conditions  set out in Article 12(2) of the Charter and Article 12(2) and (3) of the ICCPR on the limitations of the right to freedom of movement and residence. </a:t>
            </a:r>
          </a:p>
          <a:p>
            <a:pPr algn="just">
              <a:buFont typeface="Wingdings" panose="05000000000000000000" pitchFamily="2" charset="2"/>
              <a:buChar char="v"/>
            </a:pPr>
            <a:r>
              <a:rPr lang="en-GB" sz="2200" dirty="0">
                <a:solidFill>
                  <a:schemeClr val="tx1"/>
                </a:solidFill>
                <a:latin typeface="Georgia" panose="02040502050405020303" pitchFamily="18" charset="0"/>
                <a:ea typeface="Calibri" panose="020F0502020204030204" pitchFamily="34" charset="0"/>
              </a:rPr>
              <a:t>The Court found a violation of the Applicant’s right to freedom of movement provided in Article 12 (2) of the Charter as they were prevented from returning to their country and traveling to other countries. </a:t>
            </a:r>
          </a:p>
          <a:p>
            <a:pPr algn="just">
              <a:buFont typeface="Wingdings" panose="05000000000000000000" pitchFamily="2" charset="2"/>
              <a:buChar char="v"/>
            </a:pPr>
            <a:r>
              <a:rPr lang="en-GB" sz="2200" dirty="0">
                <a:solidFill>
                  <a:schemeClr val="tx1"/>
                </a:solidFill>
                <a:latin typeface="Georgia" panose="02040502050405020303" pitchFamily="18" charset="0"/>
                <a:ea typeface="Calibri" panose="020F0502020204030204" pitchFamily="34" charset="0"/>
              </a:rPr>
              <a:t>Further, the Court held that the Respondent State violated the Applicants’ right to participate freely in the government of their country, Rwanda provided under Article 13(1) of the Charter. </a:t>
            </a:r>
            <a:endParaRPr lang="en-US" sz="2200" dirty="0">
              <a:solidFill>
                <a:schemeClr val="tx1"/>
              </a:solidFill>
              <a:latin typeface="Georgia" panose="02040502050405020303" pitchFamily="18" charset="0"/>
            </a:endParaRPr>
          </a:p>
          <a:p>
            <a:pPr lvl="0" algn="just">
              <a:buFont typeface="Wingdings" panose="05000000000000000000" pitchFamily="2" charset="2"/>
              <a:buChar char="v"/>
            </a:pPr>
            <a:r>
              <a:rPr lang="en-GB" sz="2200" dirty="0">
                <a:solidFill>
                  <a:schemeClr val="tx1"/>
                </a:solidFill>
                <a:latin typeface="Georgia" panose="02040502050405020303" pitchFamily="18" charset="0"/>
              </a:rPr>
              <a:t>The Court awarded Rwandan Francs Four Hundred and Sixty-Five Thousand (RWF 465,000) to each of the Applicants for the moral prejudice caused and ordered Rwanda to reinstate the seven Applicants’ passports.</a:t>
            </a:r>
            <a:endParaRPr lang="en-US" sz="2200" dirty="0">
              <a:solidFill>
                <a:schemeClr val="tx1"/>
              </a:solidFill>
              <a:latin typeface="Georgia" panose="02040502050405020303" pitchFamily="18" charset="0"/>
            </a:endParaRPr>
          </a:p>
          <a:p>
            <a:pPr algn="just">
              <a:buFont typeface="Wingdings" panose="05000000000000000000" pitchFamily="2" charset="2"/>
              <a:buChar char="v"/>
            </a:pPr>
            <a:endParaRPr lang="en-GB" sz="2100" dirty="0">
              <a:latin typeface="Georgia" panose="02040502050405020303" pitchFamily="18" charset="0"/>
            </a:endParaRPr>
          </a:p>
          <a:p>
            <a:pPr algn="just"/>
            <a:endParaRPr lang="en-GB" dirty="0"/>
          </a:p>
          <a:p>
            <a:pPr algn="just"/>
            <a:endParaRPr lang="en-US" dirty="0"/>
          </a:p>
        </p:txBody>
      </p:sp>
      <p:sp>
        <p:nvSpPr>
          <p:cNvPr id="6" name="Slide Number Placeholder 5"/>
          <p:cNvSpPr>
            <a:spLocks noGrp="1"/>
          </p:cNvSpPr>
          <p:nvPr>
            <p:ph type="sldNum" sz="quarter" idx="12"/>
          </p:nvPr>
        </p:nvSpPr>
        <p:spPr/>
        <p:txBody>
          <a:bodyPr/>
          <a:lstStyle/>
          <a:p>
            <a:pPr>
              <a:defRPr/>
            </a:pPr>
            <a:fld id="{39963D47-99A3-4AE2-ABDC-E9C585ABA9F6}" type="slidenum">
              <a:rPr lang="en-GB" smtClean="0"/>
              <a:pPr>
                <a:defRPr/>
              </a:pPr>
              <a:t>7</a:t>
            </a:fld>
            <a:endParaRPr lang="en-GB" dirty="0"/>
          </a:p>
        </p:txBody>
      </p:sp>
    </p:spTree>
    <p:extLst>
      <p:ext uri="{BB962C8B-B14F-4D97-AF65-F5344CB8AC3E}">
        <p14:creationId xmlns:p14="http://schemas.microsoft.com/office/powerpoint/2010/main" val="9619465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310" y="195942"/>
            <a:ext cx="6309360" cy="731521"/>
          </a:xfrm>
        </p:spPr>
        <p:txBody>
          <a:bodyPr>
            <a:normAutofit/>
          </a:bodyPr>
          <a:lstStyle/>
          <a:p>
            <a:pPr algn="ctr"/>
            <a:r>
              <a:rPr lang="en-US" sz="1800" b="1" dirty="0">
                <a:solidFill>
                  <a:srgbClr val="00B050"/>
                </a:solidFill>
                <a:latin typeface="Georgia" panose="02040502050405020303" pitchFamily="18" charset="0"/>
              </a:rPr>
              <a:t>….AFRICAN COURT DECISIONS </a:t>
            </a:r>
          </a:p>
        </p:txBody>
      </p:sp>
      <p:sp>
        <p:nvSpPr>
          <p:cNvPr id="3" name="Content Placeholder 2"/>
          <p:cNvSpPr>
            <a:spLocks noGrp="1"/>
          </p:cNvSpPr>
          <p:nvPr>
            <p:ph idx="1"/>
          </p:nvPr>
        </p:nvSpPr>
        <p:spPr>
          <a:xfrm>
            <a:off x="1675779" y="1162878"/>
            <a:ext cx="9349274" cy="4767659"/>
          </a:xfrm>
        </p:spPr>
        <p:txBody>
          <a:bodyPr>
            <a:normAutofit fontScale="92500" lnSpcReduction="10000"/>
          </a:bodyPr>
          <a:lstStyle/>
          <a:p>
            <a:pPr marL="457200" lvl="0" indent="-457200" algn="just">
              <a:lnSpc>
                <a:spcPct val="110000"/>
              </a:lnSpc>
              <a:buFont typeface="+mj-lt"/>
              <a:buAutoNum type="arabicPeriod" startAt="3"/>
            </a:pPr>
            <a:r>
              <a:rPr lang="en-GB" sz="19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Application No. 009/2015 </a:t>
            </a:r>
            <a:r>
              <a:rPr lang="en-GB" sz="1900" b="1" i="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Lucien </a:t>
            </a:r>
            <a:r>
              <a:rPr lang="en-GB" sz="1900" b="1" i="1" dirty="0" err="1">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Ikili</a:t>
            </a:r>
            <a:r>
              <a:rPr lang="en-GB" sz="1900" b="1" i="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 </a:t>
            </a:r>
            <a:r>
              <a:rPr lang="en-GB" sz="1900" b="1" i="1" dirty="0" err="1">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Rashidi</a:t>
            </a:r>
            <a:r>
              <a:rPr lang="en-GB" sz="1900" b="1" i="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 v. United Republic of Tanzania </a:t>
            </a:r>
            <a:r>
              <a:rPr lang="en-GB" sz="1900" b="1" dirty="0">
                <a:solidFill>
                  <a:schemeClr val="tx1">
                    <a:lumMod val="95000"/>
                    <a:lumOff val="5000"/>
                  </a:schemeClr>
                </a:solidFill>
                <a:latin typeface="Georgia" panose="02040502050405020303" pitchFamily="18" charset="0"/>
                <a:ea typeface="Calibri" panose="020F0502020204030204" pitchFamily="34" charset="0"/>
                <a:cs typeface="Arial" panose="020B0604020202020204" pitchFamily="34" charset="0"/>
              </a:rPr>
              <a:t>[Merits and reparations decision, 28 March 2019]</a:t>
            </a:r>
          </a:p>
          <a:p>
            <a:pPr lvl="0" algn="just">
              <a:lnSpc>
                <a:spcPct val="110000"/>
              </a:lnSpc>
              <a:buFont typeface="Wingdings" panose="05000000000000000000" pitchFamily="2" charset="2"/>
              <a:buChar char="v"/>
            </a:pPr>
            <a:r>
              <a:rPr lang="en-US" sz="1900" dirty="0">
                <a:solidFill>
                  <a:schemeClr val="tx1"/>
                </a:solidFill>
                <a:latin typeface="Georgia" panose="02040502050405020303" pitchFamily="18" charset="0"/>
              </a:rPr>
              <a:t>This Application relates to the arrest, detention and deportation of the Mr. </a:t>
            </a:r>
            <a:r>
              <a:rPr lang="en-US" sz="1900" dirty="0" err="1">
                <a:solidFill>
                  <a:schemeClr val="tx1"/>
                </a:solidFill>
                <a:latin typeface="Georgia" panose="02040502050405020303" pitchFamily="18" charset="0"/>
              </a:rPr>
              <a:t>Rashidi</a:t>
            </a:r>
            <a:r>
              <a:rPr lang="en-US" sz="1900" dirty="0">
                <a:solidFill>
                  <a:schemeClr val="tx1"/>
                </a:solidFill>
                <a:latin typeface="Georgia" panose="02040502050405020303" pitchFamily="18" charset="0"/>
              </a:rPr>
              <a:t> (or Applicant), his wife and seven children for allegedly residing illegally in Tanzania (or Respondent State). All were nationals of Democratic Republic of Congo.  </a:t>
            </a:r>
            <a:r>
              <a:rPr lang="en-US" sz="1900" dirty="0" err="1">
                <a:solidFill>
                  <a:schemeClr val="tx1"/>
                </a:solidFill>
                <a:latin typeface="Georgia" panose="02040502050405020303" pitchFamily="18" charset="0"/>
              </a:rPr>
              <a:t>Rashidi</a:t>
            </a:r>
            <a:r>
              <a:rPr lang="en-US" sz="1900" dirty="0">
                <a:solidFill>
                  <a:schemeClr val="tx1"/>
                </a:solidFill>
                <a:latin typeface="Georgia" panose="02040502050405020303" pitchFamily="18" charset="0"/>
              </a:rPr>
              <a:t> had entered Tanzania through a temporary visa in 1993 while his wife and children entered as refugees in 1999, although they lived with </a:t>
            </a:r>
            <a:r>
              <a:rPr lang="en-US" sz="1900" dirty="0" err="1">
                <a:solidFill>
                  <a:schemeClr val="tx1"/>
                </a:solidFill>
                <a:latin typeface="Georgia" panose="02040502050405020303" pitchFamily="18" charset="0"/>
              </a:rPr>
              <a:t>Rashidi</a:t>
            </a:r>
            <a:r>
              <a:rPr lang="en-US" sz="1900" dirty="0">
                <a:solidFill>
                  <a:schemeClr val="tx1"/>
                </a:solidFill>
                <a:latin typeface="Georgia" panose="02040502050405020303" pitchFamily="18" charset="0"/>
              </a:rPr>
              <a:t> in Dar </a:t>
            </a:r>
            <a:r>
              <a:rPr lang="en-US" sz="1900" dirty="0" err="1">
                <a:solidFill>
                  <a:schemeClr val="tx1"/>
                </a:solidFill>
                <a:latin typeface="Georgia" panose="02040502050405020303" pitchFamily="18" charset="0"/>
              </a:rPr>
              <a:t>es</a:t>
            </a:r>
            <a:r>
              <a:rPr lang="en-US" sz="1900" dirty="0">
                <a:solidFill>
                  <a:schemeClr val="tx1"/>
                </a:solidFill>
                <a:latin typeface="Georgia" panose="02040502050405020303" pitchFamily="18" charset="0"/>
              </a:rPr>
              <a:t> Salaam as opposed to the designated refugee camps</a:t>
            </a:r>
          </a:p>
          <a:p>
            <a:pPr lvl="0" algn="just">
              <a:lnSpc>
                <a:spcPct val="110000"/>
              </a:lnSpc>
              <a:buFont typeface="Wingdings" panose="05000000000000000000" pitchFamily="2" charset="2"/>
              <a:buChar char="v"/>
            </a:pPr>
            <a:r>
              <a:rPr lang="en-US" sz="1900" dirty="0">
                <a:solidFill>
                  <a:schemeClr val="tx1"/>
                </a:solidFill>
                <a:latin typeface="Georgia" panose="02040502050405020303" pitchFamily="18" charset="0"/>
              </a:rPr>
              <a:t>At the time of filing the Application, </a:t>
            </a:r>
            <a:r>
              <a:rPr lang="en-US" sz="1900" dirty="0" err="1">
                <a:solidFill>
                  <a:schemeClr val="tx1"/>
                </a:solidFill>
                <a:latin typeface="Georgia" panose="02040502050405020303" pitchFamily="18" charset="0"/>
              </a:rPr>
              <a:t>Rashidi</a:t>
            </a:r>
            <a:r>
              <a:rPr lang="en-US" sz="1900" dirty="0">
                <a:solidFill>
                  <a:schemeClr val="tx1"/>
                </a:solidFill>
                <a:latin typeface="Georgia" panose="02040502050405020303" pitchFamily="18" charset="0"/>
              </a:rPr>
              <a:t> was residing in Bujumbura. He alleged that his attempts to appeal the notice of prohibited immigrant issued by Tanzania in 2014, had come to naught.</a:t>
            </a:r>
          </a:p>
          <a:p>
            <a:pPr lvl="0" algn="just">
              <a:lnSpc>
                <a:spcPct val="110000"/>
              </a:lnSpc>
              <a:buFont typeface="Wingdings" panose="05000000000000000000" pitchFamily="2" charset="2"/>
              <a:buChar char="v"/>
            </a:pPr>
            <a:r>
              <a:rPr lang="en-US" sz="1900" dirty="0">
                <a:solidFill>
                  <a:schemeClr val="tx1"/>
                </a:solidFill>
                <a:latin typeface="Georgia" panose="02040502050405020303" pitchFamily="18" charset="0"/>
              </a:rPr>
              <a:t>To determine the Applicant’s alleged violation on the right to freedom of movement under Article 12(1) of the Charter, the Court held that it was instructive to first establish a violation on the right to residence. </a:t>
            </a:r>
          </a:p>
          <a:p>
            <a:pPr marL="0" lvl="0" indent="0" algn="just">
              <a:lnSpc>
                <a:spcPct val="110000"/>
              </a:lnSpc>
              <a:buNone/>
            </a:pPr>
            <a:endParaRPr lang="en-US" sz="2200" dirty="0">
              <a:solidFill>
                <a:schemeClr val="tx1"/>
              </a:solidFill>
              <a:latin typeface="Georgia" panose="02040502050405020303" pitchFamily="18" charset="0"/>
            </a:endParaRPr>
          </a:p>
          <a:p>
            <a:pPr algn="just">
              <a:buFont typeface="Wingdings" panose="05000000000000000000" pitchFamily="2" charset="2"/>
              <a:buChar char="v"/>
            </a:pPr>
            <a:endParaRPr lang="en-GB" sz="2100" dirty="0">
              <a:latin typeface="Georgia" panose="02040502050405020303" pitchFamily="18" charset="0"/>
            </a:endParaRPr>
          </a:p>
          <a:p>
            <a:pPr algn="just"/>
            <a:endParaRPr lang="en-GB" dirty="0"/>
          </a:p>
          <a:p>
            <a:pPr algn="just"/>
            <a:endParaRPr lang="en-US" dirty="0"/>
          </a:p>
        </p:txBody>
      </p:sp>
      <p:sp>
        <p:nvSpPr>
          <p:cNvPr id="6" name="Slide Number Placeholder 5"/>
          <p:cNvSpPr>
            <a:spLocks noGrp="1"/>
          </p:cNvSpPr>
          <p:nvPr>
            <p:ph type="sldNum" sz="quarter" idx="12"/>
          </p:nvPr>
        </p:nvSpPr>
        <p:spPr/>
        <p:txBody>
          <a:bodyPr/>
          <a:lstStyle/>
          <a:p>
            <a:pPr>
              <a:defRPr/>
            </a:pPr>
            <a:fld id="{39963D47-99A3-4AE2-ABDC-E9C585ABA9F6}" type="slidenum">
              <a:rPr lang="en-GB" smtClean="0"/>
              <a:pPr>
                <a:defRPr/>
              </a:pPr>
              <a:t>8</a:t>
            </a:fld>
            <a:endParaRPr lang="en-GB" dirty="0"/>
          </a:p>
        </p:txBody>
      </p:sp>
    </p:spTree>
    <p:extLst>
      <p:ext uri="{BB962C8B-B14F-4D97-AF65-F5344CB8AC3E}">
        <p14:creationId xmlns:p14="http://schemas.microsoft.com/office/powerpoint/2010/main" val="8325598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310" y="195942"/>
            <a:ext cx="6309360" cy="731521"/>
          </a:xfrm>
        </p:spPr>
        <p:txBody>
          <a:bodyPr>
            <a:normAutofit/>
          </a:bodyPr>
          <a:lstStyle/>
          <a:p>
            <a:pPr algn="ctr"/>
            <a:r>
              <a:rPr lang="en-US" sz="1800" b="1" dirty="0">
                <a:solidFill>
                  <a:srgbClr val="00B050"/>
                </a:solidFill>
                <a:latin typeface="Georgia" panose="02040502050405020303" pitchFamily="18" charset="0"/>
              </a:rPr>
              <a:t>….AFRICAN COURT DECISIONS </a:t>
            </a:r>
          </a:p>
        </p:txBody>
      </p:sp>
      <p:sp>
        <p:nvSpPr>
          <p:cNvPr id="3" name="Content Placeholder 2"/>
          <p:cNvSpPr>
            <a:spLocks noGrp="1"/>
          </p:cNvSpPr>
          <p:nvPr>
            <p:ph idx="1"/>
          </p:nvPr>
        </p:nvSpPr>
        <p:spPr>
          <a:xfrm>
            <a:off x="1525654" y="927463"/>
            <a:ext cx="9349274" cy="4767659"/>
          </a:xfrm>
        </p:spPr>
        <p:txBody>
          <a:bodyPr>
            <a:normAutofit/>
          </a:bodyPr>
          <a:lstStyle/>
          <a:p>
            <a:pPr marL="0" lvl="0" indent="0" algn="just">
              <a:lnSpc>
                <a:spcPct val="110000"/>
              </a:lnSpc>
              <a:buNone/>
            </a:pPr>
            <a:endParaRPr lang="en-US" sz="2200" dirty="0">
              <a:solidFill>
                <a:schemeClr val="tx1"/>
              </a:solidFill>
              <a:latin typeface="Georgia" panose="02040502050405020303" pitchFamily="18" charset="0"/>
            </a:endParaRPr>
          </a:p>
          <a:p>
            <a:pPr marL="0" lvl="0" indent="0" algn="just">
              <a:lnSpc>
                <a:spcPct val="110000"/>
              </a:lnSpc>
              <a:buNone/>
            </a:pPr>
            <a:r>
              <a:rPr lang="en-US" sz="1600" b="1" i="1" dirty="0">
                <a:solidFill>
                  <a:schemeClr val="tx1"/>
                </a:solidFill>
                <a:latin typeface="Georgia" panose="02040502050405020303" pitchFamily="18" charset="0"/>
              </a:rPr>
              <a:t>…</a:t>
            </a:r>
            <a:r>
              <a:rPr lang="en-US" sz="1700" b="1" i="1" dirty="0">
                <a:solidFill>
                  <a:schemeClr val="tx1"/>
                </a:solidFill>
                <a:latin typeface="Georgia" panose="02040502050405020303" pitchFamily="18" charset="0"/>
              </a:rPr>
              <a:t>Lucien </a:t>
            </a:r>
            <a:r>
              <a:rPr lang="en-US" sz="1700" b="1" i="1" dirty="0" err="1">
                <a:solidFill>
                  <a:schemeClr val="tx1"/>
                </a:solidFill>
                <a:latin typeface="Georgia" panose="02040502050405020303" pitchFamily="18" charset="0"/>
              </a:rPr>
              <a:t>Ikili</a:t>
            </a:r>
            <a:r>
              <a:rPr lang="en-US" sz="1700" b="1" i="1" dirty="0">
                <a:solidFill>
                  <a:schemeClr val="tx1"/>
                </a:solidFill>
                <a:latin typeface="Georgia" panose="02040502050405020303" pitchFamily="18" charset="0"/>
              </a:rPr>
              <a:t> </a:t>
            </a:r>
            <a:r>
              <a:rPr lang="en-US" sz="1700" b="1" i="1" dirty="0" err="1">
                <a:solidFill>
                  <a:schemeClr val="tx1"/>
                </a:solidFill>
                <a:latin typeface="Georgia" panose="02040502050405020303" pitchFamily="18" charset="0"/>
              </a:rPr>
              <a:t>Rashidi</a:t>
            </a:r>
            <a:r>
              <a:rPr lang="en-US" sz="1700" b="1" i="1" dirty="0">
                <a:solidFill>
                  <a:schemeClr val="tx1"/>
                </a:solidFill>
                <a:latin typeface="Georgia" panose="02040502050405020303" pitchFamily="18" charset="0"/>
              </a:rPr>
              <a:t> v United Republic of Tanzania </a:t>
            </a:r>
          </a:p>
          <a:p>
            <a:pPr lvl="0">
              <a:buFont typeface="Wingdings" panose="05000000000000000000" pitchFamily="2" charset="2"/>
              <a:buChar char="v"/>
            </a:pPr>
            <a:r>
              <a:rPr lang="en-GB" sz="1600" dirty="0">
                <a:solidFill>
                  <a:schemeClr val="tx1"/>
                </a:solidFill>
                <a:latin typeface="Georgia" panose="02040502050405020303" pitchFamily="18" charset="0"/>
              </a:rPr>
              <a:t>Therefore, the Court found that Rashid’s right to residence was violated based on the following:</a:t>
            </a:r>
          </a:p>
          <a:p>
            <a:pPr marL="0" lvl="0" indent="0">
              <a:buNone/>
            </a:pPr>
            <a:r>
              <a:rPr lang="en-GB" sz="1600" dirty="0">
                <a:solidFill>
                  <a:schemeClr val="tx1"/>
                </a:solidFill>
                <a:latin typeface="Georgia" panose="02040502050405020303" pitchFamily="18" charset="0"/>
              </a:rPr>
              <a:t> </a:t>
            </a:r>
            <a:endParaRPr lang="en-US" sz="1600" dirty="0">
              <a:solidFill>
                <a:schemeClr val="tx1"/>
              </a:solidFill>
              <a:latin typeface="Georgia" panose="02040502050405020303" pitchFamily="18" charset="0"/>
            </a:endParaRPr>
          </a:p>
          <a:p>
            <a:pPr marL="601218" lvl="1" indent="-400050">
              <a:buFont typeface="+mj-lt"/>
              <a:buAutoNum type="romanLcPeriod"/>
            </a:pPr>
            <a:r>
              <a:rPr lang="en-GB" sz="1600" dirty="0">
                <a:solidFill>
                  <a:schemeClr val="tx1"/>
                </a:solidFill>
                <a:latin typeface="Georgia" panose="02040502050405020303" pitchFamily="18" charset="0"/>
              </a:rPr>
              <a:t>His possession of the certificate of loss of his passport issued by the Tanzanian police and an official correspondence from the DRC Embassy confirming that he was in the process of obtaining a new passport were not only issued by competent authorities but resulted in a legitimate expectation that the Respondent State would not issue a Notice of Prohibited lmmigrant against him.</a:t>
            </a:r>
            <a:endParaRPr lang="en-US" sz="1600" dirty="0">
              <a:solidFill>
                <a:schemeClr val="tx1"/>
              </a:solidFill>
              <a:latin typeface="Georgia" panose="02040502050405020303" pitchFamily="18" charset="0"/>
            </a:endParaRPr>
          </a:p>
          <a:p>
            <a:pPr marL="601218" lvl="1" indent="-400050">
              <a:buFont typeface="+mj-lt"/>
              <a:buAutoNum type="romanLcPeriod"/>
            </a:pPr>
            <a:r>
              <a:rPr lang="en-GB" sz="1600" dirty="0">
                <a:solidFill>
                  <a:schemeClr val="tx1"/>
                </a:solidFill>
                <a:latin typeface="Georgia" panose="02040502050405020303" pitchFamily="18" charset="0"/>
              </a:rPr>
              <a:t>The fact that the Respondent State withdrew the criminal suit on illegal residency against the Applicant thereby releasing his wife and children demonstrated that the Respondent State had alternatives to the issuance of a Notice of Prohibited Immigrant followed by arrest and deportation. </a:t>
            </a:r>
            <a:endParaRPr lang="en-US" sz="1600" dirty="0">
              <a:solidFill>
                <a:schemeClr val="tx1"/>
              </a:solidFill>
              <a:latin typeface="Georgia" panose="02040502050405020303" pitchFamily="18" charset="0"/>
            </a:endParaRPr>
          </a:p>
          <a:p>
            <a:pPr>
              <a:buFont typeface="Wingdings" panose="05000000000000000000" pitchFamily="2" charset="2"/>
              <a:buChar char="v"/>
            </a:pPr>
            <a:r>
              <a:rPr lang="en-GB" sz="1600" dirty="0">
                <a:solidFill>
                  <a:schemeClr val="tx1"/>
                </a:solidFill>
                <a:latin typeface="Georgia" panose="02040502050405020303" pitchFamily="18" charset="0"/>
              </a:rPr>
              <a:t>Having established the violation of the right to residence, the Court found that as a consequence, Rashid’s right to freedom of movement was violated.  </a:t>
            </a:r>
            <a:endParaRPr lang="en-US" sz="1600" dirty="0">
              <a:solidFill>
                <a:schemeClr val="tx1"/>
              </a:solidFill>
              <a:latin typeface="Georgia" panose="02040502050405020303" pitchFamily="18" charset="0"/>
            </a:endParaRPr>
          </a:p>
          <a:p>
            <a:pPr marL="0" lvl="0" indent="0" algn="just">
              <a:lnSpc>
                <a:spcPct val="110000"/>
              </a:lnSpc>
              <a:buNone/>
            </a:pPr>
            <a:endParaRPr lang="en-US" sz="2200" dirty="0">
              <a:solidFill>
                <a:schemeClr val="tx1"/>
              </a:solidFill>
              <a:latin typeface="Georgia" panose="02040502050405020303" pitchFamily="18" charset="0"/>
            </a:endParaRPr>
          </a:p>
          <a:p>
            <a:pPr algn="just">
              <a:buFont typeface="Wingdings" panose="05000000000000000000" pitchFamily="2" charset="2"/>
              <a:buChar char="v"/>
            </a:pPr>
            <a:endParaRPr lang="en-GB" sz="2100" dirty="0">
              <a:latin typeface="Georgia" panose="02040502050405020303" pitchFamily="18" charset="0"/>
            </a:endParaRPr>
          </a:p>
          <a:p>
            <a:pPr algn="just"/>
            <a:endParaRPr lang="en-GB" dirty="0"/>
          </a:p>
          <a:p>
            <a:pPr algn="just"/>
            <a:endParaRPr lang="en-US" dirty="0"/>
          </a:p>
        </p:txBody>
      </p:sp>
      <p:sp>
        <p:nvSpPr>
          <p:cNvPr id="6" name="Slide Number Placeholder 5"/>
          <p:cNvSpPr>
            <a:spLocks noGrp="1"/>
          </p:cNvSpPr>
          <p:nvPr>
            <p:ph type="sldNum" sz="quarter" idx="12"/>
          </p:nvPr>
        </p:nvSpPr>
        <p:spPr/>
        <p:txBody>
          <a:bodyPr/>
          <a:lstStyle/>
          <a:p>
            <a:pPr>
              <a:defRPr/>
            </a:pPr>
            <a:fld id="{39963D47-99A3-4AE2-ABDC-E9C585ABA9F6}" type="slidenum">
              <a:rPr lang="en-GB" smtClean="0"/>
              <a:pPr>
                <a:defRPr/>
              </a:pPr>
              <a:t>9</a:t>
            </a:fld>
            <a:endParaRPr lang="en-GB" dirty="0"/>
          </a:p>
        </p:txBody>
      </p:sp>
    </p:spTree>
    <p:extLst>
      <p:ext uri="{BB962C8B-B14F-4D97-AF65-F5344CB8AC3E}">
        <p14:creationId xmlns:p14="http://schemas.microsoft.com/office/powerpoint/2010/main" val="24439806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4018</TotalTime>
  <Words>5716</Words>
  <Application>Microsoft Macintosh PowerPoint</Application>
  <PresentationFormat>Widescreen</PresentationFormat>
  <Paragraphs>283</Paragraphs>
  <Slides>30</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Aharoni</vt:lpstr>
      <vt:lpstr>Arial</vt:lpstr>
      <vt:lpstr>Calibri</vt:lpstr>
      <vt:lpstr>Calibri Light</vt:lpstr>
      <vt:lpstr>Georgia</vt:lpstr>
      <vt:lpstr>Wingdings</vt:lpstr>
      <vt:lpstr>Retrospect</vt:lpstr>
      <vt:lpstr>PowerPoint Presentation</vt:lpstr>
      <vt:lpstr> INTRODUCTION  </vt:lpstr>
      <vt:lpstr>STRUCTURE OF PRESENTATION</vt:lpstr>
      <vt:lpstr> AFRICAN COURT DECISIONS</vt:lpstr>
      <vt:lpstr>AFRICAN COURT  DECISIONS</vt:lpstr>
      <vt:lpstr>…AFRICAN COURT DECISIONS</vt:lpstr>
      <vt:lpstr>….AFRICAN COURT DECISIONS </vt:lpstr>
      <vt:lpstr>….AFRICAN COURT DECISIONS </vt:lpstr>
      <vt:lpstr>….AFRICAN COURT DECISIONS </vt:lpstr>
      <vt:lpstr>…AFRICAN COURT DECISIONS </vt:lpstr>
      <vt:lpstr>….AFRICAN COURT DECISIONS   </vt:lpstr>
      <vt:lpstr>….AFRICAN COURT DECISIONS </vt:lpstr>
      <vt:lpstr>AFRICAN COMMISSION DECISIONS </vt:lpstr>
      <vt:lpstr>AFRICAN COMMISSION DECISIONS </vt:lpstr>
      <vt:lpstr>…AFRICAN COMMISSION DECISIONS </vt:lpstr>
      <vt:lpstr>…MERITS DECISIONS</vt:lpstr>
      <vt:lpstr>…AFRICAN COMMISSION DECISIONS</vt:lpstr>
      <vt:lpstr>…AFRICAN COMMISSION DECISIONS</vt:lpstr>
      <vt:lpstr>…AFRICAN COMMISSION DECISIONS </vt:lpstr>
      <vt:lpstr>…AFRICAN COMMISSION DECISIONS </vt:lpstr>
      <vt:lpstr>ACERWC DECISIONS </vt:lpstr>
      <vt:lpstr>ACERWC DECISIONS </vt:lpstr>
      <vt:lpstr>…ACERWC DECISIONS </vt:lpstr>
      <vt:lpstr>CONCLUSION &amp; RECOMMENDATIONS</vt:lpstr>
      <vt:lpstr>…CONCLUSION &amp; RECOMMENDATIONS</vt:lpstr>
      <vt:lpstr>          GAZING INTO THE FUTURE:  THE DRAFT PROTOCOL TO THE AFRICAN CHARTER ON HUMAN AND PEOPLES’ RIGHTS ON THE SPECIFIC ASPECTS OF THE RIGHT TO A NATIONALITY AND THE ERADICATION OF STATELESSNESS IN AFRICA </vt:lpstr>
      <vt:lpstr>          References </vt:lpstr>
      <vt:lpstr>          References </vt:lpstr>
      <vt:lpstr>          References </vt:lpstr>
      <vt:lpstr>          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Melissa Kathleen</dc:creator>
  <cp:lastModifiedBy>Justice Ben Kioko</cp:lastModifiedBy>
  <cp:revision>166</cp:revision>
  <cp:lastPrinted>2022-01-19T13:51:49Z</cp:lastPrinted>
  <dcterms:created xsi:type="dcterms:W3CDTF">2022-01-18T08:57:04Z</dcterms:created>
  <dcterms:modified xsi:type="dcterms:W3CDTF">2022-11-16T13:50:42Z</dcterms:modified>
</cp:coreProperties>
</file>