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sldIdLst>
    <p:sldId id="266" r:id="rId3"/>
    <p:sldId id="335" r:id="rId4"/>
    <p:sldId id="336" r:id="rId5"/>
    <p:sldId id="341" r:id="rId6"/>
    <p:sldId id="342" r:id="rId7"/>
    <p:sldId id="344" r:id="rId8"/>
    <p:sldId id="345" r:id="rId9"/>
    <p:sldId id="346" r:id="rId10"/>
    <p:sldId id="347" r:id="rId11"/>
    <p:sldId id="479" r:id="rId12"/>
    <p:sldId id="484" r:id="rId13"/>
    <p:sldId id="340" r:id="rId14"/>
    <p:sldId id="348" r:id="rId15"/>
    <p:sldId id="338"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90" r:id="rId37"/>
    <p:sldId id="2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878"/>
  </p:normalViewPr>
  <p:slideViewPr>
    <p:cSldViewPr snapToGrid="0" snapToObjects="1">
      <p:cViewPr varScale="1">
        <p:scale>
          <a:sx n="111" d="100"/>
          <a:sy n="111" d="100"/>
        </p:scale>
        <p:origin x="3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4420E-726E-944D-A60F-B1FE3A22E04B}"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D5E02-6245-5B4D-943B-682E36D5DE53}" type="slidenum">
              <a:rPr lang="en-US" smtClean="0"/>
              <a:t>‹#›</a:t>
            </a:fld>
            <a:endParaRPr lang="en-US"/>
          </a:p>
        </p:txBody>
      </p:sp>
    </p:spTree>
    <p:extLst>
      <p:ext uri="{BB962C8B-B14F-4D97-AF65-F5344CB8AC3E}">
        <p14:creationId xmlns:p14="http://schemas.microsoft.com/office/powerpoint/2010/main" val="273524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a:t>
            </a:r>
          </a:p>
        </p:txBody>
      </p:sp>
      <p:sp>
        <p:nvSpPr>
          <p:cNvPr id="4" name="Slide Number Placeholder 3"/>
          <p:cNvSpPr>
            <a:spLocks noGrp="1"/>
          </p:cNvSpPr>
          <p:nvPr>
            <p:ph type="sldNum" sz="quarter" idx="5"/>
          </p:nvPr>
        </p:nvSpPr>
        <p:spPr/>
        <p:txBody>
          <a:bodyPr/>
          <a:lstStyle/>
          <a:p>
            <a:fld id="{993E14A0-B542-AE49-AF90-7D5089E4ACF1}" type="slidenum">
              <a:rPr lang="en-US" smtClean="0"/>
              <a:t>1</a:t>
            </a:fld>
            <a:endParaRPr lang="en-US"/>
          </a:p>
        </p:txBody>
      </p:sp>
    </p:spTree>
    <p:extLst>
      <p:ext uri="{BB962C8B-B14F-4D97-AF65-F5344CB8AC3E}">
        <p14:creationId xmlns:p14="http://schemas.microsoft.com/office/powerpoint/2010/main" val="211377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12</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390547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13</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30192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14</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219467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2</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406744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3</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117139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4</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297767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5</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202634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6</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172430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7</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410289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8</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282783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D3DF462-4E31-F149-A83D-050EBDBA5A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82B9D6D-0F8F-E945-B9AA-AC81B8F36F19}" type="slidenum">
              <a:rPr kumimoji="0" lang="en-US" altLang="en-US"/>
              <a:pPr>
                <a:spcBef>
                  <a:spcPct val="0"/>
                </a:spcBef>
              </a:pPr>
              <a:t>9</a:t>
            </a:fld>
            <a:endParaRPr kumimoji="0" lang="en-US" altLang="en-US"/>
          </a:p>
        </p:txBody>
      </p:sp>
      <p:sp>
        <p:nvSpPr>
          <p:cNvPr id="17411" name="Rectangle 2">
            <a:extLst>
              <a:ext uri="{FF2B5EF4-FFF2-40B4-BE49-F238E27FC236}">
                <a16:creationId xmlns:a16="http://schemas.microsoft.com/office/drawing/2014/main" id="{5CC89DE4-F6FE-D847-9C12-856181395F4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953008F-A6D8-5F45-8098-9D0A213364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Times New Roman" panose="02020603050405020304" pitchFamily="18" charset="0"/>
            </a:endParaRPr>
          </a:p>
        </p:txBody>
      </p:sp>
    </p:spTree>
    <p:extLst>
      <p:ext uri="{BB962C8B-B14F-4D97-AF65-F5344CB8AC3E}">
        <p14:creationId xmlns:p14="http://schemas.microsoft.com/office/powerpoint/2010/main" val="404854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DC35-559F-2046-A81E-C254354EE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6701E-B39C-464C-8647-C1F33BBAB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E74E1A-4328-5048-B962-A1831918A9CC}"/>
              </a:ext>
            </a:extLst>
          </p:cNvPr>
          <p:cNvSpPr>
            <a:spLocks noGrp="1"/>
          </p:cNvSpPr>
          <p:nvPr>
            <p:ph type="dt" sz="half" idx="10"/>
          </p:nvPr>
        </p:nvSpPr>
        <p:spPr/>
        <p:txBody>
          <a:bodyPr/>
          <a:lstStyle/>
          <a:p>
            <a:fld id="{1044E163-D065-4641-8FC4-273C59AA02FB}" type="datetime1">
              <a:rPr lang="en-ZA" smtClean="0"/>
              <a:t>2024/11/18</a:t>
            </a:fld>
            <a:endParaRPr lang="en-US"/>
          </a:p>
        </p:txBody>
      </p:sp>
      <p:sp>
        <p:nvSpPr>
          <p:cNvPr id="5" name="Footer Placeholder 4">
            <a:extLst>
              <a:ext uri="{FF2B5EF4-FFF2-40B4-BE49-F238E27FC236}">
                <a16:creationId xmlns:a16="http://schemas.microsoft.com/office/drawing/2014/main" id="{F0112484-0764-3C49-BE4B-03D8EEFE8721}"/>
              </a:ext>
            </a:extLst>
          </p:cNvPr>
          <p:cNvSpPr>
            <a:spLocks noGrp="1"/>
          </p:cNvSpPr>
          <p:nvPr>
            <p:ph type="ftr" sz="quarter" idx="11"/>
          </p:nvPr>
        </p:nvSpPr>
        <p:spPr/>
        <p:txBody>
          <a:bodyPr/>
          <a:lstStyle/>
          <a:p>
            <a:r>
              <a:rPr lang="en-US"/>
              <a:t>2024 IARMJ Africa Chapter Conference</a:t>
            </a:r>
          </a:p>
        </p:txBody>
      </p:sp>
      <p:sp>
        <p:nvSpPr>
          <p:cNvPr id="6" name="Slide Number Placeholder 5">
            <a:extLst>
              <a:ext uri="{FF2B5EF4-FFF2-40B4-BE49-F238E27FC236}">
                <a16:creationId xmlns:a16="http://schemas.microsoft.com/office/drawing/2014/main" id="{C41DEA99-6A55-E646-B09D-366AE6CD848D}"/>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1812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2717-F2C4-B04E-9158-13574D530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07735C-F786-CB48-AD7E-38E5EC81A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68F68-7A5F-1443-A2E4-4A5486C10D20}"/>
              </a:ext>
            </a:extLst>
          </p:cNvPr>
          <p:cNvSpPr>
            <a:spLocks noGrp="1"/>
          </p:cNvSpPr>
          <p:nvPr>
            <p:ph type="dt" sz="half" idx="10"/>
          </p:nvPr>
        </p:nvSpPr>
        <p:spPr/>
        <p:txBody>
          <a:bodyPr/>
          <a:lstStyle/>
          <a:p>
            <a:fld id="{5A5BC828-749A-A94A-8BC2-91FD5B0B2977}" type="datetime1">
              <a:rPr lang="en-ZA" smtClean="0"/>
              <a:t>2024/11/18</a:t>
            </a:fld>
            <a:endParaRPr lang="en-US"/>
          </a:p>
        </p:txBody>
      </p:sp>
      <p:sp>
        <p:nvSpPr>
          <p:cNvPr id="5" name="Footer Placeholder 4">
            <a:extLst>
              <a:ext uri="{FF2B5EF4-FFF2-40B4-BE49-F238E27FC236}">
                <a16:creationId xmlns:a16="http://schemas.microsoft.com/office/drawing/2014/main" id="{7D4370F6-CDEF-6848-AC15-12D65E5751C4}"/>
              </a:ext>
            </a:extLst>
          </p:cNvPr>
          <p:cNvSpPr>
            <a:spLocks noGrp="1"/>
          </p:cNvSpPr>
          <p:nvPr>
            <p:ph type="ftr" sz="quarter" idx="11"/>
          </p:nvPr>
        </p:nvSpPr>
        <p:spPr/>
        <p:txBody>
          <a:bodyPr/>
          <a:lstStyle/>
          <a:p>
            <a:r>
              <a:rPr lang="en-US"/>
              <a:t>2024 IARMJ Africa Chapter Conference</a:t>
            </a:r>
          </a:p>
        </p:txBody>
      </p:sp>
      <p:sp>
        <p:nvSpPr>
          <p:cNvPr id="6" name="Slide Number Placeholder 5">
            <a:extLst>
              <a:ext uri="{FF2B5EF4-FFF2-40B4-BE49-F238E27FC236}">
                <a16:creationId xmlns:a16="http://schemas.microsoft.com/office/drawing/2014/main" id="{D4C3D93A-EF32-2A48-8F34-76AF6D084D6E}"/>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128014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05464-AC0B-874A-B4FA-59BEA2415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A1B9F-AD38-6D41-ADDE-65C7A157E0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FE894-A5E1-DA48-8938-D9EA279AAB43}"/>
              </a:ext>
            </a:extLst>
          </p:cNvPr>
          <p:cNvSpPr>
            <a:spLocks noGrp="1"/>
          </p:cNvSpPr>
          <p:nvPr>
            <p:ph type="dt" sz="half" idx="10"/>
          </p:nvPr>
        </p:nvSpPr>
        <p:spPr/>
        <p:txBody>
          <a:bodyPr/>
          <a:lstStyle/>
          <a:p>
            <a:fld id="{4EFB4DDC-6E67-A24C-9EBB-99AE3F59B84C}" type="datetime1">
              <a:rPr lang="en-ZA" smtClean="0"/>
              <a:t>2024/11/18</a:t>
            </a:fld>
            <a:endParaRPr lang="en-US"/>
          </a:p>
        </p:txBody>
      </p:sp>
      <p:sp>
        <p:nvSpPr>
          <p:cNvPr id="5" name="Footer Placeholder 4">
            <a:extLst>
              <a:ext uri="{FF2B5EF4-FFF2-40B4-BE49-F238E27FC236}">
                <a16:creationId xmlns:a16="http://schemas.microsoft.com/office/drawing/2014/main" id="{1D0FF49E-69B2-7F4F-8FCC-731B96A804C6}"/>
              </a:ext>
            </a:extLst>
          </p:cNvPr>
          <p:cNvSpPr>
            <a:spLocks noGrp="1"/>
          </p:cNvSpPr>
          <p:nvPr>
            <p:ph type="ftr" sz="quarter" idx="11"/>
          </p:nvPr>
        </p:nvSpPr>
        <p:spPr/>
        <p:txBody>
          <a:bodyPr/>
          <a:lstStyle/>
          <a:p>
            <a:r>
              <a:rPr lang="en-US"/>
              <a:t>2024 IARMJ Africa Chapter Conference</a:t>
            </a:r>
          </a:p>
        </p:txBody>
      </p:sp>
      <p:sp>
        <p:nvSpPr>
          <p:cNvPr id="6" name="Slide Number Placeholder 5">
            <a:extLst>
              <a:ext uri="{FF2B5EF4-FFF2-40B4-BE49-F238E27FC236}">
                <a16:creationId xmlns:a16="http://schemas.microsoft.com/office/drawing/2014/main" id="{375AEC9D-80D7-4C42-BA72-B542FD8B31C4}"/>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367233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044E163-D065-4641-8FC4-273C59AA02FB}" type="datetime1">
              <a:rPr lang="en-ZA" smtClean="0"/>
              <a:t>2024/11/18</a:t>
            </a:fld>
            <a:endParaRPr lang="en-US"/>
          </a:p>
        </p:txBody>
      </p:sp>
      <p:sp>
        <p:nvSpPr>
          <p:cNvPr id="5" name="Footer Placeholder 4"/>
          <p:cNvSpPr>
            <a:spLocks noGrp="1"/>
          </p:cNvSpPr>
          <p:nvPr>
            <p:ph type="ftr" sz="quarter" idx="11"/>
          </p:nvPr>
        </p:nvSpPr>
        <p:spPr/>
        <p:txBody>
          <a:bodyPr/>
          <a:lstStyle/>
          <a:p>
            <a:r>
              <a:rPr lang="en-US"/>
              <a:t>2024 IARMJ Africa Chapter Conference</a:t>
            </a:r>
          </a:p>
        </p:txBody>
      </p:sp>
      <p:sp>
        <p:nvSpPr>
          <p:cNvPr id="6" name="Slide Number Placeholder 5"/>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390427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611CD0C-E73C-A948-A90B-AE444FEB9BE9}" type="datetime1">
              <a:rPr lang="en-ZA" smtClean="0"/>
              <a:t>2024/11/18</a:t>
            </a:fld>
            <a:endParaRPr lang="en-US"/>
          </a:p>
        </p:txBody>
      </p:sp>
      <p:sp>
        <p:nvSpPr>
          <p:cNvPr id="5" name="Footer Placeholder 4"/>
          <p:cNvSpPr>
            <a:spLocks noGrp="1"/>
          </p:cNvSpPr>
          <p:nvPr>
            <p:ph type="ftr" sz="quarter" idx="11"/>
          </p:nvPr>
        </p:nvSpPr>
        <p:spPr/>
        <p:txBody>
          <a:bodyPr/>
          <a:lstStyle/>
          <a:p>
            <a:r>
              <a:rPr lang="en-US"/>
              <a:t>2024 IARMJ Africa Chapter Conference</a:t>
            </a:r>
          </a:p>
        </p:txBody>
      </p:sp>
      <p:sp>
        <p:nvSpPr>
          <p:cNvPr id="6" name="Slide Number Placeholder 5"/>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42685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A9E648-9139-8744-9C36-5699E25B5199}" type="datetime1">
              <a:rPr lang="en-ZA" smtClean="0"/>
              <a:t>2024/11/18</a:t>
            </a:fld>
            <a:endParaRPr lang="en-US"/>
          </a:p>
        </p:txBody>
      </p:sp>
      <p:sp>
        <p:nvSpPr>
          <p:cNvPr id="5" name="Footer Placeholder 4"/>
          <p:cNvSpPr>
            <a:spLocks noGrp="1"/>
          </p:cNvSpPr>
          <p:nvPr>
            <p:ph type="ftr" sz="quarter" idx="11"/>
          </p:nvPr>
        </p:nvSpPr>
        <p:spPr/>
        <p:txBody>
          <a:bodyPr/>
          <a:lstStyle/>
          <a:p>
            <a:r>
              <a:rPr lang="en-US"/>
              <a:t>2024 IARMJ Africa Chapter Conference</a:t>
            </a:r>
          </a:p>
        </p:txBody>
      </p:sp>
      <p:sp>
        <p:nvSpPr>
          <p:cNvPr id="6" name="Slide Number Placeholder 5"/>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8614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3C40148-4B0C-B04D-ADB9-9E3843972A3E}" type="datetime1">
              <a:rPr lang="en-ZA" smtClean="0"/>
              <a:t>2024/11/18</a:t>
            </a:fld>
            <a:endParaRPr lang="en-US"/>
          </a:p>
        </p:txBody>
      </p:sp>
      <p:sp>
        <p:nvSpPr>
          <p:cNvPr id="6" name="Footer Placeholder 5"/>
          <p:cNvSpPr>
            <a:spLocks noGrp="1"/>
          </p:cNvSpPr>
          <p:nvPr>
            <p:ph type="ftr" sz="quarter" idx="11"/>
          </p:nvPr>
        </p:nvSpPr>
        <p:spPr/>
        <p:txBody>
          <a:bodyPr/>
          <a:lstStyle/>
          <a:p>
            <a:r>
              <a:rPr lang="en-US"/>
              <a:t>2024 IARMJ Africa Chapter Conference</a:t>
            </a:r>
          </a:p>
        </p:txBody>
      </p:sp>
      <p:sp>
        <p:nvSpPr>
          <p:cNvPr id="7" name="Slide Number Placeholder 6"/>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122070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75D7A11-45BE-7A45-9CB6-A8DD1AB2E6B5}" type="datetime1">
              <a:rPr lang="en-ZA" smtClean="0"/>
              <a:t>2024/11/18</a:t>
            </a:fld>
            <a:endParaRPr lang="en-US"/>
          </a:p>
        </p:txBody>
      </p:sp>
      <p:sp>
        <p:nvSpPr>
          <p:cNvPr id="8" name="Footer Placeholder 7"/>
          <p:cNvSpPr>
            <a:spLocks noGrp="1"/>
          </p:cNvSpPr>
          <p:nvPr>
            <p:ph type="ftr" sz="quarter" idx="11"/>
          </p:nvPr>
        </p:nvSpPr>
        <p:spPr/>
        <p:txBody>
          <a:bodyPr/>
          <a:lstStyle/>
          <a:p>
            <a:r>
              <a:rPr lang="en-US"/>
              <a:t>2024 IARMJ Africa Chapter Conference</a:t>
            </a:r>
          </a:p>
        </p:txBody>
      </p:sp>
      <p:sp>
        <p:nvSpPr>
          <p:cNvPr id="9" name="Slide Number Placeholder 8"/>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3325256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51D36A4-E5E6-964B-AA9E-241F10879D16}" type="datetime1">
              <a:rPr lang="en-ZA" smtClean="0"/>
              <a:t>2024/11/18</a:t>
            </a:fld>
            <a:endParaRPr lang="en-US"/>
          </a:p>
        </p:txBody>
      </p:sp>
      <p:sp>
        <p:nvSpPr>
          <p:cNvPr id="4" name="Footer Placeholder 3"/>
          <p:cNvSpPr>
            <a:spLocks noGrp="1"/>
          </p:cNvSpPr>
          <p:nvPr>
            <p:ph type="ftr" sz="quarter" idx="11"/>
          </p:nvPr>
        </p:nvSpPr>
        <p:spPr/>
        <p:txBody>
          <a:bodyPr/>
          <a:lstStyle/>
          <a:p>
            <a:r>
              <a:rPr lang="en-US"/>
              <a:t>2024 IARMJ Africa Chapter Conference</a:t>
            </a:r>
          </a:p>
        </p:txBody>
      </p:sp>
      <p:sp>
        <p:nvSpPr>
          <p:cNvPr id="5" name="Slide Number Placeholder 4"/>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3764021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BF54A-DA53-9A4F-BBF8-660E3E71F9EB}" type="datetime1">
              <a:rPr lang="en-ZA" smtClean="0"/>
              <a:t>2024/11/18</a:t>
            </a:fld>
            <a:endParaRPr lang="en-US"/>
          </a:p>
        </p:txBody>
      </p:sp>
      <p:sp>
        <p:nvSpPr>
          <p:cNvPr id="3" name="Footer Placeholder 2"/>
          <p:cNvSpPr>
            <a:spLocks noGrp="1"/>
          </p:cNvSpPr>
          <p:nvPr>
            <p:ph type="ftr" sz="quarter" idx="11"/>
          </p:nvPr>
        </p:nvSpPr>
        <p:spPr/>
        <p:txBody>
          <a:bodyPr/>
          <a:lstStyle/>
          <a:p>
            <a:r>
              <a:rPr lang="en-US"/>
              <a:t>2024 IARMJ Africa Chapter Conference</a:t>
            </a:r>
          </a:p>
        </p:txBody>
      </p:sp>
      <p:sp>
        <p:nvSpPr>
          <p:cNvPr id="4" name="Slide Number Placeholder 3"/>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557117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A561D75-662D-B647-9E39-1F196FEECDEB}" type="datetime1">
              <a:rPr lang="en-ZA" smtClean="0"/>
              <a:t>2024/11/18</a:t>
            </a:fld>
            <a:endParaRPr lang="en-US"/>
          </a:p>
        </p:txBody>
      </p:sp>
      <p:sp>
        <p:nvSpPr>
          <p:cNvPr id="6" name="Footer Placeholder 5"/>
          <p:cNvSpPr>
            <a:spLocks noGrp="1"/>
          </p:cNvSpPr>
          <p:nvPr>
            <p:ph type="ftr" sz="quarter" idx="11"/>
          </p:nvPr>
        </p:nvSpPr>
        <p:spPr/>
        <p:txBody>
          <a:bodyPr/>
          <a:lstStyle/>
          <a:p>
            <a:r>
              <a:rPr lang="en-US"/>
              <a:t>2024 IARMJ Africa Chapter Conference</a:t>
            </a:r>
          </a:p>
        </p:txBody>
      </p:sp>
      <p:sp>
        <p:nvSpPr>
          <p:cNvPr id="7" name="Slide Number Placeholder 6"/>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402066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EB8A-345F-BB44-B0C5-30A20CFC3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EA4AB-E806-BE4B-A98A-58037CCAF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4A4C6-87BB-5440-8D8A-A1ED9F5E765D}"/>
              </a:ext>
            </a:extLst>
          </p:cNvPr>
          <p:cNvSpPr>
            <a:spLocks noGrp="1"/>
          </p:cNvSpPr>
          <p:nvPr>
            <p:ph type="dt" sz="half" idx="10"/>
          </p:nvPr>
        </p:nvSpPr>
        <p:spPr/>
        <p:txBody>
          <a:bodyPr/>
          <a:lstStyle/>
          <a:p>
            <a:fld id="{E611CD0C-E73C-A948-A90B-AE444FEB9BE9}" type="datetime1">
              <a:rPr lang="en-ZA" smtClean="0"/>
              <a:t>2024/11/18</a:t>
            </a:fld>
            <a:endParaRPr lang="en-US"/>
          </a:p>
        </p:txBody>
      </p:sp>
      <p:sp>
        <p:nvSpPr>
          <p:cNvPr id="5" name="Footer Placeholder 4">
            <a:extLst>
              <a:ext uri="{FF2B5EF4-FFF2-40B4-BE49-F238E27FC236}">
                <a16:creationId xmlns:a16="http://schemas.microsoft.com/office/drawing/2014/main" id="{BE125814-BEC4-C841-8C25-8BEBCC99B4FA}"/>
              </a:ext>
            </a:extLst>
          </p:cNvPr>
          <p:cNvSpPr>
            <a:spLocks noGrp="1"/>
          </p:cNvSpPr>
          <p:nvPr>
            <p:ph type="ftr" sz="quarter" idx="11"/>
          </p:nvPr>
        </p:nvSpPr>
        <p:spPr/>
        <p:txBody>
          <a:bodyPr/>
          <a:lstStyle/>
          <a:p>
            <a:r>
              <a:rPr lang="en-US"/>
              <a:t>2024 IARMJ Africa Chapter Conference</a:t>
            </a:r>
          </a:p>
        </p:txBody>
      </p:sp>
      <p:sp>
        <p:nvSpPr>
          <p:cNvPr id="6" name="Slide Number Placeholder 5">
            <a:extLst>
              <a:ext uri="{FF2B5EF4-FFF2-40B4-BE49-F238E27FC236}">
                <a16:creationId xmlns:a16="http://schemas.microsoft.com/office/drawing/2014/main" id="{380B2119-5C76-8745-A32A-6ACE33B6D0B8}"/>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420893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B29565C-775E-6648-9D14-CB04EE99ED63}" type="datetime1">
              <a:rPr lang="en-ZA" smtClean="0"/>
              <a:t>2024/11/18</a:t>
            </a:fld>
            <a:endParaRPr lang="en-US"/>
          </a:p>
        </p:txBody>
      </p:sp>
      <p:sp>
        <p:nvSpPr>
          <p:cNvPr id="6" name="Footer Placeholder 5"/>
          <p:cNvSpPr>
            <a:spLocks noGrp="1"/>
          </p:cNvSpPr>
          <p:nvPr>
            <p:ph type="ftr" sz="quarter" idx="11"/>
          </p:nvPr>
        </p:nvSpPr>
        <p:spPr/>
        <p:txBody>
          <a:bodyPr/>
          <a:lstStyle/>
          <a:p>
            <a:r>
              <a:rPr lang="en-US"/>
              <a:t>2024 IARMJ Africa Chapter Conference</a:t>
            </a:r>
          </a:p>
        </p:txBody>
      </p:sp>
      <p:sp>
        <p:nvSpPr>
          <p:cNvPr id="7" name="Slide Number Placeholder 6"/>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34096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A5BC828-749A-A94A-8BC2-91FD5B0B2977}" type="datetime1">
              <a:rPr lang="en-ZA" smtClean="0"/>
              <a:t>2024/11/18</a:t>
            </a:fld>
            <a:endParaRPr lang="en-US"/>
          </a:p>
        </p:txBody>
      </p:sp>
      <p:sp>
        <p:nvSpPr>
          <p:cNvPr id="5" name="Footer Placeholder 4"/>
          <p:cNvSpPr>
            <a:spLocks noGrp="1"/>
          </p:cNvSpPr>
          <p:nvPr>
            <p:ph type="ftr" sz="quarter" idx="11"/>
          </p:nvPr>
        </p:nvSpPr>
        <p:spPr/>
        <p:txBody>
          <a:bodyPr/>
          <a:lstStyle/>
          <a:p>
            <a:r>
              <a:rPr lang="en-US"/>
              <a:t>2024 IARMJ Africa Chapter Conference</a:t>
            </a:r>
          </a:p>
        </p:txBody>
      </p:sp>
      <p:sp>
        <p:nvSpPr>
          <p:cNvPr id="6" name="Slide Number Placeholder 5"/>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19415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FB4DDC-6E67-A24C-9EBB-99AE3F59B84C}" type="datetime1">
              <a:rPr lang="en-ZA" smtClean="0"/>
              <a:t>2024/11/18</a:t>
            </a:fld>
            <a:endParaRPr lang="en-US"/>
          </a:p>
        </p:txBody>
      </p:sp>
      <p:sp>
        <p:nvSpPr>
          <p:cNvPr id="5" name="Footer Placeholder 4"/>
          <p:cNvSpPr>
            <a:spLocks noGrp="1"/>
          </p:cNvSpPr>
          <p:nvPr>
            <p:ph type="ftr" sz="quarter" idx="11"/>
          </p:nvPr>
        </p:nvSpPr>
        <p:spPr/>
        <p:txBody>
          <a:bodyPr/>
          <a:lstStyle/>
          <a:p>
            <a:r>
              <a:rPr lang="en-US"/>
              <a:t>2024 IARMJ Africa Chapter Conference</a:t>
            </a:r>
          </a:p>
        </p:txBody>
      </p:sp>
      <p:sp>
        <p:nvSpPr>
          <p:cNvPr id="6" name="Slide Number Placeholder 5"/>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098064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712" y="272465"/>
            <a:ext cx="11617453" cy="1291135"/>
          </a:xfrm>
        </p:spPr>
        <p:txBody>
          <a:bodyPr/>
          <a:lstStyle/>
          <a:p>
            <a:r>
              <a:rPr lang="en-US" dirty="0"/>
              <a:t>Click to edit title</a:t>
            </a:r>
          </a:p>
        </p:txBody>
      </p:sp>
      <p:sp>
        <p:nvSpPr>
          <p:cNvPr id="3" name="Content Placeholder 2"/>
          <p:cNvSpPr>
            <a:spLocks noGrp="1"/>
          </p:cNvSpPr>
          <p:nvPr>
            <p:ph idx="1" hasCustomPrompt="1"/>
          </p:nvPr>
        </p:nvSpPr>
        <p:spPr>
          <a:xfrm>
            <a:off x="278712" y="2388839"/>
            <a:ext cx="11617453" cy="3371979"/>
          </a:xfrm>
        </p:spPr>
        <p:txBody>
          <a:body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78712" y="6473119"/>
            <a:ext cx="869693" cy="207888"/>
          </a:xfrm>
        </p:spPr>
        <p:txBody>
          <a:bodyPr/>
          <a:lstStyle/>
          <a:p>
            <a:fld id="{68C2560D-EC28-3B41-86E8-18F1CE0113B4}" type="datetimeFigureOut">
              <a:rPr lang="en-US" smtClean="0"/>
              <a:t>11/18/24</a:t>
            </a:fld>
            <a:endParaRPr lang="en-US"/>
          </a:p>
        </p:txBody>
      </p:sp>
      <p:sp>
        <p:nvSpPr>
          <p:cNvPr id="8" name="Footer Placeholder 4"/>
          <p:cNvSpPr>
            <a:spLocks noGrp="1"/>
          </p:cNvSpPr>
          <p:nvPr>
            <p:ph type="ftr" sz="quarter" idx="11"/>
          </p:nvPr>
        </p:nvSpPr>
        <p:spPr>
          <a:xfrm>
            <a:off x="278712" y="6125647"/>
            <a:ext cx="5628733" cy="303596"/>
          </a:xfrm>
        </p:spPr>
        <p:txBody>
          <a:bodyPr/>
          <a:lstStyle/>
          <a:p>
            <a:endParaRPr lang="en-US"/>
          </a:p>
        </p:txBody>
      </p:sp>
      <p:sp>
        <p:nvSpPr>
          <p:cNvPr id="9" name="Slide Number Placeholder 5"/>
          <p:cNvSpPr>
            <a:spLocks noGrp="1"/>
          </p:cNvSpPr>
          <p:nvPr>
            <p:ph type="sldNum" sz="quarter" idx="12"/>
          </p:nvPr>
        </p:nvSpPr>
        <p:spPr>
          <a:xfrm>
            <a:off x="1148406" y="6473119"/>
            <a:ext cx="606917" cy="207888"/>
          </a:xfrm>
        </p:spPr>
        <p:txBody>
          <a:bodyPr/>
          <a:lstStyle/>
          <a:p>
            <a:fld id="{2066355A-084C-D24E-9AD2-7E4FC41EA627}" type="slidenum">
              <a:rPr lang="en-US" smtClean="0"/>
              <a:t>‹#›</a:t>
            </a:fld>
            <a:endParaRPr lang="en-US"/>
          </a:p>
        </p:txBody>
      </p:sp>
      <p:sp>
        <p:nvSpPr>
          <p:cNvPr id="10" name="Subtitle 2"/>
          <p:cNvSpPr>
            <a:spLocks noGrp="1"/>
          </p:cNvSpPr>
          <p:nvPr>
            <p:ph type="subTitle" idx="13" hasCustomPrompt="1"/>
          </p:nvPr>
        </p:nvSpPr>
        <p:spPr>
          <a:xfrm>
            <a:off x="278712" y="1607475"/>
            <a:ext cx="11617453" cy="737488"/>
          </a:xfrm>
        </p:spPr>
        <p:txBody>
          <a:bodyPr tIns="0" bIns="0" anchor="ctr" anchorCtr="0">
            <a:normAutofit/>
          </a:bodyPr>
          <a:lstStyle>
            <a:lvl1pPr marL="0" indent="0" algn="l">
              <a:spcBef>
                <a:spcPts val="0"/>
              </a:spcBef>
              <a:buNone/>
              <a:defRPr sz="3200" b="0">
                <a:solidFill>
                  <a:srgbClr val="0072B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49816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D9F0-0585-3441-8F78-46786CD09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09422-D14F-674E-8BA7-B643C4CFF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AD896C-6541-754A-8726-07D85828403B}"/>
              </a:ext>
            </a:extLst>
          </p:cNvPr>
          <p:cNvSpPr>
            <a:spLocks noGrp="1"/>
          </p:cNvSpPr>
          <p:nvPr>
            <p:ph type="dt" sz="half" idx="10"/>
          </p:nvPr>
        </p:nvSpPr>
        <p:spPr/>
        <p:txBody>
          <a:bodyPr/>
          <a:lstStyle/>
          <a:p>
            <a:fld id="{AAA9E648-9139-8744-9C36-5699E25B5199}" type="datetime1">
              <a:rPr lang="en-ZA" smtClean="0"/>
              <a:t>2024/11/18</a:t>
            </a:fld>
            <a:endParaRPr lang="en-US"/>
          </a:p>
        </p:txBody>
      </p:sp>
      <p:sp>
        <p:nvSpPr>
          <p:cNvPr id="5" name="Footer Placeholder 4">
            <a:extLst>
              <a:ext uri="{FF2B5EF4-FFF2-40B4-BE49-F238E27FC236}">
                <a16:creationId xmlns:a16="http://schemas.microsoft.com/office/drawing/2014/main" id="{1896C2BE-AD23-1F4B-AC2D-3EBBABD79F22}"/>
              </a:ext>
            </a:extLst>
          </p:cNvPr>
          <p:cNvSpPr>
            <a:spLocks noGrp="1"/>
          </p:cNvSpPr>
          <p:nvPr>
            <p:ph type="ftr" sz="quarter" idx="11"/>
          </p:nvPr>
        </p:nvSpPr>
        <p:spPr/>
        <p:txBody>
          <a:bodyPr/>
          <a:lstStyle/>
          <a:p>
            <a:r>
              <a:rPr lang="en-US"/>
              <a:t>2024 IARMJ Africa Chapter Conference</a:t>
            </a:r>
          </a:p>
        </p:txBody>
      </p:sp>
      <p:sp>
        <p:nvSpPr>
          <p:cNvPr id="6" name="Slide Number Placeholder 5">
            <a:extLst>
              <a:ext uri="{FF2B5EF4-FFF2-40B4-BE49-F238E27FC236}">
                <a16:creationId xmlns:a16="http://schemas.microsoft.com/office/drawing/2014/main" id="{E9AA7FCC-3463-1449-B661-FEC4FF2437C1}"/>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355759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357D-E4D6-DE44-AF7F-CAF3DD112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DCC64-0569-024A-A59E-18D27D24A1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5E89C4-BB0E-6B46-B2CD-945135AF5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9C102-4B07-4345-AF7F-D9FA3F1650E9}"/>
              </a:ext>
            </a:extLst>
          </p:cNvPr>
          <p:cNvSpPr>
            <a:spLocks noGrp="1"/>
          </p:cNvSpPr>
          <p:nvPr>
            <p:ph type="dt" sz="half" idx="10"/>
          </p:nvPr>
        </p:nvSpPr>
        <p:spPr/>
        <p:txBody>
          <a:bodyPr/>
          <a:lstStyle/>
          <a:p>
            <a:fld id="{63C40148-4B0C-B04D-ADB9-9E3843972A3E}" type="datetime1">
              <a:rPr lang="en-ZA" smtClean="0"/>
              <a:t>2024/11/18</a:t>
            </a:fld>
            <a:endParaRPr lang="en-US"/>
          </a:p>
        </p:txBody>
      </p:sp>
      <p:sp>
        <p:nvSpPr>
          <p:cNvPr id="6" name="Footer Placeholder 5">
            <a:extLst>
              <a:ext uri="{FF2B5EF4-FFF2-40B4-BE49-F238E27FC236}">
                <a16:creationId xmlns:a16="http://schemas.microsoft.com/office/drawing/2014/main" id="{A28A279D-1999-074D-998D-9735CF139A71}"/>
              </a:ext>
            </a:extLst>
          </p:cNvPr>
          <p:cNvSpPr>
            <a:spLocks noGrp="1"/>
          </p:cNvSpPr>
          <p:nvPr>
            <p:ph type="ftr" sz="quarter" idx="11"/>
          </p:nvPr>
        </p:nvSpPr>
        <p:spPr/>
        <p:txBody>
          <a:bodyPr/>
          <a:lstStyle/>
          <a:p>
            <a:r>
              <a:rPr lang="en-US"/>
              <a:t>2024 IARMJ Africa Chapter Conference</a:t>
            </a:r>
          </a:p>
        </p:txBody>
      </p:sp>
      <p:sp>
        <p:nvSpPr>
          <p:cNvPr id="7" name="Slide Number Placeholder 6">
            <a:extLst>
              <a:ext uri="{FF2B5EF4-FFF2-40B4-BE49-F238E27FC236}">
                <a16:creationId xmlns:a16="http://schemas.microsoft.com/office/drawing/2014/main" id="{5B32FEE4-CA79-C14A-A167-687E59C0DDC6}"/>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35645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A8BB-F483-8B4A-A0D8-41F50A1799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D7CDF-7271-E847-BC64-84C1341B9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26EE1-7DF2-5044-B731-1D61191B3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9E3AE-CE19-E049-8DF7-85D519F4A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54854-0847-994C-875B-AAC5F3E72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B02BC-AC90-D14A-AF67-6EBAD128DEC0}"/>
              </a:ext>
            </a:extLst>
          </p:cNvPr>
          <p:cNvSpPr>
            <a:spLocks noGrp="1"/>
          </p:cNvSpPr>
          <p:nvPr>
            <p:ph type="dt" sz="half" idx="10"/>
          </p:nvPr>
        </p:nvSpPr>
        <p:spPr/>
        <p:txBody>
          <a:bodyPr/>
          <a:lstStyle/>
          <a:p>
            <a:fld id="{675D7A11-45BE-7A45-9CB6-A8DD1AB2E6B5}" type="datetime1">
              <a:rPr lang="en-ZA" smtClean="0"/>
              <a:t>2024/11/18</a:t>
            </a:fld>
            <a:endParaRPr lang="en-US"/>
          </a:p>
        </p:txBody>
      </p:sp>
      <p:sp>
        <p:nvSpPr>
          <p:cNvPr id="8" name="Footer Placeholder 7">
            <a:extLst>
              <a:ext uri="{FF2B5EF4-FFF2-40B4-BE49-F238E27FC236}">
                <a16:creationId xmlns:a16="http://schemas.microsoft.com/office/drawing/2014/main" id="{978EB94D-0E82-4445-B8B5-CDD2E087FF43}"/>
              </a:ext>
            </a:extLst>
          </p:cNvPr>
          <p:cNvSpPr>
            <a:spLocks noGrp="1"/>
          </p:cNvSpPr>
          <p:nvPr>
            <p:ph type="ftr" sz="quarter" idx="11"/>
          </p:nvPr>
        </p:nvSpPr>
        <p:spPr/>
        <p:txBody>
          <a:bodyPr/>
          <a:lstStyle/>
          <a:p>
            <a:r>
              <a:rPr lang="en-US"/>
              <a:t>2024 IARMJ Africa Chapter Conference</a:t>
            </a:r>
          </a:p>
        </p:txBody>
      </p:sp>
      <p:sp>
        <p:nvSpPr>
          <p:cNvPr id="9" name="Slide Number Placeholder 8">
            <a:extLst>
              <a:ext uri="{FF2B5EF4-FFF2-40B4-BE49-F238E27FC236}">
                <a16:creationId xmlns:a16="http://schemas.microsoft.com/office/drawing/2014/main" id="{4D2B540C-9F7E-0D40-9493-913B0AEA8635}"/>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33938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A6C1-573A-604E-B4C4-21B68D0EC7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CF250-9DAB-7D43-9379-35E1AF523BE4}"/>
              </a:ext>
            </a:extLst>
          </p:cNvPr>
          <p:cNvSpPr>
            <a:spLocks noGrp="1"/>
          </p:cNvSpPr>
          <p:nvPr>
            <p:ph type="dt" sz="half" idx="10"/>
          </p:nvPr>
        </p:nvSpPr>
        <p:spPr/>
        <p:txBody>
          <a:bodyPr/>
          <a:lstStyle/>
          <a:p>
            <a:fld id="{E51D36A4-E5E6-964B-AA9E-241F10879D16}" type="datetime1">
              <a:rPr lang="en-ZA" smtClean="0"/>
              <a:t>2024/11/18</a:t>
            </a:fld>
            <a:endParaRPr lang="en-US"/>
          </a:p>
        </p:txBody>
      </p:sp>
      <p:sp>
        <p:nvSpPr>
          <p:cNvPr id="4" name="Footer Placeholder 3">
            <a:extLst>
              <a:ext uri="{FF2B5EF4-FFF2-40B4-BE49-F238E27FC236}">
                <a16:creationId xmlns:a16="http://schemas.microsoft.com/office/drawing/2014/main" id="{3CA6DCBB-8D55-1F4C-8FB6-9B160C322974}"/>
              </a:ext>
            </a:extLst>
          </p:cNvPr>
          <p:cNvSpPr>
            <a:spLocks noGrp="1"/>
          </p:cNvSpPr>
          <p:nvPr>
            <p:ph type="ftr" sz="quarter" idx="11"/>
          </p:nvPr>
        </p:nvSpPr>
        <p:spPr/>
        <p:txBody>
          <a:bodyPr/>
          <a:lstStyle/>
          <a:p>
            <a:r>
              <a:rPr lang="en-US"/>
              <a:t>2024 IARMJ Africa Chapter Conference</a:t>
            </a:r>
          </a:p>
        </p:txBody>
      </p:sp>
      <p:sp>
        <p:nvSpPr>
          <p:cNvPr id="5" name="Slide Number Placeholder 4">
            <a:extLst>
              <a:ext uri="{FF2B5EF4-FFF2-40B4-BE49-F238E27FC236}">
                <a16:creationId xmlns:a16="http://schemas.microsoft.com/office/drawing/2014/main" id="{21804EF8-4D11-8F47-BC13-53D2F4158105}"/>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123103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48A8F-6146-E14C-BA2C-3D60B0676A10}"/>
              </a:ext>
            </a:extLst>
          </p:cNvPr>
          <p:cNvSpPr>
            <a:spLocks noGrp="1"/>
          </p:cNvSpPr>
          <p:nvPr>
            <p:ph type="dt" sz="half" idx="10"/>
          </p:nvPr>
        </p:nvSpPr>
        <p:spPr/>
        <p:txBody>
          <a:bodyPr/>
          <a:lstStyle/>
          <a:p>
            <a:fld id="{FEDBF54A-DA53-9A4F-BBF8-660E3E71F9EB}" type="datetime1">
              <a:rPr lang="en-ZA" smtClean="0"/>
              <a:t>2024/11/18</a:t>
            </a:fld>
            <a:endParaRPr lang="en-US"/>
          </a:p>
        </p:txBody>
      </p:sp>
      <p:sp>
        <p:nvSpPr>
          <p:cNvPr id="3" name="Footer Placeholder 2">
            <a:extLst>
              <a:ext uri="{FF2B5EF4-FFF2-40B4-BE49-F238E27FC236}">
                <a16:creationId xmlns:a16="http://schemas.microsoft.com/office/drawing/2014/main" id="{30262220-980A-6442-A023-844A39023658}"/>
              </a:ext>
            </a:extLst>
          </p:cNvPr>
          <p:cNvSpPr>
            <a:spLocks noGrp="1"/>
          </p:cNvSpPr>
          <p:nvPr>
            <p:ph type="ftr" sz="quarter" idx="11"/>
          </p:nvPr>
        </p:nvSpPr>
        <p:spPr/>
        <p:txBody>
          <a:bodyPr/>
          <a:lstStyle/>
          <a:p>
            <a:r>
              <a:rPr lang="en-US"/>
              <a:t>2024 IARMJ Africa Chapter Conference</a:t>
            </a:r>
          </a:p>
        </p:txBody>
      </p:sp>
      <p:sp>
        <p:nvSpPr>
          <p:cNvPr id="4" name="Slide Number Placeholder 3">
            <a:extLst>
              <a:ext uri="{FF2B5EF4-FFF2-40B4-BE49-F238E27FC236}">
                <a16:creationId xmlns:a16="http://schemas.microsoft.com/office/drawing/2014/main" id="{08E820F5-2022-9F41-B117-4AA81031051E}"/>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1661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3868-26FC-1C4F-8256-4DB44A96A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8BE50B-FD78-874C-8E2D-51BFB998A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706A05-7782-F248-906E-B554B1E6D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C571D-9D63-8146-8A46-D53632B0B158}"/>
              </a:ext>
            </a:extLst>
          </p:cNvPr>
          <p:cNvSpPr>
            <a:spLocks noGrp="1"/>
          </p:cNvSpPr>
          <p:nvPr>
            <p:ph type="dt" sz="half" idx="10"/>
          </p:nvPr>
        </p:nvSpPr>
        <p:spPr/>
        <p:txBody>
          <a:bodyPr/>
          <a:lstStyle/>
          <a:p>
            <a:fld id="{8A561D75-662D-B647-9E39-1F196FEECDEB}" type="datetime1">
              <a:rPr lang="en-ZA" smtClean="0"/>
              <a:t>2024/11/18</a:t>
            </a:fld>
            <a:endParaRPr lang="en-US"/>
          </a:p>
        </p:txBody>
      </p:sp>
      <p:sp>
        <p:nvSpPr>
          <p:cNvPr id="6" name="Footer Placeholder 5">
            <a:extLst>
              <a:ext uri="{FF2B5EF4-FFF2-40B4-BE49-F238E27FC236}">
                <a16:creationId xmlns:a16="http://schemas.microsoft.com/office/drawing/2014/main" id="{59D46B4B-7FDC-234E-8A72-2021F7D7CEAE}"/>
              </a:ext>
            </a:extLst>
          </p:cNvPr>
          <p:cNvSpPr>
            <a:spLocks noGrp="1"/>
          </p:cNvSpPr>
          <p:nvPr>
            <p:ph type="ftr" sz="quarter" idx="11"/>
          </p:nvPr>
        </p:nvSpPr>
        <p:spPr/>
        <p:txBody>
          <a:bodyPr/>
          <a:lstStyle/>
          <a:p>
            <a:r>
              <a:rPr lang="en-US"/>
              <a:t>2024 IARMJ Africa Chapter Conference</a:t>
            </a:r>
          </a:p>
        </p:txBody>
      </p:sp>
      <p:sp>
        <p:nvSpPr>
          <p:cNvPr id="7" name="Slide Number Placeholder 6">
            <a:extLst>
              <a:ext uri="{FF2B5EF4-FFF2-40B4-BE49-F238E27FC236}">
                <a16:creationId xmlns:a16="http://schemas.microsoft.com/office/drawing/2014/main" id="{EE0D2404-75BD-264F-A6D0-176AE6903825}"/>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284785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2733-C82F-D249-8F00-6379A5519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D1019D-1FCB-8245-893D-F30D6567A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DF83DE-50F8-B54A-BCEC-4400B2B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EB4A3E-4570-E444-ACAE-99617E13D31F}"/>
              </a:ext>
            </a:extLst>
          </p:cNvPr>
          <p:cNvSpPr>
            <a:spLocks noGrp="1"/>
          </p:cNvSpPr>
          <p:nvPr>
            <p:ph type="dt" sz="half" idx="10"/>
          </p:nvPr>
        </p:nvSpPr>
        <p:spPr/>
        <p:txBody>
          <a:bodyPr/>
          <a:lstStyle/>
          <a:p>
            <a:fld id="{8B29565C-775E-6648-9D14-CB04EE99ED63}" type="datetime1">
              <a:rPr lang="en-ZA" smtClean="0"/>
              <a:t>2024/11/18</a:t>
            </a:fld>
            <a:endParaRPr lang="en-US"/>
          </a:p>
        </p:txBody>
      </p:sp>
      <p:sp>
        <p:nvSpPr>
          <p:cNvPr id="6" name="Footer Placeholder 5">
            <a:extLst>
              <a:ext uri="{FF2B5EF4-FFF2-40B4-BE49-F238E27FC236}">
                <a16:creationId xmlns:a16="http://schemas.microsoft.com/office/drawing/2014/main" id="{A2E84478-71CF-C641-8671-89DB3652AF87}"/>
              </a:ext>
            </a:extLst>
          </p:cNvPr>
          <p:cNvSpPr>
            <a:spLocks noGrp="1"/>
          </p:cNvSpPr>
          <p:nvPr>
            <p:ph type="ftr" sz="quarter" idx="11"/>
          </p:nvPr>
        </p:nvSpPr>
        <p:spPr/>
        <p:txBody>
          <a:bodyPr/>
          <a:lstStyle/>
          <a:p>
            <a:r>
              <a:rPr lang="en-US"/>
              <a:t>2024 IARMJ Africa Chapter Conference</a:t>
            </a:r>
          </a:p>
        </p:txBody>
      </p:sp>
      <p:sp>
        <p:nvSpPr>
          <p:cNvPr id="7" name="Slide Number Placeholder 6">
            <a:extLst>
              <a:ext uri="{FF2B5EF4-FFF2-40B4-BE49-F238E27FC236}">
                <a16:creationId xmlns:a16="http://schemas.microsoft.com/office/drawing/2014/main" id="{89DAC2E6-4367-B04A-A7DC-8B2695BE4512}"/>
              </a:ext>
            </a:extLst>
          </p:cNvPr>
          <p:cNvSpPr>
            <a:spLocks noGrp="1"/>
          </p:cNvSpPr>
          <p:nvPr>
            <p:ph type="sldNum" sz="quarter" idx="12"/>
          </p:nvPr>
        </p:nvSpPr>
        <p:spPr/>
        <p:txBody>
          <a:bodyPr/>
          <a:lstStyle/>
          <a:p>
            <a:fld id="{95334502-559B-1346-843F-082BAF596032}" type="slidenum">
              <a:rPr lang="en-US" smtClean="0"/>
              <a:t>‹#›</a:t>
            </a:fld>
            <a:endParaRPr lang="en-US"/>
          </a:p>
        </p:txBody>
      </p:sp>
    </p:spTree>
    <p:extLst>
      <p:ext uri="{BB962C8B-B14F-4D97-AF65-F5344CB8AC3E}">
        <p14:creationId xmlns:p14="http://schemas.microsoft.com/office/powerpoint/2010/main" val="159236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D5009C-61C8-C949-A67F-14FC80479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017D9-0289-3D40-B30F-8F18B151A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D85B8-1B3C-814B-BA34-5AB5B9C6C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58964-04C1-9046-9B4A-8B1385250768}" type="datetime1">
              <a:rPr lang="en-ZA" smtClean="0"/>
              <a:t>2024/11/18</a:t>
            </a:fld>
            <a:endParaRPr lang="en-US"/>
          </a:p>
        </p:txBody>
      </p:sp>
      <p:sp>
        <p:nvSpPr>
          <p:cNvPr id="5" name="Footer Placeholder 4">
            <a:extLst>
              <a:ext uri="{FF2B5EF4-FFF2-40B4-BE49-F238E27FC236}">
                <a16:creationId xmlns:a16="http://schemas.microsoft.com/office/drawing/2014/main" id="{EB163727-A122-0F47-8A8E-01ABF40219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2024 IARMJ Africa Chapter Conference</a:t>
            </a:r>
          </a:p>
        </p:txBody>
      </p:sp>
      <p:sp>
        <p:nvSpPr>
          <p:cNvPr id="6" name="Slide Number Placeholder 5">
            <a:extLst>
              <a:ext uri="{FF2B5EF4-FFF2-40B4-BE49-F238E27FC236}">
                <a16:creationId xmlns:a16="http://schemas.microsoft.com/office/drawing/2014/main" id="{9C9450E7-B9FD-A844-9104-389FDEED4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34502-559B-1346-843F-082BAF596032}" type="slidenum">
              <a:rPr lang="en-US" smtClean="0"/>
              <a:t>‹#›</a:t>
            </a:fld>
            <a:endParaRPr lang="en-US"/>
          </a:p>
        </p:txBody>
      </p:sp>
    </p:spTree>
    <p:extLst>
      <p:ext uri="{BB962C8B-B14F-4D97-AF65-F5344CB8AC3E}">
        <p14:creationId xmlns:p14="http://schemas.microsoft.com/office/powerpoint/2010/main" val="388659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58964-04C1-9046-9B4A-8B1385250768}" type="datetime1">
              <a:rPr lang="en-ZA" smtClean="0"/>
              <a:t>2024/11/18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2024 IARMJ Africa Chapter Conference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34502-559B-1346-843F-082BAF596032}" type="slidenum">
              <a:rPr lang="en-US" smtClean="0"/>
              <a:t>‹#›</a:t>
            </a:fld>
            <a:endParaRPr lang="en-US"/>
          </a:p>
        </p:txBody>
      </p:sp>
    </p:spTree>
    <p:extLst>
      <p:ext uri="{BB962C8B-B14F-4D97-AF65-F5344CB8AC3E}">
        <p14:creationId xmlns:p14="http://schemas.microsoft.com/office/powerpoint/2010/main" val="1829556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ECCF-8790-7447-ABCC-8FCA98D67A4E}"/>
              </a:ext>
            </a:extLst>
          </p:cNvPr>
          <p:cNvSpPr>
            <a:spLocks noGrp="1"/>
          </p:cNvSpPr>
          <p:nvPr>
            <p:ph type="title"/>
          </p:nvPr>
        </p:nvSpPr>
        <p:spPr>
          <a:xfrm>
            <a:off x="6634134" y="1396289"/>
            <a:ext cx="5006336" cy="1325563"/>
          </a:xfrm>
        </p:spPr>
        <p:txBody>
          <a:bodyPr vert="horz" lIns="91440" tIns="45720" rIns="91440" bIns="45720" rtlCol="0">
            <a:normAutofit fontScale="90000"/>
          </a:bodyPr>
          <a:lstStyle/>
          <a:p>
            <a:r>
              <a:rPr lang="en-US" sz="3400" dirty="0"/>
              <a:t>Development of the international legal framework on refugee protection</a:t>
            </a:r>
          </a:p>
        </p:txBody>
      </p:sp>
      <p:sp>
        <p:nvSpPr>
          <p:cNvPr id="22" name="Freeform: Shape 2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oup of people walking on a street&#10;&#10;Description automatically generated with medium confidence">
            <a:extLst>
              <a:ext uri="{FF2B5EF4-FFF2-40B4-BE49-F238E27FC236}">
                <a16:creationId xmlns:a16="http://schemas.microsoft.com/office/drawing/2014/main" id="{7F545871-8656-504A-AEC0-D0FFB39DBB19}"/>
              </a:ext>
            </a:extLst>
          </p:cNvPr>
          <p:cNvPicPr>
            <a:picLocks noChangeAspect="1"/>
          </p:cNvPicPr>
          <p:nvPr/>
        </p:nvPicPr>
        <p:blipFill rotWithShape="1">
          <a:blip r:embed="rId3"/>
          <a:srcRect l="6483" r="3598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 name="Content Placeholder 9">
            <a:extLst>
              <a:ext uri="{FF2B5EF4-FFF2-40B4-BE49-F238E27FC236}">
                <a16:creationId xmlns:a16="http://schemas.microsoft.com/office/drawing/2014/main" id="{841E4172-9A78-4EA7-9835-FBDB15B523BA}"/>
              </a:ext>
            </a:extLst>
          </p:cNvPr>
          <p:cNvSpPr>
            <a:spLocks noGrp="1"/>
          </p:cNvSpPr>
          <p:nvPr>
            <p:ph idx="1"/>
          </p:nvPr>
        </p:nvSpPr>
        <p:spPr>
          <a:xfrm>
            <a:off x="6638578" y="2871982"/>
            <a:ext cx="5004073" cy="3181684"/>
          </a:xfrm>
        </p:spPr>
        <p:txBody>
          <a:bodyPr vert="horz" lIns="91440" tIns="45720" rIns="91440" bIns="45720" rtlCol="0" anchor="t">
            <a:normAutofit/>
          </a:bodyPr>
          <a:lstStyle/>
          <a:p>
            <a:pPr marL="0" indent="0">
              <a:buNone/>
            </a:pPr>
            <a:r>
              <a:rPr lang="en-US" sz="1800" dirty="0"/>
              <a:t>Jacob van Garderen</a:t>
            </a:r>
          </a:p>
          <a:p>
            <a:pPr marL="0" indent="0">
              <a:buNone/>
            </a:pPr>
            <a:r>
              <a:rPr lang="en-US" sz="1800" dirty="0"/>
              <a:t>The Public Interest Practice</a:t>
            </a:r>
          </a:p>
        </p:txBody>
      </p:sp>
      <p:sp>
        <p:nvSpPr>
          <p:cNvPr id="3" name="Footer Placeholder 2">
            <a:extLst>
              <a:ext uri="{FF2B5EF4-FFF2-40B4-BE49-F238E27FC236}">
                <a16:creationId xmlns:a16="http://schemas.microsoft.com/office/drawing/2014/main" id="{F1B308B9-40FF-4C49-A6C4-A17584EA3F60}"/>
              </a:ext>
            </a:extLst>
          </p:cNvPr>
          <p:cNvSpPr>
            <a:spLocks noGrp="1"/>
          </p:cNvSpPr>
          <p:nvPr>
            <p:ph type="ftr" sz="quarter" idx="11"/>
          </p:nvPr>
        </p:nvSpPr>
        <p:spPr>
          <a:xfrm>
            <a:off x="6637707" y="6199632"/>
            <a:ext cx="5006336" cy="365125"/>
          </a:xfrm>
        </p:spPr>
        <p:txBody>
          <a:bodyPr>
            <a:normAutofit/>
          </a:bodyPr>
          <a:lstStyle/>
          <a:p>
            <a:pPr algn="l">
              <a:spcAft>
                <a:spcPts val="600"/>
              </a:spcAft>
            </a:pPr>
            <a:r>
              <a:rPr lang="en-US" sz="1100">
                <a:solidFill>
                  <a:schemeClr val="tx1">
                    <a:alpha val="80000"/>
                  </a:schemeClr>
                </a:solidFill>
              </a:rPr>
              <a:t>2024 IARMJ Africa Chapter Conference</a:t>
            </a:r>
            <a:endParaRPr lang="en-US" sz="1100" dirty="0">
              <a:solidFill>
                <a:schemeClr val="tx1">
                  <a:alpha val="80000"/>
                </a:schemeClr>
              </a:solidFill>
            </a:endParaRPr>
          </a:p>
        </p:txBody>
      </p:sp>
    </p:spTree>
    <p:extLst>
      <p:ext uri="{BB962C8B-B14F-4D97-AF65-F5344CB8AC3E}">
        <p14:creationId xmlns:p14="http://schemas.microsoft.com/office/powerpoint/2010/main" val="593520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757645-29A7-40A7-9A0E-EB7E171493E2}"/>
              </a:ext>
            </a:extLst>
          </p:cNvPr>
          <p:cNvSpPr>
            <a:spLocks noGrp="1"/>
          </p:cNvSpPr>
          <p:nvPr>
            <p:ph type="title"/>
          </p:nvPr>
        </p:nvSpPr>
        <p:spPr>
          <a:xfrm>
            <a:off x="838200" y="365125"/>
            <a:ext cx="10515600" cy="1325563"/>
          </a:xfrm>
        </p:spPr>
        <p:txBody>
          <a:bodyPr>
            <a:normAutofit/>
          </a:bodyPr>
          <a:lstStyle/>
          <a:p>
            <a:r>
              <a:rPr lang="en-US" b="1" dirty="0"/>
              <a:t>Right to seek and enjoy asylum</a:t>
            </a:r>
            <a:endParaRPr lang="en-KE"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2C100-22E8-4BBC-B205-EDE5396CD86D}"/>
              </a:ext>
            </a:extLst>
          </p:cNvPr>
          <p:cNvSpPr>
            <a:spLocks noGrp="1"/>
          </p:cNvSpPr>
          <p:nvPr>
            <p:ph idx="1"/>
          </p:nvPr>
        </p:nvSpPr>
        <p:spPr>
          <a:xfrm>
            <a:off x="838200" y="1825625"/>
            <a:ext cx="10515600" cy="4351338"/>
          </a:xfrm>
        </p:spPr>
        <p:txBody>
          <a:bodyPr>
            <a:normAutofit/>
          </a:bodyPr>
          <a:lstStyle/>
          <a:p>
            <a:r>
              <a:rPr lang="en-US" b="0" i="0" dirty="0">
                <a:effectLst/>
                <a:latin typeface="proxima_nova"/>
              </a:rPr>
              <a:t>Article 14,  </a:t>
            </a:r>
            <a:r>
              <a:rPr lang="en-US" b="0" i="1" dirty="0">
                <a:effectLst/>
                <a:latin typeface="proxima_nova"/>
              </a:rPr>
              <a:t>Universal Declaration of Human Rights</a:t>
            </a:r>
            <a:r>
              <a:rPr lang="en-US" b="0" i="0" dirty="0">
                <a:effectLst/>
                <a:latin typeface="proxima_nova"/>
              </a:rPr>
              <a:t>, Article 14</a:t>
            </a:r>
            <a:endParaRPr lang="en-US" b="0" i="0">
              <a:effectLst/>
              <a:latin typeface="proxima_nova"/>
            </a:endParaRPr>
          </a:p>
          <a:p>
            <a:pPr marL="0" indent="0">
              <a:buNone/>
            </a:pPr>
            <a:r>
              <a:rPr lang="en-US" i="1">
                <a:latin typeface="proxima_nova"/>
              </a:rPr>
              <a:t>“Everyone has the right to seek and to enjoy in other countries asylum from persecution”</a:t>
            </a:r>
          </a:p>
          <a:p>
            <a:pPr marL="0" indent="0">
              <a:buNone/>
            </a:pPr>
            <a:endParaRPr lang="en-US" dirty="0">
              <a:latin typeface="proxima_nova"/>
            </a:endParaRPr>
          </a:p>
          <a:p>
            <a:r>
              <a:rPr lang="en-US" b="0" i="0" dirty="0">
                <a:effectLst/>
                <a:latin typeface="Lato" panose="020F0502020204030203" pitchFamily="34" charset="0"/>
              </a:rPr>
              <a:t>In Africa, Article 12(3), ACHPR</a:t>
            </a:r>
          </a:p>
          <a:p>
            <a:pPr marL="0" indent="0">
              <a:buNone/>
            </a:pPr>
            <a:r>
              <a:rPr lang="en-US" i="1">
                <a:latin typeface="Lato" panose="020F0502020204030203" pitchFamily="34" charset="0"/>
              </a:rPr>
              <a:t>“Every individual shall have the right, when persecuted, to seek and obtain asylum in other countries in accordance with the law of those countries and international conventions.”</a:t>
            </a:r>
          </a:p>
          <a:p>
            <a:endParaRPr lang="en-KE">
              <a:latin typeface="proxima_nova"/>
            </a:endParaRPr>
          </a:p>
        </p:txBody>
      </p:sp>
    </p:spTree>
    <p:extLst>
      <p:ext uri="{BB962C8B-B14F-4D97-AF65-F5344CB8AC3E}">
        <p14:creationId xmlns:p14="http://schemas.microsoft.com/office/powerpoint/2010/main" val="397021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8829-717B-4EEC-AEF8-C39F4E80306C}"/>
              </a:ext>
            </a:extLst>
          </p:cNvPr>
          <p:cNvSpPr>
            <a:spLocks noGrp="1"/>
          </p:cNvSpPr>
          <p:nvPr>
            <p:ph type="title"/>
          </p:nvPr>
        </p:nvSpPr>
        <p:spPr>
          <a:xfrm>
            <a:off x="278712" y="272465"/>
            <a:ext cx="11617453" cy="1291135"/>
          </a:xfrm>
        </p:spPr>
        <p:txBody>
          <a:bodyPr anchor="b">
            <a:normAutofit/>
          </a:bodyPr>
          <a:lstStyle/>
          <a:p>
            <a:r>
              <a:rPr lang="en-US" b="1" dirty="0"/>
              <a:t>Refugee definition under 1951 Refugee</a:t>
            </a:r>
            <a:endParaRPr lang="en-KE" b="1" dirty="0"/>
          </a:p>
        </p:txBody>
      </p:sp>
      <p:sp>
        <p:nvSpPr>
          <p:cNvPr id="3" name="Content Placeholder 2">
            <a:extLst>
              <a:ext uri="{FF2B5EF4-FFF2-40B4-BE49-F238E27FC236}">
                <a16:creationId xmlns:a16="http://schemas.microsoft.com/office/drawing/2014/main" id="{593E72DB-6B88-4287-BBD9-4355B9F7BE25}"/>
              </a:ext>
            </a:extLst>
          </p:cNvPr>
          <p:cNvSpPr>
            <a:spLocks noGrp="1"/>
          </p:cNvSpPr>
          <p:nvPr>
            <p:ph idx="1"/>
          </p:nvPr>
        </p:nvSpPr>
        <p:spPr>
          <a:xfrm>
            <a:off x="278712" y="2388839"/>
            <a:ext cx="11617453" cy="3371979"/>
          </a:xfrm>
        </p:spPr>
        <p:txBody>
          <a:bodyPr>
            <a:normAutofit/>
          </a:bodyPr>
          <a:lstStyle/>
          <a:p>
            <a:pPr marL="0" indent="0">
              <a:buNone/>
            </a:pPr>
            <a:r>
              <a:rPr lang="en-US" sz="2933" i="1" dirty="0"/>
              <a:t>any person who ‘…owing to a </a:t>
            </a:r>
            <a:r>
              <a:rPr lang="en-US" sz="2933" b="1" i="1" dirty="0"/>
              <a:t>well-founded fear of being persecuted </a:t>
            </a:r>
            <a:r>
              <a:rPr lang="en-US" sz="2933" i="1" dirty="0"/>
              <a:t>for reasons of </a:t>
            </a:r>
            <a:r>
              <a:rPr lang="en-US" sz="2933" b="1" i="1" dirty="0"/>
              <a:t>race, religion, nationality, membership of particular social group or political opinion</a:t>
            </a:r>
            <a:r>
              <a:rPr lang="en-US" sz="2933" i="1" dirty="0"/>
              <a:t>, is outside the country of [their] nationality and is </a:t>
            </a:r>
            <a:r>
              <a:rPr lang="en-US" sz="2933" b="1" i="1" dirty="0"/>
              <a:t>unable or, owing to such fear, is unwilling to avail [themself] of the protection of that country</a:t>
            </a:r>
            <a:r>
              <a:rPr lang="en-US" sz="2933" i="1" dirty="0"/>
              <a:t>; or who, not having a nationality and being outside the country of his former habitual residence … is unable or, owing to such fear, is unwilling to return to it.</a:t>
            </a:r>
            <a:endParaRPr lang="en-KE" sz="2933" dirty="0"/>
          </a:p>
        </p:txBody>
      </p:sp>
      <p:sp>
        <p:nvSpPr>
          <p:cNvPr id="4" name="Text Placeholder 3">
            <a:extLst>
              <a:ext uri="{FF2B5EF4-FFF2-40B4-BE49-F238E27FC236}">
                <a16:creationId xmlns:a16="http://schemas.microsoft.com/office/drawing/2014/main" id="{1595486D-B944-4F29-B2E5-6F0FBB195B38}"/>
              </a:ext>
            </a:extLst>
          </p:cNvPr>
          <p:cNvSpPr>
            <a:spLocks noGrp="1"/>
          </p:cNvSpPr>
          <p:nvPr>
            <p:ph type="subTitle" idx="13"/>
          </p:nvPr>
        </p:nvSpPr>
        <p:spPr>
          <a:xfrm>
            <a:off x="278712" y="1607475"/>
            <a:ext cx="11617453" cy="737488"/>
          </a:xfrm>
        </p:spPr>
        <p:txBody>
          <a:bodyPr anchor="ctr">
            <a:normAutofit/>
          </a:bodyPr>
          <a:lstStyle/>
          <a:p>
            <a:pPr>
              <a:spcAft>
                <a:spcPts val="800"/>
              </a:spcAft>
            </a:pPr>
            <a:r>
              <a:rPr lang="en-US" b="1" dirty="0"/>
              <a:t>Article 1A(2) read in conjunction with Protocol 1967</a:t>
            </a:r>
            <a:endParaRPr lang="en-KE" b="1" dirty="0"/>
          </a:p>
        </p:txBody>
      </p:sp>
    </p:spTree>
    <p:extLst>
      <p:ext uri="{BB962C8B-B14F-4D97-AF65-F5344CB8AC3E}">
        <p14:creationId xmlns:p14="http://schemas.microsoft.com/office/powerpoint/2010/main" val="44403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ZA"/>
              <a:t>Regional human rights instruments</a:t>
            </a:r>
            <a:br>
              <a:rPr lang="en-ZA"/>
            </a:br>
            <a:endParaRPr lang="en-US" altLang="en-US">
              <a:latin typeface="Arial" panose="020B0604020202020204" pitchFamily="34" charset="0"/>
            </a:endParaRP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r>
              <a:rPr lang="en-ZA" sz="2000" dirty="0"/>
              <a:t>In Africa, several regional human rights instruments that are relevant to the protection of refugees</a:t>
            </a:r>
          </a:p>
          <a:p>
            <a:pPr lvl="1"/>
            <a:r>
              <a:rPr lang="en-ZA" sz="2000" dirty="0"/>
              <a:t>1969 OAU Convention Governing the Specific Aspects of Refugee Problems in Africa </a:t>
            </a:r>
          </a:p>
          <a:p>
            <a:pPr lvl="1"/>
            <a:r>
              <a:rPr lang="en-ZA" sz="2000" dirty="0"/>
              <a:t>African Charter on Human and Peoples’ Rights; </a:t>
            </a:r>
          </a:p>
          <a:p>
            <a:pPr lvl="1"/>
            <a:r>
              <a:rPr lang="en-ZA" sz="2000" dirty="0"/>
              <a:t>Protocol on the Rights of Women in Africa; </a:t>
            </a:r>
          </a:p>
          <a:p>
            <a:pPr lvl="1"/>
            <a:r>
              <a:rPr lang="en-ZA" sz="2000" dirty="0"/>
              <a:t>African Charter on the Rights and Welfare of the Child</a:t>
            </a:r>
          </a:p>
          <a:p>
            <a:r>
              <a:rPr lang="en-ZA" sz="2000" b="1" dirty="0"/>
              <a:t>Americas</a:t>
            </a:r>
          </a:p>
          <a:p>
            <a:pPr lvl="1"/>
            <a:r>
              <a:rPr lang="en-ZA" sz="2000" dirty="0"/>
              <a:t>Like the OAU Convention, the 1984 Cartagena Declaration adds a regional definition, complementing the 1951 Convention refugee definition to include persons who flee their countries “because their lives, safety or freedom have been threatened by generalized violence, foreign aggression, internal conflicts, massive violation of human rights or other circumstances which have seriously disturbed public order”.</a:t>
            </a:r>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10012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9" name="Rectangle 1639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0"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ZA" b="1" dirty="0"/>
              <a:t>Regional human rights instruments (Europe)</a:t>
            </a:r>
            <a:endParaRPr lang="en-US" altLang="en-US" b="1" dirty="0">
              <a:latin typeface="Arial" panose="020B0604020202020204" pitchFamily="34" charset="0"/>
            </a:endParaRPr>
          </a:p>
        </p:txBody>
      </p:sp>
      <p:sp>
        <p:nvSpPr>
          <p:cNvPr id="16401" name="Arc 1640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pPr>
              <a:spcBef>
                <a:spcPts val="0"/>
              </a:spcBef>
              <a:spcAft>
                <a:spcPts val="600"/>
              </a:spcAft>
            </a:pPr>
            <a:r>
              <a:rPr lang="en-ZA" sz="2400" dirty="0"/>
              <a:t>The most far-reaching regional developments have come from the European Union (EU). In 1999 EU created a common European asylum system based on the 1951 Convention. </a:t>
            </a:r>
          </a:p>
          <a:p>
            <a:pPr>
              <a:spcBef>
                <a:spcPts val="0"/>
              </a:spcBef>
              <a:spcAft>
                <a:spcPts val="600"/>
              </a:spcAft>
            </a:pPr>
            <a:r>
              <a:rPr lang="en-ZA" sz="2400" dirty="0"/>
              <a:t>Since then, four key legislative instruments have been adopted. Each adds content to refugee law in an area not addressed by the 1951 Convention. These instruments concern: (a) temporary protection; (b) the reception of asylum-seekers; (c) qualification for refugee status or “subsidiary protection” and the rights and status to which beneficiaries are entitled; and (d) standards for asylum procedures. </a:t>
            </a:r>
          </a:p>
          <a:p>
            <a:pPr>
              <a:spcBef>
                <a:spcPts val="0"/>
              </a:spcBef>
              <a:spcAft>
                <a:spcPts val="600"/>
              </a:spcAft>
            </a:pPr>
            <a:r>
              <a:rPr lang="en-ZA" sz="2400" dirty="0"/>
              <a:t>In addition, the “Dublin III Regulation” sets out the criteria for determining which EU Member State or other participating country is responsible for examining an asylum application</a:t>
            </a:r>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3627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402" name="Rectangle 1640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4" name="Freeform: Shape 1640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ZA"/>
              <a:t>International legal instruments protecting refugees</a:t>
            </a:r>
            <a:endParaRPr lang="en-US" altLang="en-US">
              <a:latin typeface="Arial" panose="020B0604020202020204" pitchFamily="34" charset="0"/>
            </a:endParaRPr>
          </a:p>
        </p:txBody>
      </p:sp>
      <p:sp>
        <p:nvSpPr>
          <p:cNvPr id="16406" name="Arc 1640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r>
              <a:rPr lang="en-ZA" sz="2400"/>
              <a:t>International Covenant on Civil and Political Rights </a:t>
            </a:r>
          </a:p>
          <a:p>
            <a:r>
              <a:rPr lang="en-ZA" sz="2400"/>
              <a:t>International Covenant on Economic, Social and Cultural Rights </a:t>
            </a:r>
          </a:p>
          <a:p>
            <a:pPr lvl="0"/>
            <a:r>
              <a:rPr lang="en-ZA" sz="2400"/>
              <a:t>Convention against Torture</a:t>
            </a:r>
          </a:p>
          <a:p>
            <a:pPr lvl="0"/>
            <a:r>
              <a:rPr lang="en-ZA" sz="2400"/>
              <a:t>Convention on the Rights of the Child</a:t>
            </a:r>
          </a:p>
          <a:p>
            <a:pPr lvl="0"/>
            <a:r>
              <a:rPr lang="en-ZA" sz="2400"/>
              <a:t>Convention on the Elimination of All Forms of Racial Discrimination</a:t>
            </a:r>
          </a:p>
          <a:p>
            <a:r>
              <a:rPr lang="en-ZA" sz="2400"/>
              <a:t>Convention on the Elimination of All Forms of Discrimination against Women </a:t>
            </a:r>
          </a:p>
          <a:p>
            <a:r>
              <a:rPr lang="en-ZA" sz="2400"/>
              <a:t>Convention on the Rights of Persons with Disabilities </a:t>
            </a:r>
          </a:p>
          <a:p>
            <a:r>
              <a:rPr lang="en-ZA" sz="2400"/>
              <a:t>International Convention for the Protection of All Persons from Enforced Disappearance </a:t>
            </a:r>
            <a:endParaRPr lang="en-US" altLang="en-US" sz="2400"/>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45558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FD0FA-AE07-7744-AE0F-7C1771E747EF}"/>
              </a:ext>
            </a:extLst>
          </p:cNvPr>
          <p:cNvSpPr>
            <a:spLocks noGrp="1"/>
          </p:cNvSpPr>
          <p:nvPr>
            <p:ph type="title"/>
          </p:nvPr>
        </p:nvSpPr>
        <p:spPr>
          <a:xfrm>
            <a:off x="943276" y="712268"/>
            <a:ext cx="10410524" cy="1193533"/>
          </a:xfrm>
        </p:spPr>
        <p:txBody>
          <a:bodyPr>
            <a:normAutofit fontScale="90000"/>
          </a:bodyPr>
          <a:lstStyle/>
          <a:p>
            <a:r>
              <a:rPr lang="en-US" b="1" dirty="0">
                <a:solidFill>
                  <a:srgbClr val="FFFFFF"/>
                </a:solidFill>
              </a:rPr>
              <a:t>Development of a regional approach to refugee protection</a:t>
            </a:r>
          </a:p>
        </p:txBody>
      </p:sp>
      <p:cxnSp>
        <p:nvCxnSpPr>
          <p:cNvPr id="28" name="Straight Connector 22">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110345-9DB0-8045-8357-D85F5957DB9C}"/>
              </a:ext>
            </a:extLst>
          </p:cNvPr>
          <p:cNvSpPr>
            <a:spLocks noGrp="1"/>
          </p:cNvSpPr>
          <p:nvPr>
            <p:ph idx="1"/>
          </p:nvPr>
        </p:nvSpPr>
        <p:spPr>
          <a:xfrm>
            <a:off x="943276" y="2050180"/>
            <a:ext cx="10410524" cy="4306169"/>
          </a:xfrm>
        </p:spPr>
        <p:txBody>
          <a:bodyPr>
            <a:noAutofit/>
          </a:bodyPr>
          <a:lstStyle/>
          <a:p>
            <a:r>
              <a:rPr lang="en-US" sz="1800" dirty="0">
                <a:solidFill>
                  <a:srgbClr val="FFFFFF"/>
                </a:solidFill>
              </a:rPr>
              <a:t>In 1969 the OAU adopted the OAU Convention Governing the Specific Aspects of Refugee Problems in Africa. At the time, the OAU Convention represented the most significant regional development in refugee law since the 1951 UN Convention. </a:t>
            </a:r>
          </a:p>
          <a:p>
            <a:r>
              <a:rPr lang="en-US" sz="1800" dirty="0">
                <a:solidFill>
                  <a:srgbClr val="FFFFFF"/>
                </a:solidFill>
              </a:rPr>
              <a:t>By its terms, the OAU Refugee Convention envisioned a cohesive and humanitarian approach to refugee policy and practice in Africa. </a:t>
            </a:r>
          </a:p>
          <a:p>
            <a:r>
              <a:rPr lang="en-US" sz="1800" dirty="0">
                <a:solidFill>
                  <a:srgbClr val="FFFFFF"/>
                </a:solidFill>
              </a:rPr>
              <a:t>Over time, Article I(2) of the Convention also influenced UNHCR’s mandate. </a:t>
            </a:r>
            <a:endParaRPr lang="en-ZA" sz="1800" dirty="0">
              <a:solidFill>
                <a:srgbClr val="FFFFFF"/>
              </a:solidFill>
            </a:endParaRPr>
          </a:p>
          <a:p>
            <a:r>
              <a:rPr lang="en-US" sz="1800" dirty="0">
                <a:solidFill>
                  <a:srgbClr val="FFFFFF"/>
                </a:solidFill>
              </a:rPr>
              <a:t>Despite most African countries ratifying the OAU Refugee Convention and have applied its provisions through domestic legislation, the reality 60 years on remains far removed from the lofty ideals espoused by the treaty. In the words of George Okoth-</a:t>
            </a:r>
            <a:r>
              <a:rPr lang="en-US" sz="1800" dirty="0" err="1">
                <a:solidFill>
                  <a:srgbClr val="FFFFFF"/>
                </a:solidFill>
              </a:rPr>
              <a:t>Obbo</a:t>
            </a:r>
            <a:r>
              <a:rPr lang="en-US" sz="1800" dirty="0">
                <a:solidFill>
                  <a:srgbClr val="FFFFFF"/>
                </a:solidFill>
              </a:rPr>
              <a:t>: </a:t>
            </a:r>
            <a:endParaRPr lang="en-ZA" sz="1800" dirty="0">
              <a:solidFill>
                <a:srgbClr val="FFFFFF"/>
              </a:solidFill>
            </a:endParaRPr>
          </a:p>
          <a:p>
            <a:pPr marL="457200" lvl="1" indent="0">
              <a:buNone/>
            </a:pPr>
            <a:r>
              <a:rPr lang="en-US" sz="1800" i="1" dirty="0">
                <a:solidFill>
                  <a:srgbClr val="FFFFFF"/>
                </a:solidFill>
              </a:rPr>
              <a:t>In most of Africa, the picture of a deep-seated crisis in the Continent’s asylum policies, practices and even laws is overpowering. The erosion of the much-vaunted African hospitality towards refugees, the waning of which was the subject of a waning already several years ago, is now indisputable. The containment of refugees has leapt ahead of their protection as the main priority of states in many a country. As if to underline this trend, Africa has been the arena for some of the most biting failures in the protection of refugees of recent times. </a:t>
            </a:r>
            <a:endParaRPr lang="en-ZA" sz="1800" dirty="0">
              <a:solidFill>
                <a:srgbClr val="FFFFFF"/>
              </a:solidFill>
            </a:endParaRPr>
          </a:p>
        </p:txBody>
      </p:sp>
      <p:sp>
        <p:nvSpPr>
          <p:cNvPr id="4" name="Footer Placeholder 3">
            <a:extLst>
              <a:ext uri="{FF2B5EF4-FFF2-40B4-BE49-F238E27FC236}">
                <a16:creationId xmlns:a16="http://schemas.microsoft.com/office/drawing/2014/main" id="{453A482C-2E67-7444-97D8-42861EBA604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11365164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2E6F-993B-9349-BE05-AEE90214E7CB}"/>
              </a:ext>
            </a:extLst>
          </p:cNvPr>
          <p:cNvSpPr>
            <a:spLocks noGrp="1"/>
          </p:cNvSpPr>
          <p:nvPr>
            <p:ph type="title"/>
          </p:nvPr>
        </p:nvSpPr>
        <p:spPr>
          <a:xfrm>
            <a:off x="6289158" y="803325"/>
            <a:ext cx="5259707" cy="1325563"/>
          </a:xfrm>
        </p:spPr>
        <p:txBody>
          <a:bodyPr>
            <a:normAutofit/>
          </a:bodyPr>
          <a:lstStyle/>
          <a:p>
            <a:r>
              <a:rPr lang="en-US" sz="2800" b="1" dirty="0">
                <a:solidFill>
                  <a:srgbClr val="FF0000"/>
                </a:solidFill>
              </a:rPr>
              <a:t>Historical Patterns </a:t>
            </a:r>
            <a:r>
              <a:rPr lang="en-US" sz="2800" b="1" dirty="0"/>
              <a:t>of Conflict and Displacement</a:t>
            </a:r>
            <a:br>
              <a:rPr lang="en-ZA" sz="2800" b="1" dirty="0"/>
            </a:br>
            <a:endParaRPr lang="en-US" sz="2800" dirty="0"/>
          </a:p>
        </p:txBody>
      </p:sp>
      <p:sp>
        <p:nvSpPr>
          <p:cNvPr id="21" name="Freeform: Shape 2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Content Placeholder 13" descr="A group of people walking in the snow&#10;&#10;Description automatically generated">
            <a:extLst>
              <a:ext uri="{FF2B5EF4-FFF2-40B4-BE49-F238E27FC236}">
                <a16:creationId xmlns:a16="http://schemas.microsoft.com/office/drawing/2014/main" id="{42985BCA-207D-204C-84D5-6F398FDCF15C}"/>
              </a:ext>
            </a:extLst>
          </p:cNvPr>
          <p:cNvPicPr>
            <a:picLocks noChangeAspect="1"/>
          </p:cNvPicPr>
          <p:nvPr/>
        </p:nvPicPr>
        <p:blipFill rotWithShape="1">
          <a:blip r:embed="rId2"/>
          <a:srcRect r="2148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8" name="Content Placeholder 17">
            <a:extLst>
              <a:ext uri="{FF2B5EF4-FFF2-40B4-BE49-F238E27FC236}">
                <a16:creationId xmlns:a16="http://schemas.microsoft.com/office/drawing/2014/main" id="{0B9E8895-4333-444B-890A-C8E3B24C82A9}"/>
              </a:ext>
            </a:extLst>
          </p:cNvPr>
          <p:cNvSpPr>
            <a:spLocks noGrp="1"/>
          </p:cNvSpPr>
          <p:nvPr>
            <p:ph idx="1"/>
          </p:nvPr>
        </p:nvSpPr>
        <p:spPr>
          <a:xfrm>
            <a:off x="5592729" y="2279017"/>
            <a:ext cx="6136816" cy="3920615"/>
          </a:xfrm>
        </p:spPr>
        <p:txBody>
          <a:bodyPr anchor="t">
            <a:normAutofit fontScale="62500" lnSpcReduction="20000"/>
          </a:bodyPr>
          <a:lstStyle/>
          <a:p>
            <a:r>
              <a:rPr lang="en-US" dirty="0"/>
              <a:t>Forced displacement has been a constant feature of the African region. In 2024, Sub-Saharan Africa continues to host a quarter of the world refugee population caused by protracted armed conflicts raging in Sudan, Central African Republic and Ethiopia. More than a quarter of the world refugee population is hosted in Sub Saharan Africa.</a:t>
            </a:r>
            <a:endParaRPr lang="en-ZA" dirty="0"/>
          </a:p>
          <a:p>
            <a:r>
              <a:rPr lang="en-US" dirty="0"/>
              <a:t>Historical patterns of migration and displacement, and the corresponding response of African States can roughly be divided into two main periods since the advent of the 1951 Convention.</a:t>
            </a:r>
            <a:endParaRPr lang="en-ZA" dirty="0"/>
          </a:p>
          <a:p>
            <a:pPr lvl="1"/>
            <a:r>
              <a:rPr lang="en-US" dirty="0"/>
              <a:t>The early 1960s through the late 1980s - fighting against colonialism, occupation, and racist governments. </a:t>
            </a:r>
          </a:p>
          <a:p>
            <a:pPr lvl="1"/>
            <a:r>
              <a:rPr lang="en-US" dirty="0"/>
              <a:t>In the late 1980s and 1990s, the root causes of displacement began to change, and receiving States’ policies and attitudes towards refugees changed as well</a:t>
            </a:r>
            <a:r>
              <a:rPr lang="en-ZA" dirty="0">
                <a:effectLst/>
              </a:rPr>
              <a:t> </a:t>
            </a:r>
          </a:p>
          <a:p>
            <a:r>
              <a:rPr lang="en-US" dirty="0"/>
              <a:t>States began to implement more restrictive policies even as the OAU Refugee Convention advanced expanded legal rights for refugees</a:t>
            </a:r>
            <a:r>
              <a:rPr lang="en-ZA" dirty="0">
                <a:effectLst/>
              </a:rPr>
              <a:t> </a:t>
            </a:r>
            <a:endParaRPr lang="en-ZA" dirty="0"/>
          </a:p>
        </p:txBody>
      </p:sp>
      <p:sp>
        <p:nvSpPr>
          <p:cNvPr id="4" name="Footer Placeholder 3">
            <a:extLst>
              <a:ext uri="{FF2B5EF4-FFF2-40B4-BE49-F238E27FC236}">
                <a16:creationId xmlns:a16="http://schemas.microsoft.com/office/drawing/2014/main" id="{5B849162-9CF9-504F-8866-C069277A1E5A}"/>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en-US" sz="1100">
                <a:solidFill>
                  <a:schemeClr val="tx1">
                    <a:alpha val="80000"/>
                  </a:schemeClr>
                </a:solidFill>
              </a:rPr>
              <a:t>2024 IARMJ Africa Chapter Conference</a:t>
            </a:r>
          </a:p>
        </p:txBody>
      </p:sp>
    </p:spTree>
    <p:extLst>
      <p:ext uri="{BB962C8B-B14F-4D97-AF65-F5344CB8AC3E}">
        <p14:creationId xmlns:p14="http://schemas.microsoft.com/office/powerpoint/2010/main" val="129588708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9C8325-A0FD-A34A-8FF1-49684D2D164B}"/>
              </a:ext>
            </a:extLst>
          </p:cNvPr>
          <p:cNvSpPr>
            <a:spLocks noGrp="1"/>
          </p:cNvSpPr>
          <p:nvPr>
            <p:ph type="title"/>
          </p:nvPr>
        </p:nvSpPr>
        <p:spPr>
          <a:xfrm>
            <a:off x="6260583" y="1964679"/>
            <a:ext cx="5259707" cy="2593034"/>
          </a:xfrm>
        </p:spPr>
        <p:txBody>
          <a:bodyPr>
            <a:normAutofit/>
          </a:bodyPr>
          <a:lstStyle/>
          <a:p>
            <a:r>
              <a:rPr lang="en-US" dirty="0">
                <a:solidFill>
                  <a:srgbClr val="FF0000"/>
                </a:solidFill>
              </a:rPr>
              <a:t>1969</a:t>
            </a:r>
            <a:r>
              <a:rPr lang="en-US" dirty="0"/>
              <a:t> OAU Convention Governing specific Aspects of Refugee Problems in Africa</a:t>
            </a:r>
          </a:p>
        </p:txBody>
      </p:sp>
      <p:sp>
        <p:nvSpPr>
          <p:cNvPr id="18" name="Freeform: Shape 17">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Content Placeholder 10" descr="A group of men standing around a person sitting at a desk&#10;&#10;Description automatically generated with medium confidence">
            <a:extLst>
              <a:ext uri="{FF2B5EF4-FFF2-40B4-BE49-F238E27FC236}">
                <a16:creationId xmlns:a16="http://schemas.microsoft.com/office/drawing/2014/main" id="{2ABA308C-FBD3-C643-8DFC-E10A352E05CA}"/>
              </a:ext>
            </a:extLst>
          </p:cNvPr>
          <p:cNvPicPr>
            <a:picLocks noChangeAspect="1"/>
          </p:cNvPicPr>
          <p:nvPr/>
        </p:nvPicPr>
        <p:blipFill rotWithShape="1">
          <a:blip r:embed="rId2"/>
          <a:srcRect l="4069" r="6827"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5" name="Footer Placeholder 4">
            <a:extLst>
              <a:ext uri="{FF2B5EF4-FFF2-40B4-BE49-F238E27FC236}">
                <a16:creationId xmlns:a16="http://schemas.microsoft.com/office/drawing/2014/main" id="{2B302AA3-3E26-3245-9EA6-D07C668784CD}"/>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en-US" sz="1100">
                <a:solidFill>
                  <a:schemeClr val="tx1">
                    <a:alpha val="80000"/>
                  </a:schemeClr>
                </a:solidFill>
              </a:rPr>
              <a:t>2024 IARMJ Africa Chapter Conference</a:t>
            </a:r>
          </a:p>
        </p:txBody>
      </p:sp>
    </p:spTree>
    <p:extLst>
      <p:ext uri="{BB962C8B-B14F-4D97-AF65-F5344CB8AC3E}">
        <p14:creationId xmlns:p14="http://schemas.microsoft.com/office/powerpoint/2010/main" val="406463741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0D399-99CA-544E-A696-B69C37413651}"/>
              </a:ext>
            </a:extLst>
          </p:cNvPr>
          <p:cNvSpPr>
            <a:spLocks noGrp="1"/>
          </p:cNvSpPr>
          <p:nvPr>
            <p:ph type="title"/>
          </p:nvPr>
        </p:nvSpPr>
        <p:spPr>
          <a:xfrm>
            <a:off x="943276" y="712268"/>
            <a:ext cx="10410524" cy="1193533"/>
          </a:xfrm>
        </p:spPr>
        <p:txBody>
          <a:bodyPr vert="horz" lIns="91440" tIns="45720" rIns="91440" bIns="45720" rtlCol="0" anchor="ctr">
            <a:normAutofit/>
          </a:bodyPr>
          <a:lstStyle/>
          <a:p>
            <a:r>
              <a:rPr lang="en-US" sz="4400" kern="1200" dirty="0">
                <a:solidFill>
                  <a:srgbClr val="FFFFFF"/>
                </a:solidFill>
                <a:latin typeface="+mj-lt"/>
                <a:ea typeface="+mj-ea"/>
                <a:cs typeface="+mj-cs"/>
              </a:rPr>
              <a:t>Background</a:t>
            </a:r>
          </a:p>
        </p:txBody>
      </p:sp>
      <p:cxnSp>
        <p:nvCxnSpPr>
          <p:cNvPr id="21" name="Straight Connector 2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4" name="Rectangle 10">
            <a:extLst>
              <a:ext uri="{FF2B5EF4-FFF2-40B4-BE49-F238E27FC236}">
                <a16:creationId xmlns:a16="http://schemas.microsoft.com/office/drawing/2014/main" id="{891B9744-580C-E343-B74F-1891AC5638EE}"/>
              </a:ext>
            </a:extLst>
          </p:cNvPr>
          <p:cNvSpPr>
            <a:spLocks noChangeArrowheads="1"/>
          </p:cNvSpPr>
          <p:nvPr/>
        </p:nvSpPr>
        <p:spPr bwMode="auto">
          <a:xfrm>
            <a:off x="943276" y="2050181"/>
            <a:ext cx="10410524" cy="41267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10000"/>
          </a:bodyPr>
          <a:lstStyle/>
          <a:p>
            <a:pPr marR="0" lvl="0" fontAlgn="base">
              <a:lnSpc>
                <a:spcPct val="90000"/>
              </a:lnSpc>
              <a:spcBef>
                <a:spcPct val="0"/>
              </a:spcBef>
              <a:spcAft>
                <a:spcPts val="600"/>
              </a:spcAft>
              <a:buClrTx/>
              <a:buSzTx/>
              <a:tabLst/>
            </a:pPr>
            <a:r>
              <a:rPr lang="en-US" altLang="en-US" sz="2400" dirty="0">
                <a:solidFill>
                  <a:srgbClr val="FFFFFF"/>
                </a:solidFill>
              </a:rPr>
              <a:t>E</a:t>
            </a:r>
            <a:r>
              <a:rPr kumimoji="0" lang="en-US" altLang="en-US" sz="2400" b="0" i="0" u="none" strike="noStrike" cap="none" normalizeH="0" baseline="0" dirty="0">
                <a:ln>
                  <a:noFill/>
                </a:ln>
                <a:solidFill>
                  <a:srgbClr val="FFFFFF"/>
                </a:solidFill>
                <a:effectLst/>
              </a:rPr>
              <a:t>stablished as a regional complement to the 1951 Convention and the 1967 Protocol. The principal objectives: </a:t>
            </a:r>
          </a:p>
          <a:p>
            <a:pPr marR="0" lvl="0" fontAlgn="base">
              <a:lnSpc>
                <a:spcPct val="90000"/>
              </a:lnSpc>
              <a:spcBef>
                <a:spcPct val="0"/>
              </a:spcBef>
              <a:spcAft>
                <a:spcPts val="600"/>
              </a:spcAft>
              <a:buClrTx/>
              <a:buSzTx/>
              <a:tabLst/>
            </a:pPr>
            <a:endParaRPr kumimoji="0" lang="en-US" altLang="en-US" sz="2400" b="0" i="0" u="none" strike="noStrike" cap="none" normalizeH="0" baseline="0" dirty="0">
              <a:ln>
                <a:noFill/>
              </a:ln>
              <a:solidFill>
                <a:srgbClr val="FFFFFF"/>
              </a:solidFill>
              <a:effectLst/>
            </a:endParaRPr>
          </a:p>
          <a:p>
            <a:pPr marL="800100" lvl="1" indent="-342900" fontAlgn="base">
              <a:lnSpc>
                <a:spcPct val="90000"/>
              </a:lnSpc>
              <a:spcBef>
                <a:spcPct val="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FFFFFF"/>
                </a:solidFill>
                <a:effectLst/>
              </a:rPr>
              <a:t>to ensure the security and peaceful relations among OAU member States, particularly in cases where the presence of refugees causes inter-State tension. </a:t>
            </a:r>
          </a:p>
          <a:p>
            <a:pPr marL="800100" lvl="1" indent="-342900" fontAlgn="base">
              <a:lnSpc>
                <a:spcPct val="90000"/>
              </a:lnSpc>
              <a:spcBef>
                <a:spcPct val="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FFFFFF"/>
                </a:solidFill>
                <a:effectLst/>
              </a:rPr>
              <a:t>to complement the 1951 Convention with its temporal and geographical limitations. </a:t>
            </a:r>
          </a:p>
          <a:p>
            <a:pPr marL="800100" lvl="1" indent="-342900" fontAlgn="base">
              <a:lnSpc>
                <a:spcPct val="90000"/>
              </a:lnSpc>
              <a:spcBef>
                <a:spcPct val="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FFFFFF"/>
                </a:solidFill>
                <a:effectLst/>
              </a:rPr>
              <a:t>to address the refugee challenges peculiar to Africa. The concern was that the 1951 Convention did not include refugees displaced from countries ruled by colonial powers and white racist regimes.</a:t>
            </a:r>
          </a:p>
          <a:p>
            <a:pPr marL="800100" lvl="1" indent="-342900" fontAlgn="base">
              <a:lnSpc>
                <a:spcPct val="90000"/>
              </a:lnSpc>
              <a:spcBef>
                <a:spcPct val="0"/>
              </a:spcBef>
              <a:spcAft>
                <a:spcPts val="600"/>
              </a:spcAft>
              <a:buFont typeface="Arial" panose="020B0604020202020204" pitchFamily="34" charset="0"/>
              <a:buChar char="•"/>
            </a:pPr>
            <a:r>
              <a:rPr lang="en-US" sz="2400" dirty="0"/>
              <a:t>The right to seek asylum supported by Art. 12 of the African Charter, which states that ‘every individual shall have the right, when persecuted, to seek and obtain asylum in other countries in accordance with laws of those countries and international conventions’.</a:t>
            </a:r>
            <a:r>
              <a:rPr lang="en-ZA" sz="2400" dirty="0">
                <a:effectLst/>
              </a:rPr>
              <a:t> </a:t>
            </a:r>
            <a:endParaRPr kumimoji="0" lang="en-US" altLang="en-US" sz="2400" b="0" i="0" u="none" strike="noStrike" cap="none" normalizeH="0" baseline="0" dirty="0">
              <a:ln>
                <a:noFill/>
              </a:ln>
              <a:solidFill>
                <a:srgbClr val="FFFFFF"/>
              </a:solidFill>
              <a:effectLst/>
            </a:endParaRPr>
          </a:p>
          <a:p>
            <a:pPr marR="0" lvl="0" fontAlgn="base">
              <a:lnSpc>
                <a:spcPct val="90000"/>
              </a:lnSpc>
              <a:spcBef>
                <a:spcPct val="0"/>
              </a:spcBef>
              <a:spcAft>
                <a:spcPts val="600"/>
              </a:spcAft>
              <a:buClrTx/>
              <a:buSzTx/>
              <a:tabLst/>
            </a:pPr>
            <a:br>
              <a:rPr kumimoji="0" lang="en-US" altLang="en-US" sz="2400" b="0" i="0" u="none" strike="noStrike" cap="none" normalizeH="0" baseline="0" dirty="0">
                <a:ln>
                  <a:noFill/>
                </a:ln>
                <a:solidFill>
                  <a:srgbClr val="FFFFFF"/>
                </a:solidFill>
                <a:effectLst/>
              </a:rPr>
            </a:br>
            <a:endParaRPr kumimoji="0" lang="en-US" altLang="en-US" sz="2400" b="0" i="0" u="none" strike="noStrike" cap="none" normalizeH="0" baseline="0" dirty="0">
              <a:ln>
                <a:noFill/>
              </a:ln>
              <a:solidFill>
                <a:srgbClr val="FFFFFF"/>
              </a:solidFill>
              <a:effectLst/>
            </a:endParaRPr>
          </a:p>
        </p:txBody>
      </p:sp>
      <p:sp>
        <p:nvSpPr>
          <p:cNvPr id="4" name="Footer Placeholder 3">
            <a:extLst>
              <a:ext uri="{FF2B5EF4-FFF2-40B4-BE49-F238E27FC236}">
                <a16:creationId xmlns:a16="http://schemas.microsoft.com/office/drawing/2014/main" id="{CC8CABD1-EDFC-C44D-8303-FB4EBED1C31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alpha val="80000"/>
                  </a:schemeClr>
                </a:solidFill>
                <a:latin typeface="+mn-lt"/>
                <a:ea typeface="+mn-ea"/>
                <a:cs typeface="+mn-cs"/>
              </a:rPr>
              <a:t>2024 IARMJ Africa Chapter Conference</a:t>
            </a:r>
          </a:p>
        </p:txBody>
      </p:sp>
    </p:spTree>
    <p:extLst>
      <p:ext uri="{BB962C8B-B14F-4D97-AF65-F5344CB8AC3E}">
        <p14:creationId xmlns:p14="http://schemas.microsoft.com/office/powerpoint/2010/main" val="28472595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8C513-17EA-DB44-A4CD-D8529B0ECF62}"/>
              </a:ext>
            </a:extLst>
          </p:cNvPr>
          <p:cNvSpPr>
            <a:spLocks noGrp="1"/>
          </p:cNvSpPr>
          <p:nvPr>
            <p:ph type="title"/>
          </p:nvPr>
        </p:nvSpPr>
        <p:spPr>
          <a:xfrm>
            <a:off x="943276" y="712268"/>
            <a:ext cx="10410524" cy="1193533"/>
          </a:xfrm>
        </p:spPr>
        <p:txBody>
          <a:bodyPr>
            <a:normAutofit/>
          </a:bodyPr>
          <a:lstStyle/>
          <a:p>
            <a:r>
              <a:rPr lang="en-US">
                <a:solidFill>
                  <a:srgbClr val="FFFFFF"/>
                </a:solidFill>
              </a:rPr>
              <a:t>Expanding protection</a:t>
            </a: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27F984-A0C7-BC49-A009-CBC93C04B04B}"/>
              </a:ext>
            </a:extLst>
          </p:cNvPr>
          <p:cNvSpPr>
            <a:spLocks noGrp="1"/>
          </p:cNvSpPr>
          <p:nvPr>
            <p:ph idx="1"/>
          </p:nvPr>
        </p:nvSpPr>
        <p:spPr>
          <a:xfrm>
            <a:off x="943276" y="2050181"/>
            <a:ext cx="10410524" cy="4126782"/>
          </a:xfrm>
        </p:spPr>
        <p:txBody>
          <a:bodyPr>
            <a:normAutofit/>
          </a:bodyPr>
          <a:lstStyle/>
          <a:p>
            <a:r>
              <a:rPr lang="en-US" sz="2400" dirty="0">
                <a:solidFill>
                  <a:srgbClr val="FFFFFF"/>
                </a:solidFill>
              </a:rPr>
              <a:t>It increased the scope of protection by expanding the definition of ‘refugee’ to include those fleeing events causing instability in their countries (Art. 1) and by extending the protection against </a:t>
            </a:r>
            <a:r>
              <a:rPr lang="en-US" sz="2400" i="1" dirty="0">
                <a:solidFill>
                  <a:srgbClr val="FFFFFF"/>
                </a:solidFill>
              </a:rPr>
              <a:t>refoulement</a:t>
            </a:r>
            <a:r>
              <a:rPr lang="en-US" sz="2400" dirty="0">
                <a:solidFill>
                  <a:srgbClr val="FFFFFF"/>
                </a:solidFill>
              </a:rPr>
              <a:t> to include frontiers (Art. 2). </a:t>
            </a:r>
          </a:p>
          <a:p>
            <a:r>
              <a:rPr lang="en-US" sz="2400" dirty="0">
                <a:solidFill>
                  <a:srgbClr val="FFFFFF"/>
                </a:solidFill>
              </a:rPr>
              <a:t>Promotes international relations and security by prohibiting subversive activities by refugees present in host countries, </a:t>
            </a:r>
          </a:p>
          <a:p>
            <a:r>
              <a:rPr lang="en-US" sz="2400" dirty="0">
                <a:solidFill>
                  <a:srgbClr val="FFFFFF"/>
                </a:solidFill>
              </a:rPr>
              <a:t>Places the duty to prevent subversion on both the individual seeking asylum and the host State (Art. 3). </a:t>
            </a:r>
          </a:p>
          <a:p>
            <a:r>
              <a:rPr lang="en-US" sz="2400" dirty="0">
                <a:solidFill>
                  <a:srgbClr val="FFFFFF"/>
                </a:solidFill>
              </a:rPr>
              <a:t>Sets rules surrounding repatriation</a:t>
            </a:r>
          </a:p>
        </p:txBody>
      </p:sp>
      <p:sp>
        <p:nvSpPr>
          <p:cNvPr id="4" name="Footer Placeholder 3">
            <a:extLst>
              <a:ext uri="{FF2B5EF4-FFF2-40B4-BE49-F238E27FC236}">
                <a16:creationId xmlns:a16="http://schemas.microsoft.com/office/drawing/2014/main" id="{3E1BE558-C419-074D-8475-31750CD8A5C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42525504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latin typeface="Arial" panose="020B0604020202020204" pitchFamily="34" charset="0"/>
              </a:rPr>
              <a:t>Introduction</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r>
              <a:rPr lang="en-ZA" sz="2400" dirty="0"/>
              <a:t>States are responsible for protecting the rights of their citizens. When governments are unable or unwilling to protect its citizens, they are forced to flee their country and seek safety elsewhere, another country has to step in to ensure that the refugees’ basic rights are respected. This is known as “international refugee protection”.</a:t>
            </a:r>
          </a:p>
          <a:p>
            <a:r>
              <a:rPr lang="en-ZA" sz="2400" dirty="0"/>
              <a:t>Lecture overview</a:t>
            </a:r>
          </a:p>
          <a:p>
            <a:pPr lvl="1"/>
            <a:r>
              <a:rPr lang="en-ZA" dirty="0"/>
              <a:t>Origins of international refugee law</a:t>
            </a:r>
          </a:p>
          <a:p>
            <a:pPr lvl="1"/>
            <a:r>
              <a:rPr lang="en-ZA" dirty="0"/>
              <a:t>Early measure to create international norms</a:t>
            </a:r>
          </a:p>
          <a:p>
            <a:pPr lvl="1"/>
            <a:r>
              <a:rPr lang="en-ZA" dirty="0"/>
              <a:t>World War II and the 1951 UN Convention</a:t>
            </a:r>
          </a:p>
          <a:p>
            <a:pPr lvl="1"/>
            <a:r>
              <a:rPr lang="en-ZA" dirty="0"/>
              <a:t>Regional treaties and other human rights instrument</a:t>
            </a:r>
          </a:p>
          <a:p>
            <a:pPr lvl="1"/>
            <a:r>
              <a:rPr lang="en-ZA" dirty="0"/>
              <a:t>1969 OAU Convention</a:t>
            </a:r>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31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9AB4F-51BA-9D49-B324-F8B57BC527D8}"/>
              </a:ext>
            </a:extLst>
          </p:cNvPr>
          <p:cNvSpPr>
            <a:spLocks noGrp="1"/>
          </p:cNvSpPr>
          <p:nvPr>
            <p:ph type="title"/>
          </p:nvPr>
        </p:nvSpPr>
        <p:spPr>
          <a:xfrm>
            <a:off x="943276" y="712268"/>
            <a:ext cx="10410524" cy="1193533"/>
          </a:xfrm>
        </p:spPr>
        <p:txBody>
          <a:bodyPr>
            <a:normAutofit/>
          </a:bodyPr>
          <a:lstStyle/>
          <a:p>
            <a:r>
              <a:rPr lang="en-US" b="1" dirty="0">
                <a:solidFill>
                  <a:srgbClr val="FF0000"/>
                </a:solidFill>
              </a:rPr>
              <a:t>Expanded</a:t>
            </a:r>
            <a:r>
              <a:rPr lang="en-US" b="1" dirty="0">
                <a:solidFill>
                  <a:srgbClr val="FFFFFF"/>
                </a:solidFill>
              </a:rPr>
              <a:t> Definition of the Term ‘Refugee’</a:t>
            </a:r>
            <a:endParaRPr lang="en-US" dirty="0">
              <a:solidFill>
                <a:srgbClr val="FFFFFF"/>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3BA305-B202-A641-BF10-97C5BE5C8AE0}"/>
              </a:ext>
            </a:extLst>
          </p:cNvPr>
          <p:cNvSpPr>
            <a:spLocks noGrp="1"/>
          </p:cNvSpPr>
          <p:nvPr>
            <p:ph idx="1"/>
          </p:nvPr>
        </p:nvSpPr>
        <p:spPr>
          <a:xfrm>
            <a:off x="943276" y="2050181"/>
            <a:ext cx="10410524" cy="4126782"/>
          </a:xfrm>
        </p:spPr>
        <p:txBody>
          <a:bodyPr>
            <a:normAutofit/>
          </a:bodyPr>
          <a:lstStyle/>
          <a:p>
            <a:r>
              <a:rPr lang="en-US" sz="2000" dirty="0">
                <a:solidFill>
                  <a:srgbClr val="FFFFFF"/>
                </a:solidFill>
              </a:rPr>
              <a:t>Article 1 OAU Refugee Convention reads:	</a:t>
            </a:r>
            <a:endParaRPr lang="en-ZA" sz="2000" dirty="0">
              <a:solidFill>
                <a:srgbClr val="FFFFFF"/>
              </a:solidFill>
            </a:endParaRPr>
          </a:p>
          <a:p>
            <a:pPr marL="457200" lvl="1" indent="0">
              <a:buNone/>
            </a:pPr>
            <a:r>
              <a:rPr lang="en-US" sz="2000" i="1" dirty="0">
                <a:solidFill>
                  <a:srgbClr val="FFFFFF"/>
                </a:solidFill>
              </a:rPr>
              <a:t>For the purposes of this Convention, the term ‘refugee’ shall mean every person who, owing to a well-founded </a:t>
            </a:r>
            <a:r>
              <a:rPr lang="en-US" sz="2000" i="1" dirty="0"/>
              <a:t>fear</a:t>
            </a:r>
            <a:r>
              <a:rPr lang="en-US" sz="2000" i="1" dirty="0">
                <a:solidFill>
                  <a:srgbClr val="FFFFFF"/>
                </a:solidFill>
              </a:rPr>
              <a:t> of being persecuted for reasons of race, religion, nationality, membership in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to or, owing to such fear, is unwilling to return to it.</a:t>
            </a:r>
          </a:p>
          <a:p>
            <a:pPr marL="457200" lvl="1" indent="0">
              <a:buNone/>
            </a:pPr>
            <a:endParaRPr lang="en-ZA" sz="2000" i="1" dirty="0">
              <a:solidFill>
                <a:srgbClr val="FFFFFF"/>
              </a:solidFill>
            </a:endParaRPr>
          </a:p>
          <a:p>
            <a:pPr marL="457200" lvl="1" indent="0">
              <a:buNone/>
            </a:pPr>
            <a:r>
              <a:rPr lang="en-US" sz="2000" i="1" dirty="0"/>
              <a:t>The term ‘refugee’ shall </a:t>
            </a:r>
            <a:r>
              <a:rPr lang="en-US" sz="2000" i="1" dirty="0">
                <a:solidFill>
                  <a:srgbClr val="FF0000"/>
                </a:solidFill>
              </a:rPr>
              <a:t>also</a:t>
            </a:r>
            <a:r>
              <a:rPr lang="en-US" sz="2000" i="1" dirty="0"/>
              <a:t> apply to every person who, owing to </a:t>
            </a:r>
            <a:r>
              <a:rPr lang="en-US" sz="2000" i="1" dirty="0">
                <a:solidFill>
                  <a:srgbClr val="FF0000"/>
                </a:solidFill>
              </a:rPr>
              <a:t>external aggression</a:t>
            </a:r>
            <a:r>
              <a:rPr lang="en-US" sz="2000" i="1" dirty="0"/>
              <a:t>, </a:t>
            </a:r>
            <a:r>
              <a:rPr lang="en-US" sz="2000" i="1" dirty="0">
                <a:solidFill>
                  <a:srgbClr val="FF0000"/>
                </a:solidFill>
              </a:rPr>
              <a:t>occupation, foreign domination, </a:t>
            </a:r>
            <a:r>
              <a:rPr lang="en-US" sz="2000" i="1" dirty="0"/>
              <a:t>or</a:t>
            </a:r>
            <a:r>
              <a:rPr lang="en-US" sz="2000" i="1" dirty="0">
                <a:solidFill>
                  <a:srgbClr val="FF0000"/>
                </a:solidFill>
              </a:rPr>
              <a:t> events seriously disturbing public order </a:t>
            </a:r>
            <a:r>
              <a:rPr lang="en-US" sz="2000" i="1" dirty="0"/>
              <a:t>in either part or the whole of his country of origin or nationality, is compelled to leave his place of habitual residence in order to seek refuge in another place outside his country of origin or nationality.</a:t>
            </a:r>
            <a:endParaRPr lang="en-ZA" sz="2000" i="1" dirty="0"/>
          </a:p>
          <a:p>
            <a:endParaRPr lang="en-US" sz="2000" dirty="0">
              <a:solidFill>
                <a:srgbClr val="FFFFFF"/>
              </a:solidFill>
            </a:endParaRPr>
          </a:p>
        </p:txBody>
      </p:sp>
      <p:sp>
        <p:nvSpPr>
          <p:cNvPr id="4" name="Footer Placeholder 3">
            <a:extLst>
              <a:ext uri="{FF2B5EF4-FFF2-40B4-BE49-F238E27FC236}">
                <a16:creationId xmlns:a16="http://schemas.microsoft.com/office/drawing/2014/main" id="{465CB279-5C79-5945-BC12-14F9636CFDB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150637130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a:bodyPr>
          <a:lstStyle/>
          <a:p>
            <a:r>
              <a:rPr lang="en-US">
                <a:solidFill>
                  <a:srgbClr val="FFFFFF"/>
                </a:solidFill>
              </a:rPr>
              <a:t>Expanded definition</a:t>
            </a: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rmAutofit fontScale="85000" lnSpcReduction="10000"/>
          </a:bodyPr>
          <a:lstStyle/>
          <a:p>
            <a:pPr marL="0" indent="0">
              <a:buNone/>
            </a:pPr>
            <a:r>
              <a:rPr lang="en-US" dirty="0">
                <a:solidFill>
                  <a:srgbClr val="FFFFFF"/>
                </a:solidFill>
              </a:rPr>
              <a:t>Definition can be broken down into three primary clauses. </a:t>
            </a:r>
          </a:p>
          <a:p>
            <a:pPr marL="0" indent="0">
              <a:buNone/>
            </a:pPr>
            <a:r>
              <a:rPr lang="en-US" i="1" dirty="0">
                <a:solidFill>
                  <a:srgbClr val="FF0000"/>
                </a:solidFill>
              </a:rPr>
              <a:t>First</a:t>
            </a:r>
            <a:r>
              <a:rPr lang="en-US" dirty="0">
                <a:solidFill>
                  <a:srgbClr val="FFFFFF"/>
                </a:solidFill>
              </a:rPr>
              <a:t>, a refugee must be compelled to leave his country of origin owing to one of the four enumerated events: external aggression, occupation, foreign domination, or events seriously disturbing or disrupting public order.</a:t>
            </a:r>
          </a:p>
          <a:p>
            <a:pPr marL="0" indent="0">
              <a:buNone/>
            </a:pPr>
            <a:r>
              <a:rPr lang="en-US" dirty="0"/>
              <a:t>In contrast to the 1951 Convention, the definition in the OAU Refugee Convention places a </a:t>
            </a:r>
            <a:r>
              <a:rPr lang="en-US" dirty="0">
                <a:solidFill>
                  <a:srgbClr val="FF0000"/>
                </a:solidFill>
              </a:rPr>
              <a:t>bigger emphasis on objective circumstances </a:t>
            </a:r>
            <a:r>
              <a:rPr lang="en-US" dirty="0"/>
              <a:t>that lead to the refugee’s flight rather than the subjective inquiry into a person’s fear of persecution. </a:t>
            </a:r>
          </a:p>
          <a:p>
            <a:pPr marL="0" indent="0">
              <a:buNone/>
            </a:pPr>
            <a:r>
              <a:rPr lang="en-US" dirty="0"/>
              <a:t>The definition does not require the same ‘quality of deliberateness’ in relation to the cause of flight found in the 1951 Convention, where claimants must show that they had been deliberately targeted for persecution by a persecuting actor. </a:t>
            </a:r>
          </a:p>
          <a:p>
            <a:pPr marL="0" indent="0">
              <a:buNone/>
            </a:pPr>
            <a:r>
              <a:rPr lang="en-US" dirty="0"/>
              <a:t>Sharpe cautions against the conclusion that the OAU refugee definition is based solely on objective criteria.</a:t>
            </a:r>
            <a:endParaRPr lang="en-ZA" sz="2400" dirty="0"/>
          </a:p>
          <a:p>
            <a:pPr marL="0" indent="0">
              <a:buNone/>
            </a:pPr>
            <a:endParaRPr lang="en-US" sz="2400" dirty="0">
              <a:solidFill>
                <a:srgbClr val="FFFFFF"/>
              </a:solidFill>
            </a:endParaRPr>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11160819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a:bodyPr>
          <a:lstStyle/>
          <a:p>
            <a:r>
              <a:rPr lang="en-US">
                <a:solidFill>
                  <a:srgbClr val="FFFFFF"/>
                </a:solidFill>
              </a:rPr>
              <a:t>Expanded definition</a:t>
            </a: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rmAutofit fontScale="92500" lnSpcReduction="10000"/>
          </a:bodyPr>
          <a:lstStyle/>
          <a:p>
            <a:pPr marL="0" indent="0">
              <a:buNone/>
            </a:pPr>
            <a:r>
              <a:rPr lang="en-US" sz="2600" dirty="0"/>
              <a:t>The inclusion of the first three terms or events, ‘aggression’, ‘occupation’, and ‘foreign domination’, was prompted by the reality of the political environment in the late 1960s when the OAU Refugee Convention was drafted and is well suited to the refugee- creating situations of the 1960s and 1970s, including refugees fleeing Apartheid in South Africa</a:t>
            </a:r>
            <a:r>
              <a:rPr lang="en-ZA" sz="2600" dirty="0">
                <a:effectLst/>
              </a:rPr>
              <a:t> </a:t>
            </a:r>
          </a:p>
          <a:p>
            <a:pPr marL="0" indent="0">
              <a:buNone/>
            </a:pPr>
            <a:r>
              <a:rPr lang="en-US" sz="2600" dirty="0">
                <a:solidFill>
                  <a:srgbClr val="FF0000"/>
                </a:solidFill>
              </a:rPr>
              <a:t>‘Aggression’ </a:t>
            </a:r>
            <a:r>
              <a:rPr lang="en-US" sz="2600" dirty="0"/>
              <a:t>the use of armed force by a State against the sovereignty, territorial integrity or political independence of another State,</a:t>
            </a:r>
            <a:endParaRPr lang="en-ZA" sz="2600" dirty="0">
              <a:effectLst/>
            </a:endParaRPr>
          </a:p>
          <a:p>
            <a:pPr marL="0" indent="0">
              <a:buNone/>
            </a:pPr>
            <a:r>
              <a:rPr lang="en-US" sz="2600" dirty="0">
                <a:solidFill>
                  <a:srgbClr val="FF0000"/>
                </a:solidFill>
              </a:rPr>
              <a:t>‘Occupation’ </a:t>
            </a:r>
            <a:r>
              <a:rPr lang="en-US" sz="2600" dirty="0"/>
              <a:t>partial or total occupation of the territory of country</a:t>
            </a:r>
          </a:p>
          <a:p>
            <a:pPr marL="0" indent="0">
              <a:buNone/>
            </a:pPr>
            <a:r>
              <a:rPr lang="en-US" sz="2600" dirty="0">
                <a:solidFill>
                  <a:srgbClr val="FF0000"/>
                </a:solidFill>
              </a:rPr>
              <a:t>‘Foreign domination’ </a:t>
            </a:r>
            <a:r>
              <a:rPr lang="en-US" sz="2600" dirty="0"/>
              <a:t>colonial occupation, where ‘aggression’ and ‘occupation’ definitions did not adequately address the circumstance where a colonial government was a sovereign power but did not recognize the sovereignty of the dominated territory. </a:t>
            </a:r>
            <a:endParaRPr lang="en-US" sz="2200" dirty="0">
              <a:solidFill>
                <a:srgbClr val="FFFFFF"/>
              </a:solidFill>
            </a:endParaRPr>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328154060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fontScale="90000"/>
          </a:bodyPr>
          <a:lstStyle/>
          <a:p>
            <a:r>
              <a:rPr lang="en-US" dirty="0">
                <a:solidFill>
                  <a:srgbClr val="FFFFFF"/>
                </a:solidFill>
              </a:rPr>
              <a:t>Expanded definition: </a:t>
            </a:r>
            <a:r>
              <a:rPr lang="en-US" i="1" dirty="0">
                <a:solidFill>
                  <a:srgbClr val="FFFFFF"/>
                </a:solidFill>
              </a:rPr>
              <a:t>Events seriously disturbing public order</a:t>
            </a: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rmAutofit fontScale="70000" lnSpcReduction="20000"/>
          </a:bodyPr>
          <a:lstStyle/>
          <a:p>
            <a:pPr marL="0" indent="0">
              <a:buNone/>
            </a:pPr>
            <a:r>
              <a:rPr lang="en-US" dirty="0">
                <a:solidFill>
                  <a:srgbClr val="FF0000"/>
                </a:solidFill>
              </a:rPr>
              <a:t>‘Events’ </a:t>
            </a:r>
            <a:r>
              <a:rPr lang="en-US" dirty="0"/>
              <a:t>interpreted to be any man-made event. What about climate-induced forced migration? </a:t>
            </a:r>
          </a:p>
          <a:p>
            <a:pPr marL="0" indent="0">
              <a:buNone/>
            </a:pPr>
            <a:r>
              <a:rPr lang="en-US" dirty="0">
                <a:solidFill>
                  <a:srgbClr val="FF0000"/>
                </a:solidFill>
              </a:rPr>
              <a:t>‘Seriously disturbing’ </a:t>
            </a:r>
            <a:r>
              <a:rPr lang="en-US" dirty="0"/>
              <a:t>goes to the intensity or extent of the disturbance of public order. The threshold requirement would necessitate the events to be prolonged, on a massive scale, or harmful to life, freedom and security’, which includes civil conflicts, coups d’états, militia or rebel group insurgencies.</a:t>
            </a:r>
          </a:p>
          <a:p>
            <a:pPr marL="0" indent="0">
              <a:buNone/>
            </a:pPr>
            <a:r>
              <a:rPr lang="en-US" dirty="0">
                <a:solidFill>
                  <a:srgbClr val="FF0000"/>
                </a:solidFill>
              </a:rPr>
              <a:t>‘Public order’ </a:t>
            </a:r>
            <a:r>
              <a:rPr lang="en-US" dirty="0"/>
              <a:t>when the event ‘constitutes a threat to an uncertain number of persons or to society at large.  The threshold for the disruption - widespread violation of fundamental human rights, e.g. protection against torture or freedom from arbitrary detention. </a:t>
            </a:r>
          </a:p>
          <a:p>
            <a:pPr marL="0" indent="0">
              <a:buNone/>
            </a:pPr>
            <a:r>
              <a:rPr lang="en-US" dirty="0"/>
              <a:t>In the current day context of conflicts among local groups, or between government forces and local groups, it is not just the loss government control but rather the impact of the loss of control on the protection of civilians. Thus the test for a disturbance of public order is an objective one, as the concern is public disorder and not an individual’s subjective emotional state and considers the gravity of the harm in relation to what can normally be expected of public order.</a:t>
            </a:r>
            <a:endParaRPr lang="en-ZA" dirty="0"/>
          </a:p>
          <a:p>
            <a:pPr marL="0" indent="0">
              <a:buNone/>
            </a:pPr>
            <a:r>
              <a:rPr lang="en-US" dirty="0"/>
              <a:t>Sharpe warns against using the category of ‘events seriously disturbing public order’ as a catch-all. Instead, it’s a distinct category that offers protection to persons fleeing internal or international conflicts that threaten life, security, or freedom.</a:t>
            </a:r>
            <a:endParaRPr lang="en-ZA" dirty="0"/>
          </a:p>
          <a:p>
            <a:pPr marL="0" indent="0">
              <a:buNone/>
            </a:pPr>
            <a:endParaRPr lang="en-US" dirty="0"/>
          </a:p>
          <a:p>
            <a:pPr marL="0" indent="0">
              <a:buNone/>
            </a:pPr>
            <a:endParaRPr lang="en-US" sz="2200" dirty="0">
              <a:solidFill>
                <a:srgbClr val="FFFFFF"/>
              </a:solidFill>
            </a:endParaRPr>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282745284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fontScale="90000"/>
          </a:bodyPr>
          <a:lstStyle/>
          <a:p>
            <a:r>
              <a:rPr lang="en-US" dirty="0">
                <a:solidFill>
                  <a:srgbClr val="FFFFFF"/>
                </a:solidFill>
              </a:rPr>
              <a:t>Expanded definition: </a:t>
            </a:r>
            <a:r>
              <a:rPr lang="en-US" i="1" dirty="0">
                <a:solidFill>
                  <a:srgbClr val="FF0000"/>
                </a:solidFill>
              </a:rPr>
              <a:t>in either a part or the whole of his or her country of origin or nationality</a:t>
            </a: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rmAutofit/>
          </a:bodyPr>
          <a:lstStyle/>
          <a:p>
            <a:r>
              <a:rPr lang="en-US" dirty="0"/>
              <a:t>Refers to the location or the degree of the causal event. </a:t>
            </a:r>
            <a:endParaRPr lang="en-ZA" dirty="0"/>
          </a:p>
          <a:p>
            <a:r>
              <a:rPr lang="en-US" dirty="0"/>
              <a:t>does not require that an applicant exhaust all remedies within his or her country of origin and seek an Internal Flight or Relocation Alternative (IFRA). By contrast to ‘51 Convention, the possibility of internal relocation is irrelevant to claims under the OAU Refugee Convention</a:t>
            </a:r>
            <a:endParaRPr lang="en-ZA" dirty="0"/>
          </a:p>
          <a:p>
            <a:pPr marL="0" indent="0">
              <a:buNone/>
            </a:pPr>
            <a:endParaRPr lang="en-US" sz="2200" dirty="0">
              <a:solidFill>
                <a:srgbClr val="FFFFFF"/>
              </a:solidFill>
            </a:endParaRPr>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20747700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a:bodyPr>
          <a:lstStyle/>
          <a:p>
            <a:r>
              <a:rPr lang="en-US" dirty="0">
                <a:solidFill>
                  <a:srgbClr val="FFFFFF"/>
                </a:solidFill>
              </a:rPr>
              <a:t>Expanded definition: </a:t>
            </a:r>
            <a:r>
              <a:rPr lang="en-US" i="1" dirty="0">
                <a:solidFill>
                  <a:srgbClr val="FF0000"/>
                </a:solidFill>
              </a:rPr>
              <a:t>habitual residence</a:t>
            </a: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rmAutofit fontScale="92500" lnSpcReduction="20000"/>
          </a:bodyPr>
          <a:lstStyle/>
          <a:p>
            <a:pPr marL="0" indent="0">
              <a:buNone/>
            </a:pPr>
            <a:r>
              <a:rPr lang="en-US" dirty="0"/>
              <a:t>Habitual residence requirement that an applicant ‘is compelled to leave his</a:t>
            </a:r>
            <a:r>
              <a:rPr lang="en-ZA" dirty="0"/>
              <a:t> </a:t>
            </a:r>
            <a:r>
              <a:rPr lang="en-US" dirty="0"/>
              <a:t>place of habitual residence in order to seek refuge [elsewhere]’ creates a geographical nexus between the enumerated event and the applicant’s flight (but does not require an exhaustion of internal relocation options). </a:t>
            </a:r>
          </a:p>
          <a:p>
            <a:pPr marL="0" indent="0">
              <a:buNone/>
            </a:pPr>
            <a:r>
              <a:rPr lang="en-US" dirty="0"/>
              <a:t>The term ‘habitual residence’, as opposed to simply ‘residence’, should be understood as a link between an individual and a place, and a ‘durable connection’. That durable connection can be reflected in either a long stay, or particularly close familial, social, or cultural ties between the person and that place. The required nexus is between the disturbing event and the flight from an applicant’s habitual residence, and would cover an asylum applicant who is internally displaced or takes up temporary residence in a secondary location in his or her country of origin, before seeking refuge in another country.</a:t>
            </a:r>
            <a:endParaRPr lang="en-ZA" dirty="0"/>
          </a:p>
          <a:p>
            <a:pPr marL="0" indent="0">
              <a:buNone/>
            </a:pPr>
            <a:endParaRPr lang="en-US" sz="2200" dirty="0">
              <a:solidFill>
                <a:srgbClr val="FFFFFF"/>
              </a:solidFill>
            </a:endParaRPr>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398849327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a:bodyPr>
          <a:lstStyle/>
          <a:p>
            <a:pPr lvl="0"/>
            <a:r>
              <a:rPr lang="en-US" b="1" dirty="0"/>
              <a:t>Expanded Protection Against </a:t>
            </a:r>
            <a:r>
              <a:rPr lang="en-US" b="1" i="1" dirty="0">
                <a:solidFill>
                  <a:srgbClr val="FF0000"/>
                </a:solidFill>
              </a:rPr>
              <a:t>Refoulement</a:t>
            </a:r>
            <a:endParaRPr lang="en-ZA"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rmAutofit fontScale="70000" lnSpcReduction="20000"/>
          </a:bodyPr>
          <a:lstStyle/>
          <a:p>
            <a:r>
              <a:rPr lang="en-US" dirty="0"/>
              <a:t>Article 2, para. 3 OAU Refugee Convention reads:</a:t>
            </a:r>
            <a:endParaRPr lang="en-ZA" dirty="0"/>
          </a:p>
          <a:p>
            <a:pPr marL="457200" lvl="1" indent="0">
              <a:buNone/>
            </a:pPr>
            <a:r>
              <a:rPr lang="en-US" i="1" dirty="0"/>
              <a:t>No person shall be subjected by a Member State to measures such as rejection at the frontier, return or expulsion which would compel him to return to or remain in a territory where his life, physical integrity or liberty would be threatened for the reasons set out in Article 1, paras. 1 and 2.</a:t>
            </a:r>
            <a:endParaRPr lang="en-US" dirty="0"/>
          </a:p>
          <a:p>
            <a:pPr marL="0" indent="0">
              <a:buNone/>
            </a:pPr>
            <a:endParaRPr lang="en-US" dirty="0"/>
          </a:p>
          <a:p>
            <a:r>
              <a:rPr lang="en-US" dirty="0"/>
              <a:t>Prohibits the rejection of persons at a frontier when such rejection would compel a person to remain in a territory where his life, physical integrity, or liberty would be threatened</a:t>
            </a:r>
            <a:endParaRPr lang="en-ZA" dirty="0"/>
          </a:p>
          <a:p>
            <a:endParaRPr lang="en-ZA" dirty="0"/>
          </a:p>
          <a:p>
            <a:r>
              <a:rPr lang="en-US" dirty="0"/>
              <a:t>Expands the protection against refoulement in the 1951 Convention by expressly granting protection against rejection at a frontier. Also confers responsibility on states to protect against ‘measures . . . which would compel him to . . . remain in a territory’ under threat, which include an obligation to protect persons against internal displacement. The advent of ‘safe zones’, or protected refugee settlements within a country for those who cannot seek protection of that country’s government and would otherwise flee, may be an insufficient solution to refugee situations, based on the criteria of this article.</a:t>
            </a:r>
            <a:endParaRPr lang="en-ZA" dirty="0"/>
          </a:p>
          <a:p>
            <a:pPr marL="0" indent="0">
              <a:buNone/>
            </a:pPr>
            <a:endParaRPr lang="en-US" sz="2200" dirty="0">
              <a:solidFill>
                <a:srgbClr val="FFFFFF"/>
              </a:solidFill>
            </a:endParaRPr>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396340819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a:bodyPr>
          <a:lstStyle/>
          <a:p>
            <a:pPr lvl="0"/>
            <a:r>
              <a:rPr lang="en-US" b="1" dirty="0"/>
              <a:t>Expanded Protection: </a:t>
            </a:r>
            <a:r>
              <a:rPr lang="en-US" b="1" i="1" dirty="0">
                <a:solidFill>
                  <a:srgbClr val="FF0000"/>
                </a:solidFill>
              </a:rPr>
              <a:t>Subversive activities</a:t>
            </a:r>
            <a:endParaRPr lang="en-ZA"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0"/>
            <a:ext cx="10410524" cy="4306169"/>
          </a:xfrm>
        </p:spPr>
        <p:txBody>
          <a:bodyPr>
            <a:noAutofit/>
          </a:bodyPr>
          <a:lstStyle/>
          <a:p>
            <a:pPr marL="0" indent="0">
              <a:buNone/>
            </a:pPr>
            <a:r>
              <a:rPr lang="en-US" sz="2000" dirty="0"/>
              <a:t>Article 3: </a:t>
            </a:r>
            <a:r>
              <a:rPr lang="en-US" sz="2000" i="1" dirty="0"/>
              <a:t>Every refugee has duties to the country in which he finds himself, which require in particular that he conforms with its laws and regulations as well as with measures taken for the maintenance of public order. He shall also abstain from any subversive activities against any Member State of the OAU. Signatory States undertake to prohibit refugees residing in their respective territories from attacking any State Member of the OAU, by any activity likely to cause tension between Member States, and in particular by use of arms, through the press, or by radio.</a:t>
            </a:r>
            <a:endParaRPr lang="en-ZA" sz="2000" dirty="0"/>
          </a:p>
          <a:p>
            <a:pPr marL="0" indent="0">
              <a:buNone/>
            </a:pPr>
            <a:r>
              <a:rPr lang="en-US" sz="2000" dirty="0"/>
              <a:t>One of the reasons given for the decline in African States’ willingness to offer asylum is the potential risk refugee populations pose to the social stability and national security of host States.</a:t>
            </a:r>
            <a:endParaRPr lang="en-ZA" sz="2000" dirty="0"/>
          </a:p>
          <a:p>
            <a:pPr marL="0" indent="0">
              <a:buNone/>
            </a:pPr>
            <a:r>
              <a:rPr lang="en-US" sz="2000" dirty="0"/>
              <a:t>Promotes international relations and security by prohibiting subversive activities by refugees present in host countries, and places the duty to prevent subversion on both the individual seeking asylum and the host State. </a:t>
            </a:r>
            <a:endParaRPr lang="en-ZA" sz="2000" dirty="0"/>
          </a:p>
          <a:p>
            <a:pPr marL="0" indent="0">
              <a:buNone/>
            </a:pPr>
            <a:r>
              <a:rPr lang="en-US" sz="2000" dirty="0"/>
              <a:t>This provision is supported by the exclusion clause which disqualifies asylum claimants for committing ‘acts contrary to the purpose and principles of the OAU. Has been criticized as being overbroad. </a:t>
            </a:r>
            <a:endParaRPr lang="en-ZA" sz="2000" dirty="0"/>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7962226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a:bodyPr>
          <a:lstStyle/>
          <a:p>
            <a:pPr lvl="0"/>
            <a:r>
              <a:rPr lang="en-US" b="1" dirty="0"/>
              <a:t>Expanded Protection: </a:t>
            </a:r>
            <a:r>
              <a:rPr lang="en-US" b="1" i="1" dirty="0">
                <a:solidFill>
                  <a:srgbClr val="FF0000"/>
                </a:solidFill>
              </a:rPr>
              <a:t>Burden sharing</a:t>
            </a:r>
            <a:endParaRPr lang="en-ZA"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Autofit/>
          </a:bodyPr>
          <a:lstStyle/>
          <a:p>
            <a:pPr marL="0" indent="0">
              <a:buNone/>
            </a:pPr>
            <a:r>
              <a:rPr lang="en-US" sz="2000" dirty="0"/>
              <a:t>The principle of burden sharing reflects the historical reality that certain States, due to their geographical location, are forced to accept larger numbers of refugees than other States who may be further removed from conflict zones. </a:t>
            </a:r>
            <a:endParaRPr lang="en-ZA" sz="2000" dirty="0"/>
          </a:p>
          <a:p>
            <a:pPr marL="0" indent="0">
              <a:buNone/>
            </a:pPr>
            <a:endParaRPr lang="en-US" sz="2000" dirty="0"/>
          </a:p>
          <a:p>
            <a:pPr marL="0" indent="0">
              <a:buNone/>
            </a:pPr>
            <a:r>
              <a:rPr lang="en-US" sz="2000" dirty="0"/>
              <a:t>Article 2 states that “Where a member State finds difficulty in continuing to grant asylum to refugees, such Member State may appeal directly to other Member States and through the OAU and such Member States shall in the spirit of African solidarity and international co-operation take appropriate measures to lighten the burden of the Member State granting asylum.</a:t>
            </a:r>
            <a:endParaRPr lang="en-ZA" sz="2000" dirty="0"/>
          </a:p>
          <a:p>
            <a:pPr marL="0" indent="0">
              <a:buNone/>
            </a:pPr>
            <a:endParaRPr lang="en-ZA" sz="2000" dirty="0"/>
          </a:p>
          <a:p>
            <a:pPr marL="0" indent="0">
              <a:buNone/>
            </a:pPr>
            <a:r>
              <a:rPr lang="en-US" sz="2000" dirty="0"/>
              <a:t>Although there may be little controversy over the principle of burden sharing, the reality and effectiveness of it have been questioned. Without a legal and administrative mechanism to assist countries who need support in providing protection to refugees, the equitable burden sharing provision will remain a distant ideal. </a:t>
            </a:r>
            <a:endParaRPr lang="en-ZA" sz="2000" dirty="0"/>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167280210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fontScale="90000"/>
          </a:bodyPr>
          <a:lstStyle/>
          <a:p>
            <a:pPr lvl="0"/>
            <a:r>
              <a:rPr lang="en-US" b="1" dirty="0"/>
              <a:t>Expanded Protection: </a:t>
            </a:r>
            <a:r>
              <a:rPr lang="en-US" b="1" i="1" dirty="0">
                <a:solidFill>
                  <a:srgbClr val="FF0000"/>
                </a:solidFill>
              </a:rPr>
              <a:t>Voluntary repatriation</a:t>
            </a:r>
            <a:endParaRPr lang="en-ZA"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Autofit/>
          </a:bodyPr>
          <a:lstStyle/>
          <a:p>
            <a:r>
              <a:rPr lang="en-US" sz="2200" dirty="0"/>
              <a:t>Article 5 creates a detailed framework on the voluntary repatriation of refugees in Africa. Underlying these principles is the OAU intention to foster good relations and security between States. </a:t>
            </a:r>
          </a:p>
          <a:p>
            <a:r>
              <a:rPr lang="en-US" sz="2200" dirty="0"/>
              <a:t>While the OAU preferred local integration during the 1960s and 1970s, in more recent years a shift has occurred to promote voluntary repatriation as the most appropriate solution to Africa’s problems, which mirrors the international trend. </a:t>
            </a:r>
          </a:p>
          <a:p>
            <a:r>
              <a:rPr lang="en-US" sz="2200" dirty="0"/>
              <a:t>African States are increasingly repatriating refugees at the earliest opportunity, often in less than ideal circumstances. In a number of instances the premature repatriation of refugees has led to disastrous consequences, e.g. the forced repatriation of Rwandan refugees from the former Zaire and Tanzania in 1996.</a:t>
            </a:r>
            <a:endParaRPr lang="en-ZA" sz="2200" dirty="0"/>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22926915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dirty="0">
                <a:latin typeface="Arial" panose="020B0604020202020204" pitchFamily="34" charset="0"/>
              </a:rPr>
              <a:t>International </a:t>
            </a:r>
            <a:r>
              <a:rPr lang="en-US" altLang="en-US" dirty="0">
                <a:solidFill>
                  <a:srgbClr val="FF0000"/>
                </a:solidFill>
                <a:latin typeface="Arial" panose="020B0604020202020204" pitchFamily="34" charset="0"/>
              </a:rPr>
              <a:t>Origins</a:t>
            </a:r>
            <a:r>
              <a:rPr lang="en-US" altLang="en-US" dirty="0">
                <a:latin typeface="Arial" panose="020B0604020202020204" pitchFamily="34" charset="0"/>
              </a:rPr>
              <a:t> of Refugee Law</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r>
              <a:rPr lang="en-GB" dirty="0"/>
              <a:t>The ancient roots of refugee protection</a:t>
            </a:r>
            <a:endParaRPr lang="en-ZA" dirty="0"/>
          </a:p>
          <a:p>
            <a:pPr lvl="1"/>
            <a:r>
              <a:rPr lang="en-GB" dirty="0"/>
              <a:t>fundamental principles of modern refugee law are asylum and </a:t>
            </a:r>
            <a:r>
              <a:rPr lang="en-GB" i="1" dirty="0"/>
              <a:t>non-refoulement</a:t>
            </a:r>
            <a:r>
              <a:rPr lang="en-GB" dirty="0"/>
              <a:t>. </a:t>
            </a:r>
          </a:p>
          <a:p>
            <a:pPr lvl="2"/>
            <a:r>
              <a:rPr lang="en-GB" dirty="0"/>
              <a:t>Asylum - discretionary recognition of formal legal status to refugees by states . </a:t>
            </a:r>
          </a:p>
          <a:p>
            <a:pPr lvl="2"/>
            <a:r>
              <a:rPr lang="en-GB" dirty="0"/>
              <a:t>The norm of </a:t>
            </a:r>
            <a:r>
              <a:rPr lang="en-GB" i="1" dirty="0"/>
              <a:t>non-refoulement</a:t>
            </a:r>
            <a:r>
              <a:rPr lang="en-GB" dirty="0"/>
              <a:t> imposes an obligation on state parties not to return refugees to countries in which their lives of freedom would be threatened. </a:t>
            </a:r>
          </a:p>
          <a:p>
            <a:pPr lvl="1"/>
            <a:r>
              <a:rPr lang="en-GB" dirty="0"/>
              <a:t>While these concepts have matured during the 20th century and formalised in the 1951 UN Convention and 1969 OAU Refugee Convention, these principles extend deep into ancient religious and societal norms, most notably Arab Islamic, Judeo-Christian and African traditions.</a:t>
            </a:r>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03857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C35D5-50D1-C34A-BEF9-710002670968}"/>
              </a:ext>
            </a:extLst>
          </p:cNvPr>
          <p:cNvSpPr>
            <a:spLocks noGrp="1"/>
          </p:cNvSpPr>
          <p:nvPr>
            <p:ph type="title"/>
          </p:nvPr>
        </p:nvSpPr>
        <p:spPr>
          <a:xfrm>
            <a:off x="943276" y="712268"/>
            <a:ext cx="10410524" cy="1193533"/>
          </a:xfrm>
        </p:spPr>
        <p:txBody>
          <a:bodyPr>
            <a:normAutofit fontScale="90000"/>
          </a:bodyPr>
          <a:lstStyle/>
          <a:p>
            <a:r>
              <a:rPr lang="en-US" b="1" dirty="0"/>
              <a:t>The OAU Refugee Convention in </a:t>
            </a:r>
            <a:r>
              <a:rPr lang="en-US" b="1" dirty="0">
                <a:solidFill>
                  <a:srgbClr val="FF0000"/>
                </a:solidFill>
              </a:rPr>
              <a:t>Domestic Law</a:t>
            </a:r>
            <a:endParaRPr lang="en-ZA" b="1"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98A131-DE6C-5D4B-8320-CA0BB08404BB}"/>
              </a:ext>
            </a:extLst>
          </p:cNvPr>
          <p:cNvSpPr>
            <a:spLocks noGrp="1"/>
          </p:cNvSpPr>
          <p:nvPr>
            <p:ph idx="1"/>
          </p:nvPr>
        </p:nvSpPr>
        <p:spPr>
          <a:xfrm>
            <a:off x="943276" y="2050181"/>
            <a:ext cx="10410524" cy="4126782"/>
          </a:xfrm>
        </p:spPr>
        <p:txBody>
          <a:bodyPr>
            <a:noAutofit/>
          </a:bodyPr>
          <a:lstStyle/>
          <a:p>
            <a:pPr marL="0" indent="0">
              <a:buNone/>
            </a:pPr>
            <a:r>
              <a:rPr lang="en-US" sz="2400" dirty="0"/>
              <a:t>The OAU Refugee Convention enjoys broad recognition in the region and has been ratified by 47 of the 55 AU member states. Significant number of countries who have incorporated the convention in national refugee laws and policies. </a:t>
            </a:r>
          </a:p>
          <a:p>
            <a:pPr marL="0" indent="0">
              <a:buNone/>
            </a:pPr>
            <a:r>
              <a:rPr lang="en-US" sz="2400" dirty="0"/>
              <a:t>Increasingly, states conduct their own refugee status determination procedures while only a few examples of RSD conducted by UNHCR.</a:t>
            </a:r>
            <a:endParaRPr lang="en-ZA" sz="2400" dirty="0"/>
          </a:p>
          <a:p>
            <a:pPr marL="0" indent="0">
              <a:buNone/>
            </a:pPr>
            <a:r>
              <a:rPr lang="en-US" sz="2400" dirty="0"/>
              <a:t>The development of domestic refugee legislation has been characterized by three major development stages. First, specific legislation was not in evidence— refugee issues falling within general immigration legislation. Secondly, emphasis was placed on refugee control, as opposed to protection. Lastly, commencing in the 1980s, emphasis was placed on refugee protection, including the non-refoulement principle.</a:t>
            </a:r>
            <a:endParaRPr lang="en-ZA" sz="2400" dirty="0"/>
          </a:p>
        </p:txBody>
      </p:sp>
      <p:sp>
        <p:nvSpPr>
          <p:cNvPr id="4" name="Footer Placeholder 3">
            <a:extLst>
              <a:ext uri="{FF2B5EF4-FFF2-40B4-BE49-F238E27FC236}">
                <a16:creationId xmlns:a16="http://schemas.microsoft.com/office/drawing/2014/main" id="{15E5ACBC-990A-1443-8FEF-B95D07EA68C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221055764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7223A-D0C4-714A-A46F-DBD1A0DB6121}"/>
              </a:ext>
            </a:extLst>
          </p:cNvPr>
          <p:cNvSpPr>
            <a:spLocks noGrp="1"/>
          </p:cNvSpPr>
          <p:nvPr>
            <p:ph type="title"/>
          </p:nvPr>
        </p:nvSpPr>
        <p:spPr>
          <a:xfrm>
            <a:off x="943276" y="712268"/>
            <a:ext cx="10410524" cy="1193533"/>
          </a:xfrm>
        </p:spPr>
        <p:txBody>
          <a:bodyPr>
            <a:normAutofit/>
          </a:bodyPr>
          <a:lstStyle/>
          <a:p>
            <a:r>
              <a:rPr lang="en-US" sz="3700" b="1" dirty="0">
                <a:solidFill>
                  <a:srgbClr val="FF0000"/>
                </a:solidFill>
              </a:rPr>
              <a:t>African Commission on Human and Peoples’ Rights </a:t>
            </a:r>
            <a:endParaRPr lang="en-US" sz="3700"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CF43BF-4840-6D45-BF26-CEBE4EB61003}"/>
              </a:ext>
            </a:extLst>
          </p:cNvPr>
          <p:cNvSpPr>
            <a:spLocks noGrp="1"/>
          </p:cNvSpPr>
          <p:nvPr>
            <p:ph idx="1"/>
          </p:nvPr>
        </p:nvSpPr>
        <p:spPr>
          <a:xfrm>
            <a:off x="943276" y="1794097"/>
            <a:ext cx="10410524" cy="4358673"/>
          </a:xfrm>
        </p:spPr>
        <p:txBody>
          <a:bodyPr>
            <a:noAutofit/>
          </a:bodyPr>
          <a:lstStyle/>
          <a:p>
            <a:r>
              <a:rPr lang="en-US" sz="2400" dirty="0">
                <a:solidFill>
                  <a:srgbClr val="FFFFFF"/>
                </a:solidFill>
              </a:rPr>
              <a:t>The African Commission on Human and Peoples’ Rights is the supervisory organ of the African Charter of Human and Peoples’ Rights (ACHPR) and comprises 11 members who serve in their personal capacities. The core mandate of the Commission is ‘to promote human and peoples’ rights and to ensure their protection in Africa’ through promotional work to protect rights, setting standards through the formulation of human rights-based principles, protective work through an individual and interstate complaints mechanism and an advisory function to assist with the interpretation of the ACHPR.</a:t>
            </a:r>
          </a:p>
          <a:p>
            <a:pPr marL="0" indent="0">
              <a:buNone/>
            </a:pPr>
            <a:endParaRPr lang="en-ZA" sz="2400" dirty="0">
              <a:solidFill>
                <a:srgbClr val="FFFFFF"/>
              </a:solidFill>
            </a:endParaRPr>
          </a:p>
          <a:p>
            <a:r>
              <a:rPr lang="en-US" sz="2400" dirty="0">
                <a:solidFill>
                  <a:srgbClr val="FFFFFF"/>
                </a:solidFill>
              </a:rPr>
              <a:t>Article 55 ACHPR allows individuals and NGOs to lodge complaints against the governments of member States. Unfortunately, the Commission has not heard many complaints that have a direct bearing on refugee rights. </a:t>
            </a:r>
            <a:endParaRPr lang="en-ZA" sz="2400" dirty="0">
              <a:solidFill>
                <a:srgbClr val="FFFFFF"/>
              </a:solidFill>
            </a:endParaRPr>
          </a:p>
        </p:txBody>
      </p:sp>
      <p:sp>
        <p:nvSpPr>
          <p:cNvPr id="4" name="Footer Placeholder 3">
            <a:extLst>
              <a:ext uri="{FF2B5EF4-FFF2-40B4-BE49-F238E27FC236}">
                <a16:creationId xmlns:a16="http://schemas.microsoft.com/office/drawing/2014/main" id="{24B98DC1-9AD3-8448-992B-5BACBC858A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p>
        </p:txBody>
      </p:sp>
    </p:spTree>
    <p:extLst>
      <p:ext uri="{BB962C8B-B14F-4D97-AF65-F5344CB8AC3E}">
        <p14:creationId xmlns:p14="http://schemas.microsoft.com/office/powerpoint/2010/main" val="237460124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7223A-D0C4-714A-A46F-DBD1A0DB6121}"/>
              </a:ext>
            </a:extLst>
          </p:cNvPr>
          <p:cNvSpPr>
            <a:spLocks noGrp="1"/>
          </p:cNvSpPr>
          <p:nvPr>
            <p:ph type="title"/>
          </p:nvPr>
        </p:nvSpPr>
        <p:spPr>
          <a:xfrm>
            <a:off x="943276" y="712268"/>
            <a:ext cx="10410524" cy="1193533"/>
          </a:xfrm>
        </p:spPr>
        <p:txBody>
          <a:bodyPr>
            <a:normAutofit/>
          </a:bodyPr>
          <a:lstStyle/>
          <a:p>
            <a:r>
              <a:rPr lang="en-US" sz="3700" b="1" dirty="0">
                <a:solidFill>
                  <a:srgbClr val="FF0000"/>
                </a:solidFill>
              </a:rPr>
              <a:t>African Commission on Human and Peoples’ Rights </a:t>
            </a:r>
            <a:endParaRPr lang="en-US" sz="3700"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CF43BF-4840-6D45-BF26-CEBE4EB61003}"/>
              </a:ext>
            </a:extLst>
          </p:cNvPr>
          <p:cNvSpPr>
            <a:spLocks noGrp="1"/>
          </p:cNvSpPr>
          <p:nvPr>
            <p:ph idx="1"/>
          </p:nvPr>
        </p:nvSpPr>
        <p:spPr>
          <a:xfrm>
            <a:off x="943276" y="1794097"/>
            <a:ext cx="10410524" cy="4358673"/>
          </a:xfrm>
        </p:spPr>
        <p:txBody>
          <a:bodyPr>
            <a:noAutofit/>
          </a:bodyPr>
          <a:lstStyle/>
          <a:p>
            <a:r>
              <a:rPr lang="en-US" sz="2000" dirty="0">
                <a:solidFill>
                  <a:srgbClr val="FFFFFF"/>
                </a:solidFill>
              </a:rPr>
              <a:t>However, the following selection of cases has some relevance:</a:t>
            </a:r>
            <a:endParaRPr lang="en-ZA" sz="2000" dirty="0">
              <a:solidFill>
                <a:srgbClr val="FFFFFF"/>
              </a:solidFill>
            </a:endParaRPr>
          </a:p>
          <a:p>
            <a:pPr lvl="1"/>
            <a:r>
              <a:rPr lang="en-US" sz="2000" dirty="0">
                <a:solidFill>
                  <a:srgbClr val="FFFFFF"/>
                </a:solidFill>
              </a:rPr>
              <a:t>In </a:t>
            </a:r>
            <a:r>
              <a:rPr lang="en-US" sz="2000" i="1" dirty="0">
                <a:solidFill>
                  <a:srgbClr val="FF0000"/>
                </a:solidFill>
              </a:rPr>
              <a:t>Rencontre </a:t>
            </a:r>
            <a:r>
              <a:rPr lang="en-US" sz="2000" i="1" dirty="0" err="1">
                <a:solidFill>
                  <a:srgbClr val="FF0000"/>
                </a:solidFill>
              </a:rPr>
              <a:t>Africaine</a:t>
            </a:r>
            <a:r>
              <a:rPr lang="en-US" sz="2000" i="1" dirty="0">
                <a:solidFill>
                  <a:srgbClr val="FF0000"/>
                </a:solidFill>
              </a:rPr>
              <a:t> pour la </a:t>
            </a:r>
            <a:r>
              <a:rPr lang="en-US" sz="2000" i="1" dirty="0" err="1">
                <a:solidFill>
                  <a:srgbClr val="FF0000"/>
                </a:solidFill>
              </a:rPr>
              <a:t>Défence</a:t>
            </a:r>
            <a:r>
              <a:rPr lang="en-US" sz="2000" i="1" dirty="0">
                <a:solidFill>
                  <a:srgbClr val="FF0000"/>
                </a:solidFill>
              </a:rPr>
              <a:t> des Droits de </a:t>
            </a:r>
            <a:r>
              <a:rPr lang="en-US" sz="2000" i="1" dirty="0" err="1">
                <a:solidFill>
                  <a:srgbClr val="FF0000"/>
                </a:solidFill>
              </a:rPr>
              <a:t>l’Homme</a:t>
            </a:r>
            <a:r>
              <a:rPr lang="en-US" sz="2000" i="1" dirty="0">
                <a:solidFill>
                  <a:srgbClr val="FF0000"/>
                </a:solidFill>
              </a:rPr>
              <a:t> v. Zambia </a:t>
            </a:r>
            <a:r>
              <a:rPr lang="en-US" sz="2000" dirty="0">
                <a:solidFill>
                  <a:srgbClr val="FF0000"/>
                </a:solidFill>
              </a:rPr>
              <a:t>the Commission </a:t>
            </a:r>
            <a:r>
              <a:rPr lang="en-US" sz="2000" dirty="0">
                <a:solidFill>
                  <a:srgbClr val="FFFFFF"/>
                </a:solidFill>
              </a:rPr>
              <a:t>found that the mass expulsion of 517 West African nationals from Zambia without any opportunity to challenge the expulsion was a violation of Art. 12, para. 5 ACHPR. </a:t>
            </a:r>
          </a:p>
          <a:p>
            <a:pPr lvl="1"/>
            <a:r>
              <a:rPr lang="en-US" sz="2000" dirty="0">
                <a:solidFill>
                  <a:srgbClr val="FFFFFF"/>
                </a:solidFill>
              </a:rPr>
              <a:t>In </a:t>
            </a:r>
            <a:r>
              <a:rPr lang="en-US" sz="2000" i="1" dirty="0" err="1">
                <a:solidFill>
                  <a:srgbClr val="FF0000"/>
                </a:solidFill>
              </a:rPr>
              <a:t>Organisation</a:t>
            </a:r>
            <a:r>
              <a:rPr lang="en-US" sz="2000" i="1" dirty="0">
                <a:solidFill>
                  <a:srgbClr val="FF0000"/>
                </a:solidFill>
              </a:rPr>
              <a:t> </a:t>
            </a:r>
            <a:r>
              <a:rPr lang="en-US" sz="2000" i="1" dirty="0" err="1">
                <a:solidFill>
                  <a:srgbClr val="FF0000"/>
                </a:solidFill>
              </a:rPr>
              <a:t>Mondiale</a:t>
            </a:r>
            <a:r>
              <a:rPr lang="en-US" sz="2000" i="1" dirty="0">
                <a:solidFill>
                  <a:srgbClr val="FF0000"/>
                </a:solidFill>
              </a:rPr>
              <a:t> </a:t>
            </a:r>
            <a:r>
              <a:rPr lang="en-US" sz="2000" i="1" dirty="0" err="1">
                <a:solidFill>
                  <a:srgbClr val="FF0000"/>
                </a:solidFill>
              </a:rPr>
              <a:t>contre</a:t>
            </a:r>
            <a:r>
              <a:rPr lang="en-US" sz="2000" i="1" dirty="0">
                <a:solidFill>
                  <a:srgbClr val="FF0000"/>
                </a:solidFill>
              </a:rPr>
              <a:t> la Torture v. Rwanda</a:t>
            </a:r>
            <a:r>
              <a:rPr lang="en-US" sz="2000" dirty="0">
                <a:solidFill>
                  <a:srgbClr val="FF0000"/>
                </a:solidFill>
              </a:rPr>
              <a:t> </a:t>
            </a:r>
            <a:r>
              <a:rPr lang="en-US" sz="2000" dirty="0">
                <a:solidFill>
                  <a:srgbClr val="FFFFFF"/>
                </a:solidFill>
              </a:rPr>
              <a:t>the Commission found that the mass expulsion of Burundian refugees of Hutu identity by the Rwanda government presented a ‘special threat to human rights’</a:t>
            </a:r>
          </a:p>
          <a:p>
            <a:pPr lvl="1"/>
            <a:r>
              <a:rPr lang="en-US" sz="2000" dirty="0">
                <a:solidFill>
                  <a:srgbClr val="FFFFFF"/>
                </a:solidFill>
              </a:rPr>
              <a:t> In </a:t>
            </a:r>
            <a:r>
              <a:rPr lang="en-US" sz="2000" i="1" dirty="0">
                <a:solidFill>
                  <a:srgbClr val="FF0000"/>
                </a:solidFill>
              </a:rPr>
              <a:t>African Institute for Human Rights and Development (on Behalf of Sierra Leonean Refugees in Guinea) v. Guinea</a:t>
            </a:r>
            <a:r>
              <a:rPr lang="en-US" sz="2000" dirty="0">
                <a:solidFill>
                  <a:srgbClr val="FF0000"/>
                </a:solidFill>
              </a:rPr>
              <a:t> </a:t>
            </a:r>
            <a:r>
              <a:rPr lang="en-US" sz="2000" dirty="0">
                <a:solidFill>
                  <a:srgbClr val="FFFFFF"/>
                </a:solidFill>
              </a:rPr>
              <a:t>the Commission ruled that Guinea was in violation of the ACHPR and article IV of the OAU Refugee Convention after the President incited soldiers and civilians over national radio to arrest all Sierra Leonean refugees and detain them in refugee camps. The President’s call led to mass human rights abuses, including eviction, looting, extortion, and arbitrary arrests. As a result, large numbers of refugees were forced to flee Guinea.</a:t>
            </a:r>
            <a:endParaRPr lang="en-ZA" sz="2000" dirty="0">
              <a:solidFill>
                <a:srgbClr val="FFFFFF"/>
              </a:solidFill>
            </a:endParaRPr>
          </a:p>
        </p:txBody>
      </p:sp>
      <p:sp>
        <p:nvSpPr>
          <p:cNvPr id="4" name="Footer Placeholder 3">
            <a:extLst>
              <a:ext uri="{FF2B5EF4-FFF2-40B4-BE49-F238E27FC236}">
                <a16:creationId xmlns:a16="http://schemas.microsoft.com/office/drawing/2014/main" id="{24B98DC1-9AD3-8448-992B-5BACBC858A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endParaRPr lang="en-US" dirty="0">
              <a:solidFill>
                <a:schemeClr val="tx1">
                  <a:alpha val="80000"/>
                </a:schemeClr>
              </a:solidFill>
            </a:endParaRPr>
          </a:p>
        </p:txBody>
      </p:sp>
    </p:spTree>
    <p:extLst>
      <p:ext uri="{BB962C8B-B14F-4D97-AF65-F5344CB8AC3E}">
        <p14:creationId xmlns:p14="http://schemas.microsoft.com/office/powerpoint/2010/main" val="2206435893"/>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7223A-D0C4-714A-A46F-DBD1A0DB6121}"/>
              </a:ext>
            </a:extLst>
          </p:cNvPr>
          <p:cNvSpPr>
            <a:spLocks noGrp="1"/>
          </p:cNvSpPr>
          <p:nvPr>
            <p:ph type="title"/>
          </p:nvPr>
        </p:nvSpPr>
        <p:spPr>
          <a:xfrm>
            <a:off x="943276" y="712268"/>
            <a:ext cx="10410524" cy="1193533"/>
          </a:xfrm>
        </p:spPr>
        <p:txBody>
          <a:bodyPr>
            <a:normAutofit/>
          </a:bodyPr>
          <a:lstStyle/>
          <a:p>
            <a:r>
              <a:rPr lang="en-US" sz="3700" b="1" dirty="0">
                <a:solidFill>
                  <a:srgbClr val="FF0000"/>
                </a:solidFill>
              </a:rPr>
              <a:t>African Commission on Human and Peoples’ Rights </a:t>
            </a:r>
            <a:endParaRPr lang="en-US" sz="3700"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CF43BF-4840-6D45-BF26-CEBE4EB61003}"/>
              </a:ext>
            </a:extLst>
          </p:cNvPr>
          <p:cNvSpPr>
            <a:spLocks noGrp="1"/>
          </p:cNvSpPr>
          <p:nvPr>
            <p:ph idx="1"/>
          </p:nvPr>
        </p:nvSpPr>
        <p:spPr>
          <a:xfrm>
            <a:off x="943276" y="1794097"/>
            <a:ext cx="10410524" cy="4358673"/>
          </a:xfrm>
        </p:spPr>
        <p:txBody>
          <a:bodyPr>
            <a:noAutofit/>
          </a:bodyPr>
          <a:lstStyle/>
          <a:p>
            <a:r>
              <a:rPr lang="en-US" sz="2400" dirty="0">
                <a:solidFill>
                  <a:srgbClr val="FFFFFF"/>
                </a:solidFill>
              </a:rPr>
              <a:t>In </a:t>
            </a:r>
            <a:r>
              <a:rPr lang="en-US" sz="2400" i="1" dirty="0">
                <a:solidFill>
                  <a:srgbClr val="FF0000"/>
                </a:solidFill>
              </a:rPr>
              <a:t>Union </a:t>
            </a:r>
            <a:r>
              <a:rPr lang="en-US" sz="2400" i="1" dirty="0" err="1">
                <a:solidFill>
                  <a:srgbClr val="FF0000"/>
                </a:solidFill>
              </a:rPr>
              <a:t>interafricaine</a:t>
            </a:r>
            <a:r>
              <a:rPr lang="en-US" sz="2400" i="1" dirty="0">
                <a:solidFill>
                  <a:srgbClr val="FF0000"/>
                </a:solidFill>
              </a:rPr>
              <a:t> des droits de </a:t>
            </a:r>
            <a:r>
              <a:rPr lang="en-US" sz="2400" i="1" dirty="0" err="1">
                <a:solidFill>
                  <a:srgbClr val="FF0000"/>
                </a:solidFill>
              </a:rPr>
              <a:t>l’homme</a:t>
            </a:r>
            <a:r>
              <a:rPr lang="en-US" sz="2400" i="1" dirty="0">
                <a:solidFill>
                  <a:srgbClr val="FF0000"/>
                </a:solidFill>
              </a:rPr>
              <a:t> and others v Angola </a:t>
            </a:r>
            <a:r>
              <a:rPr lang="en-US" sz="2400" dirty="0">
                <a:solidFill>
                  <a:srgbClr val="FFFFFF"/>
                </a:solidFill>
              </a:rPr>
              <a:t>it was held that the mass expulsion of West Africans  infringed on the rights to non-discrimination, the right to have one’s counsel heard, as well as the provisions against the expulsion </a:t>
            </a:r>
          </a:p>
          <a:p>
            <a:pPr lvl="0"/>
            <a:r>
              <a:rPr lang="en-US" sz="2400" dirty="0">
                <a:solidFill>
                  <a:srgbClr val="FFFFFF"/>
                </a:solidFill>
              </a:rPr>
              <a:t>In the matter of </a:t>
            </a:r>
            <a:r>
              <a:rPr lang="en-US" sz="2400" i="1" dirty="0">
                <a:solidFill>
                  <a:srgbClr val="FF0000"/>
                </a:solidFill>
              </a:rPr>
              <a:t>John D Ouko v Kenya</a:t>
            </a:r>
            <a:r>
              <a:rPr lang="en-US" sz="2400" dirty="0">
                <a:solidFill>
                  <a:srgbClr val="FFFFFF"/>
                </a:solidFill>
              </a:rPr>
              <a:t>, the Commission held Kenya, as country of origin, responsible for human rights violations of a student activist, including his arrest and detention in inhumane conditions that led to the flight of a student leader into exile.</a:t>
            </a:r>
            <a:endParaRPr lang="en-ZA" sz="2400" dirty="0">
              <a:solidFill>
                <a:srgbClr val="FFFFFF"/>
              </a:solidFill>
            </a:endParaRPr>
          </a:p>
          <a:p>
            <a:pPr lvl="0"/>
            <a:r>
              <a:rPr lang="en-US" sz="2400" dirty="0">
                <a:solidFill>
                  <a:srgbClr val="FFFFFF"/>
                </a:solidFill>
              </a:rPr>
              <a:t>In matters of </a:t>
            </a:r>
            <a:r>
              <a:rPr lang="en-US" sz="2400" i="1" dirty="0">
                <a:solidFill>
                  <a:srgbClr val="FF0000"/>
                </a:solidFill>
              </a:rPr>
              <a:t>Malawi African Association and Others v Mauritania </a:t>
            </a:r>
            <a:r>
              <a:rPr lang="en-US" sz="2400" dirty="0">
                <a:solidFill>
                  <a:srgbClr val="FFFFFF"/>
                </a:solidFill>
              </a:rPr>
              <a:t>and</a:t>
            </a:r>
            <a:r>
              <a:rPr lang="en-US" sz="2400" i="1" dirty="0">
                <a:solidFill>
                  <a:srgbClr val="FFFFFF"/>
                </a:solidFill>
              </a:rPr>
              <a:t> </a:t>
            </a:r>
            <a:r>
              <a:rPr lang="en-US" sz="2400" i="1" dirty="0">
                <a:solidFill>
                  <a:srgbClr val="FF0000"/>
                </a:solidFill>
              </a:rPr>
              <a:t>Sudan Human Rights </a:t>
            </a:r>
            <a:r>
              <a:rPr lang="en-US" sz="2400" i="1" dirty="0" err="1">
                <a:solidFill>
                  <a:srgbClr val="FF0000"/>
                </a:solidFill>
              </a:rPr>
              <a:t>Organisation</a:t>
            </a:r>
            <a:r>
              <a:rPr lang="en-US" sz="2400" i="1" dirty="0">
                <a:solidFill>
                  <a:srgbClr val="FF0000"/>
                </a:solidFill>
              </a:rPr>
              <a:t> &amp; Centre on Housing Rights and Evictions (COHRE) v Sudan</a:t>
            </a:r>
            <a:r>
              <a:rPr lang="en-US" sz="2400" i="1" dirty="0">
                <a:solidFill>
                  <a:srgbClr val="FFFFFF"/>
                </a:solidFill>
              </a:rPr>
              <a:t>, </a:t>
            </a:r>
            <a:r>
              <a:rPr lang="en-US" sz="2400" dirty="0">
                <a:solidFill>
                  <a:srgbClr val="FFFFFF"/>
                </a:solidFill>
              </a:rPr>
              <a:t>the Commission addressed the responsibilities of refugee-producing states to returning refugees</a:t>
            </a:r>
            <a:endParaRPr lang="en-ZA" sz="2400" dirty="0">
              <a:solidFill>
                <a:srgbClr val="FFFFFF"/>
              </a:solidFill>
            </a:endParaRPr>
          </a:p>
        </p:txBody>
      </p:sp>
      <p:sp>
        <p:nvSpPr>
          <p:cNvPr id="4" name="Footer Placeholder 3">
            <a:extLst>
              <a:ext uri="{FF2B5EF4-FFF2-40B4-BE49-F238E27FC236}">
                <a16:creationId xmlns:a16="http://schemas.microsoft.com/office/drawing/2014/main" id="{24B98DC1-9AD3-8448-992B-5BACBC858A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endParaRPr lang="en-US" dirty="0">
              <a:solidFill>
                <a:schemeClr val="tx1">
                  <a:alpha val="80000"/>
                </a:schemeClr>
              </a:solidFill>
            </a:endParaRPr>
          </a:p>
        </p:txBody>
      </p:sp>
    </p:spTree>
    <p:extLst>
      <p:ext uri="{BB962C8B-B14F-4D97-AF65-F5344CB8AC3E}">
        <p14:creationId xmlns:p14="http://schemas.microsoft.com/office/powerpoint/2010/main" val="243641001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7223A-D0C4-714A-A46F-DBD1A0DB6121}"/>
              </a:ext>
            </a:extLst>
          </p:cNvPr>
          <p:cNvSpPr>
            <a:spLocks noGrp="1"/>
          </p:cNvSpPr>
          <p:nvPr>
            <p:ph type="title"/>
          </p:nvPr>
        </p:nvSpPr>
        <p:spPr>
          <a:xfrm>
            <a:off x="943276" y="712268"/>
            <a:ext cx="10410524" cy="1193533"/>
          </a:xfrm>
        </p:spPr>
        <p:txBody>
          <a:bodyPr>
            <a:normAutofit/>
          </a:bodyPr>
          <a:lstStyle/>
          <a:p>
            <a:r>
              <a:rPr lang="en-US" sz="3700" b="1" dirty="0">
                <a:solidFill>
                  <a:srgbClr val="FF0000"/>
                </a:solidFill>
              </a:rPr>
              <a:t>African Commission on Human and Peoples’ Rights </a:t>
            </a:r>
            <a:endParaRPr lang="en-US" sz="3700"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CF43BF-4840-6D45-BF26-CEBE4EB61003}"/>
              </a:ext>
            </a:extLst>
          </p:cNvPr>
          <p:cNvSpPr>
            <a:spLocks noGrp="1"/>
          </p:cNvSpPr>
          <p:nvPr>
            <p:ph idx="1"/>
          </p:nvPr>
        </p:nvSpPr>
        <p:spPr>
          <a:xfrm>
            <a:off x="943276" y="1794097"/>
            <a:ext cx="10410524" cy="4358673"/>
          </a:xfrm>
        </p:spPr>
        <p:txBody>
          <a:bodyPr>
            <a:noAutofit/>
          </a:bodyPr>
          <a:lstStyle/>
          <a:p>
            <a:r>
              <a:rPr lang="en-US" sz="2400" dirty="0"/>
              <a:t>In 2000 the Commission and UNHCR set out to strengthen the Commission’s capacity to monitor States’ compliance with the OAU Refugee Convention and to encourage States to implement the OAU Refugee Convention in domestic law. </a:t>
            </a:r>
          </a:p>
          <a:p>
            <a:pPr marL="0" indent="0">
              <a:buNone/>
            </a:pPr>
            <a:endParaRPr lang="en-US" sz="2400" dirty="0"/>
          </a:p>
          <a:p>
            <a:r>
              <a:rPr lang="en-US" sz="2400" dirty="0"/>
              <a:t>This process culminated in the signing of a memorandum of understanding that specified areas of cooperation including research, information sharing, training and joint action to implement resolution on refugees. Yet, little progress was made to implement these measures and the initiative to establish the commission as a regional mechanism to enforce the OAU Refugee Convention remains has not been achieved.</a:t>
            </a:r>
            <a:endParaRPr lang="en-ZA" sz="2400" dirty="0"/>
          </a:p>
        </p:txBody>
      </p:sp>
      <p:sp>
        <p:nvSpPr>
          <p:cNvPr id="4" name="Footer Placeholder 3">
            <a:extLst>
              <a:ext uri="{FF2B5EF4-FFF2-40B4-BE49-F238E27FC236}">
                <a16:creationId xmlns:a16="http://schemas.microsoft.com/office/drawing/2014/main" id="{24B98DC1-9AD3-8448-992B-5BACBC858A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endParaRPr lang="en-US" dirty="0">
              <a:solidFill>
                <a:schemeClr val="tx1">
                  <a:alpha val="80000"/>
                </a:schemeClr>
              </a:solidFill>
            </a:endParaRPr>
          </a:p>
        </p:txBody>
      </p:sp>
    </p:spTree>
    <p:extLst>
      <p:ext uri="{BB962C8B-B14F-4D97-AF65-F5344CB8AC3E}">
        <p14:creationId xmlns:p14="http://schemas.microsoft.com/office/powerpoint/2010/main" val="75683161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7223A-D0C4-714A-A46F-DBD1A0DB6121}"/>
              </a:ext>
            </a:extLst>
          </p:cNvPr>
          <p:cNvSpPr>
            <a:spLocks noGrp="1"/>
          </p:cNvSpPr>
          <p:nvPr>
            <p:ph type="title"/>
          </p:nvPr>
        </p:nvSpPr>
        <p:spPr>
          <a:xfrm>
            <a:off x="943276" y="712268"/>
            <a:ext cx="10410524" cy="1193533"/>
          </a:xfrm>
        </p:spPr>
        <p:txBody>
          <a:bodyPr>
            <a:normAutofit/>
          </a:bodyPr>
          <a:lstStyle/>
          <a:p>
            <a:r>
              <a:rPr lang="en-US" sz="3700" b="1" dirty="0">
                <a:solidFill>
                  <a:srgbClr val="FF0000"/>
                </a:solidFill>
              </a:rPr>
              <a:t>African Commission on Human and Peoples’ Rights </a:t>
            </a:r>
            <a:endParaRPr lang="en-US" sz="3700" dirty="0">
              <a:solidFill>
                <a:srgbClr val="FF0000"/>
              </a:solidFill>
            </a:endParaRPr>
          </a:p>
        </p:txBody>
      </p:sp>
      <p:cxnSp>
        <p:nvCxnSpPr>
          <p:cNvPr id="11" name="Straight Connector 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CF43BF-4840-6D45-BF26-CEBE4EB61003}"/>
              </a:ext>
            </a:extLst>
          </p:cNvPr>
          <p:cNvSpPr>
            <a:spLocks noGrp="1"/>
          </p:cNvSpPr>
          <p:nvPr>
            <p:ph idx="1"/>
          </p:nvPr>
        </p:nvSpPr>
        <p:spPr>
          <a:xfrm>
            <a:off x="943276" y="1794097"/>
            <a:ext cx="10410524" cy="4358673"/>
          </a:xfrm>
        </p:spPr>
        <p:txBody>
          <a:bodyPr>
            <a:noAutofit/>
          </a:bodyPr>
          <a:lstStyle/>
          <a:p>
            <a:r>
              <a:rPr lang="en-US" sz="2000" dirty="0"/>
              <a:t>In 2004, the Commission established the Special Rapporteur on Refugees, Asylum Seekers and Internally Displaced Persons with the following powers:</a:t>
            </a:r>
          </a:p>
          <a:p>
            <a:pPr lvl="1"/>
            <a:r>
              <a:rPr lang="en-US" sz="1800" dirty="0"/>
              <a:t>to receive, examine and act upon information on the situation of refugees, asylum seekers and internally displaced persons in Africa;</a:t>
            </a:r>
            <a:endParaRPr lang="en-ZA" sz="1800" dirty="0"/>
          </a:p>
          <a:p>
            <a:pPr lvl="1"/>
            <a:r>
              <a:rPr lang="en-US" sz="1800" dirty="0"/>
              <a:t>to undertake studies, research and other related activities to examine appropriate ways to strengthen the protection of refugees and internally displaced persons;</a:t>
            </a:r>
            <a:endParaRPr lang="en-ZA" sz="1800" dirty="0"/>
          </a:p>
          <a:p>
            <a:pPr lvl="1"/>
            <a:r>
              <a:rPr lang="en-US" sz="1800" dirty="0"/>
              <a:t>to undertake fact-finding missions, investigations, visits and other appropriate activities to refugee camps and camps for internally displaced persons;</a:t>
            </a:r>
            <a:endParaRPr lang="en-ZA" sz="1800" dirty="0"/>
          </a:p>
          <a:p>
            <a:pPr lvl="1"/>
            <a:r>
              <a:rPr lang="en-GB" sz="1800" dirty="0"/>
              <a:t>cooperate and engage in dialogue with member states, national human rights institutions, relevant intergovernmental and non-governmental bodies, international and regional mechanisms involved in the promotion and protection of the rights of refugees, asylum seekers and internally displaced persons;</a:t>
            </a:r>
            <a:r>
              <a:rPr lang="en-ZA" sz="1800" dirty="0"/>
              <a:t> </a:t>
            </a:r>
          </a:p>
          <a:p>
            <a:pPr lvl="1"/>
            <a:r>
              <a:rPr lang="en-US" sz="1800" dirty="0"/>
              <a:t>to assist AU member States to develop appropriate policies and laws for the effective protection of refugees and internally displaced persons; and</a:t>
            </a:r>
            <a:endParaRPr lang="en-ZA" sz="1800" dirty="0"/>
          </a:p>
          <a:p>
            <a:pPr lvl="1"/>
            <a:r>
              <a:rPr lang="en-US" sz="1800" dirty="0"/>
              <a:t>to submit regular reports to the ordinary sessions of the Commission.</a:t>
            </a:r>
            <a:endParaRPr lang="en-ZA" sz="1800" dirty="0"/>
          </a:p>
        </p:txBody>
      </p:sp>
      <p:sp>
        <p:nvSpPr>
          <p:cNvPr id="4" name="Footer Placeholder 3">
            <a:extLst>
              <a:ext uri="{FF2B5EF4-FFF2-40B4-BE49-F238E27FC236}">
                <a16:creationId xmlns:a16="http://schemas.microsoft.com/office/drawing/2014/main" id="{24B98DC1-9AD3-8448-992B-5BACBC858A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alpha val="80000"/>
                  </a:schemeClr>
                </a:solidFill>
              </a:rPr>
              <a:t>2024 IARMJ Africa Chapter Conference</a:t>
            </a:r>
            <a:endParaRPr lang="en-US" dirty="0">
              <a:solidFill>
                <a:schemeClr val="tx1">
                  <a:alpha val="80000"/>
                </a:schemeClr>
              </a:solidFill>
            </a:endParaRPr>
          </a:p>
        </p:txBody>
      </p:sp>
    </p:spTree>
    <p:extLst>
      <p:ext uri="{BB962C8B-B14F-4D97-AF65-F5344CB8AC3E}">
        <p14:creationId xmlns:p14="http://schemas.microsoft.com/office/powerpoint/2010/main" val="344039577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223A-D0C4-714A-A46F-DBD1A0DB6121}"/>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sz="3400" dirty="0"/>
              <a:t>The </a:t>
            </a:r>
            <a:r>
              <a:rPr lang="en-US" sz="3400" dirty="0">
                <a:solidFill>
                  <a:srgbClr val="FF0000"/>
                </a:solidFill>
              </a:rPr>
              <a:t>African Court </a:t>
            </a:r>
            <a:r>
              <a:rPr lang="en-US" sz="3400" dirty="0"/>
              <a:t>on Human and Peoples’ Rights</a:t>
            </a:r>
          </a:p>
        </p:txBody>
      </p:sp>
      <p:sp>
        <p:nvSpPr>
          <p:cNvPr id="12" name="Freeform: Shape 11">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Placeholder 6" descr="A picture containing building, outdoor, several&#10;&#10;Description automatically generated">
            <a:extLst>
              <a:ext uri="{FF2B5EF4-FFF2-40B4-BE49-F238E27FC236}">
                <a16:creationId xmlns:a16="http://schemas.microsoft.com/office/drawing/2014/main" id="{65E08405-4337-EB4C-896B-02663E9A29C0}"/>
              </a:ext>
            </a:extLst>
          </p:cNvPr>
          <p:cNvPicPr>
            <a:picLocks noGrp="1" noChangeAspect="1"/>
          </p:cNvPicPr>
          <p:nvPr>
            <p:ph type="pic" idx="1"/>
          </p:nvPr>
        </p:nvPicPr>
        <p:blipFill rotWithShape="1">
          <a:blip r:embed="rId2"/>
          <a:srcRect l="16764" r="17658" b="1"/>
          <a:stretch/>
        </p:blipFill>
        <p:spPr>
          <a:xfrm>
            <a:off x="136547" y="0"/>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07CF43BF-4840-6D45-BF26-CEBE4EB61003}"/>
              </a:ext>
            </a:extLst>
          </p:cNvPr>
          <p:cNvSpPr>
            <a:spLocks noGrp="1"/>
          </p:cNvSpPr>
          <p:nvPr>
            <p:ph type="body" sz="half" idx="2"/>
          </p:nvPr>
        </p:nvSpPr>
        <p:spPr>
          <a:xfrm>
            <a:off x="5370786" y="2449984"/>
            <a:ext cx="6601157" cy="3749648"/>
          </a:xfrm>
        </p:spPr>
        <p:txBody>
          <a:bodyPr vert="horz" lIns="91440" tIns="45720" rIns="91440" bIns="45720" rtlCol="0" anchor="t">
            <a:noAutofit/>
          </a:bodyPr>
          <a:lstStyle/>
          <a:p>
            <a:r>
              <a:rPr lang="en-US" sz="1800" dirty="0"/>
              <a:t>The African Court on Human and Peoples’ Rights came into operation in 2004 following the adoption of the African Court Protocol, establishing a regional court with eleven judges elected by the AU Assembly. </a:t>
            </a:r>
          </a:p>
          <a:p>
            <a:r>
              <a:rPr lang="en-US" sz="1800" dirty="0"/>
              <a:t>The Court has jurisdiction to hear cases concerning the African Charter, its own protocol and any other relevant human rights instrument, including the OAU Refugee Convention, ratified by the states concerned. </a:t>
            </a:r>
          </a:p>
          <a:p>
            <a:r>
              <a:rPr lang="en-US" sz="1800" dirty="0"/>
              <a:t>However, the Court’s rules on standing prohibits an individual or non-governmental </a:t>
            </a:r>
            <a:r>
              <a:rPr lang="en-US" sz="1800" dirty="0" err="1"/>
              <a:t>organisations</a:t>
            </a:r>
            <a:r>
              <a:rPr lang="en-US" sz="1800" dirty="0"/>
              <a:t> from litigating cases unless the state in question has filed a declaration in terms of article 34(6) allowing such individuals and </a:t>
            </a:r>
            <a:r>
              <a:rPr lang="en-US" sz="1800" dirty="0" err="1"/>
              <a:t>organisations</a:t>
            </a:r>
            <a:r>
              <a:rPr lang="en-US" sz="1800" dirty="0"/>
              <a:t> legal standing to do so. As a result, the Court has not yet adjudicated a refugee matter.</a:t>
            </a:r>
          </a:p>
        </p:txBody>
      </p:sp>
      <p:sp>
        <p:nvSpPr>
          <p:cNvPr id="4" name="Footer Placeholder 3">
            <a:extLst>
              <a:ext uri="{FF2B5EF4-FFF2-40B4-BE49-F238E27FC236}">
                <a16:creationId xmlns:a16="http://schemas.microsoft.com/office/drawing/2014/main" id="{24B98DC1-9AD3-8448-992B-5BACBC858A06}"/>
              </a:ext>
            </a:extLst>
          </p:cNvPr>
          <p:cNvSpPr>
            <a:spLocks noGrp="1"/>
          </p:cNvSpPr>
          <p:nvPr>
            <p:ph type="ftr" sz="quarter" idx="11"/>
          </p:nvPr>
        </p:nvSpPr>
        <p:spPr>
          <a:xfrm>
            <a:off x="6053666" y="6199632"/>
            <a:ext cx="4802755" cy="365760"/>
          </a:xfrm>
        </p:spPr>
        <p:txBody>
          <a:bodyPr vert="horz" lIns="91440" tIns="45720" rIns="91440" bIns="45720" rtlCol="0" anchor="ctr">
            <a:normAutofit/>
          </a:bodyPr>
          <a:lstStyle/>
          <a:p>
            <a:pPr algn="r">
              <a:spcAft>
                <a:spcPts val="600"/>
              </a:spcAft>
              <a:defRPr/>
            </a:pPr>
            <a:r>
              <a:rPr lang="en-US" sz="1100" kern="1200">
                <a:solidFill>
                  <a:schemeClr val="tx1">
                    <a:alpha val="80000"/>
                  </a:schemeClr>
                </a:solidFill>
                <a:latin typeface="Calibri" panose="020F0502020204030204"/>
                <a:ea typeface="+mn-ea"/>
                <a:cs typeface="+mn-cs"/>
              </a:rPr>
              <a:t>2024 IARMJ Africa Chapter Conference</a:t>
            </a:r>
            <a:endParaRPr lang="en-US" sz="1100" kern="1200" dirty="0">
              <a:solidFill>
                <a:schemeClr val="tx1">
                  <a:alpha val="80000"/>
                </a:schemeClr>
              </a:solidFill>
              <a:latin typeface="Calibri" panose="020F0502020204030204"/>
              <a:ea typeface="+mn-ea"/>
              <a:cs typeface="+mn-cs"/>
            </a:endParaRPr>
          </a:p>
        </p:txBody>
      </p:sp>
    </p:spTree>
    <p:extLst>
      <p:ext uri="{BB962C8B-B14F-4D97-AF65-F5344CB8AC3E}">
        <p14:creationId xmlns:p14="http://schemas.microsoft.com/office/powerpoint/2010/main" val="67491924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GB" dirty="0"/>
              <a:t>Protecting the stranger  / concept of hospitality in the ancient </a:t>
            </a:r>
            <a:r>
              <a:rPr lang="en-GB" dirty="0">
                <a:solidFill>
                  <a:srgbClr val="FF0000"/>
                </a:solidFill>
              </a:rPr>
              <a:t>Arab world</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pPr lvl="1"/>
            <a:r>
              <a:rPr lang="en-GB" sz="2000" dirty="0"/>
              <a:t>The tradition of sheltering and protecting strangers is deeply embedded in human history, especially within early Islamic practices. </a:t>
            </a:r>
          </a:p>
          <a:p>
            <a:pPr lvl="1"/>
            <a:r>
              <a:rPr lang="en-GB" sz="2000" dirty="0"/>
              <a:t>One significant example is the </a:t>
            </a:r>
            <a:r>
              <a:rPr lang="en-GB" sz="2000" b="1" i="1" dirty="0" err="1">
                <a:solidFill>
                  <a:srgbClr val="FF0000"/>
                </a:solidFill>
              </a:rPr>
              <a:t>ijara</a:t>
            </a:r>
            <a:r>
              <a:rPr lang="en-GB" sz="2000" dirty="0"/>
              <a:t>, a tribal custom that the Prophet Muhammad himself benefited from. This practice, rooted in the tribal humanism of desert Arabs, offered hospitality and legal immunity to wayfaring strangers. </a:t>
            </a:r>
          </a:p>
          <a:p>
            <a:pPr lvl="1"/>
            <a:r>
              <a:rPr lang="en-GB" sz="2000" dirty="0"/>
              <a:t>In early Islamic times, the principle of </a:t>
            </a:r>
            <a:r>
              <a:rPr lang="en-GB" sz="2000" b="1" i="1" dirty="0" err="1">
                <a:solidFill>
                  <a:srgbClr val="FF0000"/>
                </a:solidFill>
              </a:rPr>
              <a:t>aman</a:t>
            </a:r>
            <a:r>
              <a:rPr lang="en-GB" sz="2000" dirty="0"/>
              <a:t>—temporary protection—was extended to strangers seeking refuge in the lands of Islam. Every tribe, town, and country was expected to provide asylum and protection to those on its territory, regardless of their circumstances. </a:t>
            </a:r>
          </a:p>
          <a:p>
            <a:pPr lvl="1"/>
            <a:r>
              <a:rPr lang="en-GB" sz="2000" dirty="0"/>
              <a:t>Under </a:t>
            </a:r>
            <a:r>
              <a:rPr lang="en-GB" sz="2000" b="1" i="1" dirty="0" err="1">
                <a:solidFill>
                  <a:srgbClr val="FF0000"/>
                </a:solidFill>
              </a:rPr>
              <a:t>aman</a:t>
            </a:r>
            <a:r>
              <a:rPr lang="en-GB" sz="2000" dirty="0"/>
              <a:t>, strangers could rely on the collective protection of their host, with the entire family or community ensuring their safety. The Sharia further enshrined this obligation, calling on Muslims to grant asylum and safeguard non-Muslim strangers fleeing persecution, particularly in times of war, thus reflecting Islam’s broader principles of mercy, protection, and justice for those in need.</a:t>
            </a:r>
            <a:endParaRPr lang="en-US" altLang="en-US" sz="2000" dirty="0"/>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81027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GB" dirty="0"/>
              <a:t>The Concept of </a:t>
            </a:r>
            <a:r>
              <a:rPr lang="en-GB" dirty="0">
                <a:solidFill>
                  <a:srgbClr val="FF0000"/>
                </a:solidFill>
              </a:rPr>
              <a:t>Church Sanctuary </a:t>
            </a:r>
            <a:r>
              <a:rPr lang="en-GB" dirty="0"/>
              <a:t>and its Judeo-Christian Roots</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Autofit/>
          </a:bodyPr>
          <a:lstStyle/>
          <a:p>
            <a:pPr>
              <a:spcBef>
                <a:spcPts val="0"/>
              </a:spcBef>
              <a:spcAft>
                <a:spcPts val="600"/>
              </a:spcAft>
            </a:pPr>
            <a:r>
              <a:rPr lang="en-GB" sz="2000" b="1" dirty="0"/>
              <a:t>Definition of Church Sanctuary: </a:t>
            </a:r>
          </a:p>
          <a:p>
            <a:pPr lvl="1">
              <a:spcBef>
                <a:spcPts val="0"/>
              </a:spcBef>
              <a:spcAft>
                <a:spcPts val="600"/>
              </a:spcAft>
            </a:pPr>
            <a:r>
              <a:rPr lang="en-GB" sz="2000" dirty="0"/>
              <a:t>The practice of offering protection or refuge within a church. Shielding individuals from arrest, punishment, or harm.</a:t>
            </a:r>
          </a:p>
          <a:p>
            <a:pPr>
              <a:spcBef>
                <a:spcPts val="0"/>
              </a:spcBef>
              <a:spcAft>
                <a:spcPts val="600"/>
              </a:spcAft>
            </a:pPr>
            <a:r>
              <a:rPr lang="en-GB" sz="2000" b="1" dirty="0"/>
              <a:t>Judeo-Christian Heritage: </a:t>
            </a:r>
          </a:p>
          <a:p>
            <a:pPr lvl="1">
              <a:spcBef>
                <a:spcPts val="0"/>
              </a:spcBef>
              <a:spcAft>
                <a:spcPts val="600"/>
              </a:spcAft>
            </a:pPr>
            <a:r>
              <a:rPr lang="en-GB" sz="2000" dirty="0"/>
              <a:t>Old Testament Roots</a:t>
            </a:r>
          </a:p>
          <a:p>
            <a:pPr lvl="1">
              <a:spcBef>
                <a:spcPts val="0"/>
              </a:spcBef>
              <a:spcAft>
                <a:spcPts val="600"/>
              </a:spcAft>
            </a:pPr>
            <a:r>
              <a:rPr lang="en-GB" sz="2000" dirty="0"/>
              <a:t>"Cities of Refuge" (Numbers 35:9-28) established as safe zones.</a:t>
            </a:r>
          </a:p>
          <a:p>
            <a:pPr lvl="1">
              <a:spcBef>
                <a:spcPts val="0"/>
              </a:spcBef>
              <a:spcAft>
                <a:spcPts val="600"/>
              </a:spcAft>
            </a:pPr>
            <a:r>
              <a:rPr lang="en-GB" sz="2000" dirty="0"/>
              <a:t>Provided protection to those accused of manslaughter until a fair trial.</a:t>
            </a:r>
          </a:p>
          <a:p>
            <a:pPr lvl="1">
              <a:spcBef>
                <a:spcPts val="0"/>
              </a:spcBef>
              <a:spcAft>
                <a:spcPts val="600"/>
              </a:spcAft>
            </a:pPr>
            <a:r>
              <a:rPr lang="en-GB" sz="2000" dirty="0"/>
              <a:t>Sacred spaces seen as places of justice and mercy.</a:t>
            </a:r>
          </a:p>
          <a:p>
            <a:pPr>
              <a:spcBef>
                <a:spcPts val="0"/>
              </a:spcBef>
              <a:spcAft>
                <a:spcPts val="600"/>
              </a:spcAft>
            </a:pPr>
            <a:r>
              <a:rPr lang="en-GB" sz="2000" b="1" dirty="0"/>
              <a:t>Early Christian Tradition</a:t>
            </a:r>
          </a:p>
          <a:p>
            <a:pPr lvl="1">
              <a:spcBef>
                <a:spcPts val="0"/>
              </a:spcBef>
              <a:spcAft>
                <a:spcPts val="600"/>
              </a:spcAft>
            </a:pPr>
            <a:r>
              <a:rPr lang="en-GB" sz="2000" dirty="0"/>
              <a:t>4th Century onwards, churches became sanctuaries for those facing unjust punishment or persecution. Reflecting divine mercy, offering temporary refuge while cases were considered. Physical church boundaries symbolized moral authority and spiritual protection.</a:t>
            </a:r>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77876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GB"/>
              <a:t>African traditions</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Autofit/>
          </a:bodyPr>
          <a:lstStyle/>
          <a:p>
            <a:pPr marL="457200" lvl="1" indent="0">
              <a:buNone/>
            </a:pPr>
            <a:r>
              <a:rPr lang="en-ZA" sz="2000" dirty="0">
                <a:latin typeface="+mj-lt"/>
              </a:rPr>
              <a:t>Traditional </a:t>
            </a:r>
            <a:r>
              <a:rPr lang="en-ZA" sz="2000" b="0" i="0" u="none" strike="noStrike" dirty="0">
                <a:effectLst/>
                <a:latin typeface="+mj-lt"/>
              </a:rPr>
              <a:t>African principles of sanctuary and protection for those seeking refuge are deeply rooted in the continent's diverse cultural, ethical, and social frameworks. These principles vary across different African cultures but share common themes of hospitality, community responsibility, and respect for human dignity.</a:t>
            </a:r>
            <a:endParaRPr lang="en-ZA" sz="2000" b="1" dirty="0">
              <a:latin typeface="+mj-lt"/>
            </a:endParaRPr>
          </a:p>
          <a:p>
            <a:pPr marL="457200" lvl="1" indent="0">
              <a:buNone/>
            </a:pPr>
            <a:endParaRPr lang="en-ZA" sz="2000" b="1" dirty="0">
              <a:latin typeface="+mj-lt"/>
            </a:endParaRPr>
          </a:p>
          <a:p>
            <a:pPr marL="457200" lvl="1" indent="0">
              <a:buNone/>
            </a:pPr>
            <a:r>
              <a:rPr lang="en-ZA" sz="2000" b="1" dirty="0">
                <a:latin typeface="+mj-lt"/>
              </a:rPr>
              <a:t>Southern Africa - Ubuntu</a:t>
            </a:r>
          </a:p>
          <a:p>
            <a:pPr marL="457200" lvl="1" indent="0">
              <a:buNone/>
            </a:pPr>
            <a:r>
              <a:rPr lang="en-ZA" sz="2000" b="0" i="0" u="none" strike="noStrike" dirty="0">
                <a:effectLst/>
                <a:latin typeface="+mj-lt"/>
              </a:rPr>
              <a:t>This philosophy emphasizes 'I am because we are', underscoring the interconnectedness of people and communities. In the context of sanctuary and protection, Ubuntu advocates for a deep sense of shared humanity, where taking in and protecting refugees and those in need is seen as a responsibility and an extension of one's own well-being.</a:t>
            </a:r>
            <a:endParaRPr lang="en-ZA" sz="2000" b="1" dirty="0">
              <a:latin typeface="+mj-lt"/>
            </a:endParaRPr>
          </a:p>
          <a:p>
            <a:pPr marL="457200" lvl="1" indent="0">
              <a:buNone/>
            </a:pPr>
            <a:endParaRPr lang="en-ZA" sz="2000" b="1" dirty="0">
              <a:latin typeface="+mj-lt"/>
            </a:endParaRPr>
          </a:p>
          <a:p>
            <a:pPr marL="457200" lvl="1" indent="0">
              <a:buNone/>
            </a:pPr>
            <a:r>
              <a:rPr lang="en-ZA" sz="2000" b="1" dirty="0">
                <a:latin typeface="+mj-lt"/>
              </a:rPr>
              <a:t>West Africa - Ashanti</a:t>
            </a:r>
            <a:endParaRPr lang="en-ZA" sz="2000" b="1" i="0" u="none" strike="noStrike" dirty="0">
              <a:effectLst/>
              <a:latin typeface="+mj-lt"/>
            </a:endParaRPr>
          </a:p>
          <a:p>
            <a:pPr marL="457200" lvl="1" indent="0">
              <a:buNone/>
            </a:pPr>
            <a:r>
              <a:rPr lang="en-ZA" sz="2000" dirty="0">
                <a:effectLst/>
                <a:latin typeface="+mj-lt"/>
                <a:ea typeface="Calibri" panose="020F0502020204030204" pitchFamily="34" charset="0"/>
                <a:cs typeface="Times New Roman" panose="02020603050405020304" pitchFamily="18" charset="0"/>
              </a:rPr>
              <a:t>In traditional Ashanti culture in Ghana, the protection of strangers and guests is a significant aspect of their social and ethical values. This tradition, rooted in their history and cultural practices, reflects a broader African ethos of hospitality and communal responsibility. </a:t>
            </a:r>
            <a:endParaRPr lang="en-US" altLang="en-US" sz="2000" dirty="0">
              <a:latin typeface="+mj-lt"/>
            </a:endParaRPr>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4539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GB" dirty="0">
                <a:solidFill>
                  <a:srgbClr val="FF0000"/>
                </a:solidFill>
              </a:rPr>
              <a:t>Early efforts </a:t>
            </a:r>
            <a:r>
              <a:rPr lang="en-GB" dirty="0"/>
              <a:t>to establish international mechanisms to protect refugees</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pPr lvl="1"/>
            <a:r>
              <a:rPr lang="en-GB" sz="2200" dirty="0"/>
              <a:t>Refugees may have been around as long as history but an awareness of the responsibility of the international community to provide them protection and help them solve their problems dates only from the time of the League of Nations. </a:t>
            </a:r>
          </a:p>
          <a:p>
            <a:pPr marL="457200" lvl="1" indent="0">
              <a:buNone/>
            </a:pPr>
            <a:endParaRPr lang="en-GB" sz="2200" dirty="0"/>
          </a:p>
          <a:p>
            <a:pPr lvl="1"/>
            <a:r>
              <a:rPr lang="en-GB" sz="2200" dirty="0"/>
              <a:t>The first demonstration of this international solidarity emerged after World War I, to deal with mass movements linked mainly to the Russian Revolution and the collapse of the Ottoman Empire. </a:t>
            </a:r>
          </a:p>
          <a:p>
            <a:pPr marL="457200" lvl="1" indent="0">
              <a:buNone/>
            </a:pPr>
            <a:endParaRPr lang="en-GB" sz="2200" dirty="0"/>
          </a:p>
          <a:p>
            <a:pPr lvl="1"/>
            <a:r>
              <a:rPr lang="en-GB" sz="2200" dirty="0"/>
              <a:t>In 1921 </a:t>
            </a:r>
            <a:r>
              <a:rPr lang="en-GB" sz="2200" dirty="0" err="1"/>
              <a:t>Fridtjof</a:t>
            </a:r>
            <a:r>
              <a:rPr lang="en-GB" sz="2200" dirty="0"/>
              <a:t> Nansen was elected by the League of Nations as High Commissioner for Russian refugees and his tasks were to define their legal status and to organise their repatriation or allocations to countries able to receive refugees</a:t>
            </a:r>
            <a:endParaRPr lang="en-US" altLang="en-US" sz="2200" dirty="0"/>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86788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GB"/>
              <a:t>Word War II</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pPr fontAlgn="base"/>
            <a:r>
              <a:rPr lang="en-ZA" sz="2000" dirty="0"/>
              <a:t>The mass expulsions and persecutions before, during and after the Second World War have shaped the contours of international refugee law until this very day. </a:t>
            </a:r>
          </a:p>
          <a:p>
            <a:pPr fontAlgn="base"/>
            <a:r>
              <a:rPr lang="en-ZA" sz="2000" dirty="0"/>
              <a:t>In 1938, a number of states agreed on the </a:t>
            </a:r>
            <a:r>
              <a:rPr lang="en-ZA" sz="2000" i="1" dirty="0"/>
              <a:t>Convention concerning the Status of Refugees coming from Germany.</a:t>
            </a:r>
          </a:p>
          <a:p>
            <a:pPr fontAlgn="base"/>
            <a:r>
              <a:rPr lang="en-ZA" sz="2000" dirty="0"/>
              <a:t>The plight of refugees in the aftermath of the Second World War was addressed in Article 14 of the 1948 Universal Declaration of Human Rights which includes a right to asylum (this was, however, not meant to be an individual right but rather, it confirmed the right of a state to grant asylum).</a:t>
            </a:r>
          </a:p>
          <a:p>
            <a:pPr fontAlgn="base"/>
            <a:r>
              <a:rPr lang="en-ZA" sz="2000" dirty="0"/>
              <a:t>The most decisive development was the adoption of the UN Convention Relating to the Status of Refugees on 28 July 1951, a comprehensive and legally binding international instrument in universal refugee law and its key provisions remain applicable until this very day.</a:t>
            </a:r>
          </a:p>
          <a:p>
            <a:pPr fontAlgn="base"/>
            <a:r>
              <a:rPr lang="en-ZA" sz="2000" dirty="0"/>
              <a:t>Establishment of UNHCR</a:t>
            </a:r>
          </a:p>
          <a:p>
            <a:pPr marL="0" indent="0">
              <a:buNone/>
            </a:pPr>
            <a:endParaRPr lang="en-US" altLang="en-US" sz="2000" dirty="0"/>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1568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Freeform: Shape 1639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Rectangle 2">
            <a:extLst>
              <a:ext uri="{FF2B5EF4-FFF2-40B4-BE49-F238E27FC236}">
                <a16:creationId xmlns:a16="http://schemas.microsoft.com/office/drawing/2014/main" id="{5C628382-06F9-A345-8F61-1ACBD916AAFC}"/>
              </a:ext>
            </a:extLst>
          </p:cNvPr>
          <p:cNvSpPr>
            <a:spLocks noGrp="1" noChangeArrowheads="1"/>
          </p:cNvSpPr>
          <p:nvPr>
            <p:ph type="title"/>
          </p:nvPr>
        </p:nvSpPr>
        <p:spPr>
          <a:xfrm>
            <a:off x="838200" y="365125"/>
            <a:ext cx="10515600" cy="1325563"/>
          </a:xfrm>
        </p:spPr>
        <p:txBody>
          <a:bodyPr>
            <a:normAutofit/>
          </a:bodyPr>
          <a:lstStyle/>
          <a:p>
            <a:r>
              <a:rPr lang="en-GB"/>
              <a:t>1951 UN Refugee Convention</a:t>
            </a:r>
          </a:p>
        </p:txBody>
      </p:sp>
      <p:sp>
        <p:nvSpPr>
          <p:cNvPr id="16397" name="Arc 1639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88" name="Rectangle 3">
            <a:extLst>
              <a:ext uri="{FF2B5EF4-FFF2-40B4-BE49-F238E27FC236}">
                <a16:creationId xmlns:a16="http://schemas.microsoft.com/office/drawing/2014/main" id="{82569303-5A9C-7041-B492-FD66148505FF}"/>
              </a:ext>
            </a:extLst>
          </p:cNvPr>
          <p:cNvSpPr>
            <a:spLocks noGrp="1" noChangeArrowheads="1"/>
          </p:cNvSpPr>
          <p:nvPr>
            <p:ph idx="1"/>
          </p:nvPr>
        </p:nvSpPr>
        <p:spPr>
          <a:xfrm>
            <a:off x="838200" y="1825625"/>
            <a:ext cx="10515600" cy="4351338"/>
          </a:xfrm>
        </p:spPr>
        <p:txBody>
          <a:bodyPr>
            <a:normAutofit/>
          </a:bodyPr>
          <a:lstStyle/>
          <a:p>
            <a:r>
              <a:rPr lang="en-ZA" sz="2600"/>
              <a:t>State responsibility starts with addressing root causes of forced displacement. Strengthening the rule of law and providing citizens with security, justice, and equal opportunities are crucial to breaking the cycles of violence, abuse and discrimination that can lead to displacement.</a:t>
            </a:r>
          </a:p>
          <a:p>
            <a:r>
              <a:rPr lang="en-ZA" sz="2600"/>
              <a:t>When countries accede to the 1951 Convention / 1967 Protocol, they agree to protect refugees on their territory.  States have also agreed to extend relevant rights to refugees in accordance with international human rights obligations. </a:t>
            </a:r>
          </a:p>
          <a:p>
            <a:r>
              <a:rPr lang="en-ZA" sz="2600"/>
              <a:t>Even States that are not party to the Convention or Protocol are bound by the principle of non-refoulement, which is considered a norm of customary international law and as such is binding on all States.</a:t>
            </a:r>
          </a:p>
          <a:p>
            <a:pPr marL="0" indent="0">
              <a:buNone/>
            </a:pPr>
            <a:endParaRPr lang="en-US" altLang="en-US" sz="2600"/>
          </a:p>
        </p:txBody>
      </p:sp>
      <p:sp>
        <p:nvSpPr>
          <p:cNvPr id="4" name="Footer Placeholder 4">
            <a:extLst>
              <a:ext uri="{FF2B5EF4-FFF2-40B4-BE49-F238E27FC236}">
                <a16:creationId xmlns:a16="http://schemas.microsoft.com/office/drawing/2014/main" id="{21782E74-9040-124D-8D81-EDC3588208BB}"/>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t>2024 IARMJ Africa Chapter Conference</a:t>
            </a:r>
          </a:p>
        </p:txBody>
      </p:sp>
      <p:sp>
        <p:nvSpPr>
          <p:cNvPr id="2" name="TextBox 1">
            <a:extLst>
              <a:ext uri="{FF2B5EF4-FFF2-40B4-BE49-F238E27FC236}">
                <a16:creationId xmlns:a16="http://schemas.microsoft.com/office/drawing/2014/main" id="{B27DCE7F-C372-C146-A17C-7B3939C8E46B}"/>
              </a:ext>
            </a:extLst>
          </p:cNvPr>
          <p:cNvSpPr txBox="1"/>
          <p:nvPr/>
        </p:nvSpPr>
        <p:spPr>
          <a:xfrm>
            <a:off x="9005777" y="355127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26378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6471</TotalTime>
  <Words>5152</Words>
  <Application>Microsoft Macintosh PowerPoint</Application>
  <PresentationFormat>Widescreen</PresentationFormat>
  <Paragraphs>242</Paragraphs>
  <Slides>36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Lato</vt:lpstr>
      <vt:lpstr>proxima_nova</vt:lpstr>
      <vt:lpstr>Times New Roman</vt:lpstr>
      <vt:lpstr>Office Theme</vt:lpstr>
      <vt:lpstr>Office 2013 - 2022 Theme</vt:lpstr>
      <vt:lpstr>Development of the international legal framework on refugee protection</vt:lpstr>
      <vt:lpstr>Introduction</vt:lpstr>
      <vt:lpstr>International Origins of Refugee Law</vt:lpstr>
      <vt:lpstr>Protecting the stranger  / concept of hospitality in the ancient Arab world</vt:lpstr>
      <vt:lpstr>The Concept of Church Sanctuary and its Judeo-Christian Roots</vt:lpstr>
      <vt:lpstr>African traditions</vt:lpstr>
      <vt:lpstr>Early efforts to establish international mechanisms to protect refugees</vt:lpstr>
      <vt:lpstr>Word War II</vt:lpstr>
      <vt:lpstr>1951 UN Refugee Convention</vt:lpstr>
      <vt:lpstr>Right to seek and enjoy asylum</vt:lpstr>
      <vt:lpstr>Refugee definition under 1951 Refugee</vt:lpstr>
      <vt:lpstr>Regional human rights instruments </vt:lpstr>
      <vt:lpstr>Regional human rights instruments (Europe)</vt:lpstr>
      <vt:lpstr>International legal instruments protecting refugees</vt:lpstr>
      <vt:lpstr>Development of a regional approach to refugee protection</vt:lpstr>
      <vt:lpstr>Historical Patterns of Conflict and Displacement </vt:lpstr>
      <vt:lpstr>1969 OAU Convention Governing specific Aspects of Refugee Problems in Africa</vt:lpstr>
      <vt:lpstr>Background</vt:lpstr>
      <vt:lpstr>Expanding protection</vt:lpstr>
      <vt:lpstr>Expanded Definition of the Term ‘Refugee’</vt:lpstr>
      <vt:lpstr>Expanded definition</vt:lpstr>
      <vt:lpstr>Expanded definition</vt:lpstr>
      <vt:lpstr>Expanded definition: Events seriously disturbing public order</vt:lpstr>
      <vt:lpstr>Expanded definition: in either a part or the whole of his or her country of origin or nationality</vt:lpstr>
      <vt:lpstr>Expanded definition: habitual residence</vt:lpstr>
      <vt:lpstr>Expanded Protection Against Refoulement</vt:lpstr>
      <vt:lpstr>Expanded Protection: Subversive activities</vt:lpstr>
      <vt:lpstr>Expanded Protection: Burden sharing</vt:lpstr>
      <vt:lpstr>Expanded Protection: Voluntary repatriation</vt:lpstr>
      <vt:lpstr>The OAU Refugee Convention in Domestic Law</vt:lpstr>
      <vt:lpstr>African Commission on Human and Peoples’ Rights </vt:lpstr>
      <vt:lpstr>African Commission on Human and Peoples’ Rights </vt:lpstr>
      <vt:lpstr>African Commission on Human and Peoples’ Rights </vt:lpstr>
      <vt:lpstr>African Commission on Human and Peoples’ Rights </vt:lpstr>
      <vt:lpstr>African Commission on Human and Peoples’ Rights </vt:lpstr>
      <vt:lpstr>The African Court on Human and Peoples’ Rights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Refugee Law</dc:title>
  <dc:creator>Jacob van Garderen</dc:creator>
  <cp:lastModifiedBy>Jacob van Garderen</cp:lastModifiedBy>
  <cp:revision>8</cp:revision>
  <cp:lastPrinted>2021-11-15T06:14:39Z</cp:lastPrinted>
  <dcterms:created xsi:type="dcterms:W3CDTF">2021-11-14T16:24:24Z</dcterms:created>
  <dcterms:modified xsi:type="dcterms:W3CDTF">2024-11-18T06:13:52Z</dcterms:modified>
</cp:coreProperties>
</file>